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notesSlides/notesSlide55.xml" ContentType="application/vnd.openxmlformats-officedocument.presentationml.notesSlide+xml"/>
  <Override PartName="/ppt/tags/tag63.xml" ContentType="application/vnd.openxmlformats-officedocument.presentationml.tags+xml"/>
  <Override PartName="/ppt/notesSlides/notesSlide56.xml" ContentType="application/vnd.openxmlformats-officedocument.presentationml.notesSlide+xml"/>
  <Override PartName="/ppt/tags/tag64.xml" ContentType="application/vnd.openxmlformats-officedocument.presentationml.tags+xml"/>
  <Override PartName="/ppt/notesSlides/notesSlide57.xml" ContentType="application/vnd.openxmlformats-officedocument.presentationml.notesSlide+xml"/>
  <Override PartName="/ppt/tags/tag65.xml" ContentType="application/vnd.openxmlformats-officedocument.presentationml.tags+xml"/>
  <Override PartName="/ppt/notesSlides/notesSlide58.xml" ContentType="application/vnd.openxmlformats-officedocument.presentationml.notesSlide+xml"/>
  <Override PartName="/ppt/tags/tag66.xml" ContentType="application/vnd.openxmlformats-officedocument.presentationml.tags+xml"/>
  <Override PartName="/ppt/notesSlides/notesSlide59.xml" ContentType="application/vnd.openxmlformats-officedocument.presentationml.notesSlide+xml"/>
  <Override PartName="/ppt/tags/tag67.xml" ContentType="application/vnd.openxmlformats-officedocument.presentationml.tags+xml"/>
  <Override PartName="/ppt/notesSlides/notesSlide60.xml" ContentType="application/vnd.openxmlformats-officedocument.presentationml.notesSlide+xml"/>
  <Override PartName="/ppt/tags/tag68.xml" ContentType="application/vnd.openxmlformats-officedocument.presentationml.tags+xml"/>
  <Override PartName="/ppt/notesSlides/notesSlide61.xml" ContentType="application/vnd.openxmlformats-officedocument.presentationml.notesSlide+xml"/>
  <Override PartName="/ppt/tags/tag69.xml" ContentType="application/vnd.openxmlformats-officedocument.presentationml.tags+xml"/>
  <Override PartName="/ppt/notesSlides/notesSlide62.xml" ContentType="application/vnd.openxmlformats-officedocument.presentationml.notesSlide+xml"/>
  <Override PartName="/ppt/tags/tag70.xml" ContentType="application/vnd.openxmlformats-officedocument.presentationml.tags+xml"/>
  <Override PartName="/ppt/notesSlides/notesSlide63.xml" ContentType="application/vnd.openxmlformats-officedocument.presentationml.notesSlide+xml"/>
  <Override PartName="/ppt/tags/tag71.xml" ContentType="application/vnd.openxmlformats-officedocument.presentationml.tags+xml"/>
  <Override PartName="/ppt/notesSlides/notesSlide64.xml" ContentType="application/vnd.openxmlformats-officedocument.presentationml.notesSlide+xml"/>
  <Override PartName="/ppt/tags/tag72.xml" ContentType="application/vnd.openxmlformats-officedocument.presentationml.tags+xml"/>
  <Override PartName="/ppt/notesSlides/notesSlide65.xml" ContentType="application/vnd.openxmlformats-officedocument.presentationml.notesSlide+xml"/>
  <Override PartName="/ppt/tags/tag73.xml" ContentType="application/vnd.openxmlformats-officedocument.presentationml.tags+xml"/>
  <Override PartName="/ppt/notesSlides/notesSlide66.xml" ContentType="application/vnd.openxmlformats-officedocument.presentationml.notesSlide+xml"/>
  <Override PartName="/ppt/tags/tag74.xml" ContentType="application/vnd.openxmlformats-officedocument.presentationml.tags+xml"/>
  <Override PartName="/ppt/notesSlides/notesSlide67.xml" ContentType="application/vnd.openxmlformats-officedocument.presentationml.notesSlide+xml"/>
  <Override PartName="/ppt/tags/tag75.xml" ContentType="application/vnd.openxmlformats-officedocument.presentationml.tags+xml"/>
  <Override PartName="/ppt/notesSlides/notesSlide68.xml" ContentType="application/vnd.openxmlformats-officedocument.presentationml.notesSlide+xml"/>
  <Override PartName="/ppt/tags/tag76.xml" ContentType="application/vnd.openxmlformats-officedocument.presentationml.tags+xml"/>
  <Override PartName="/ppt/notesSlides/notesSlide69.xml" ContentType="application/vnd.openxmlformats-officedocument.presentationml.notesSlide+xml"/>
  <Override PartName="/ppt/tags/tag77.xml" ContentType="application/vnd.openxmlformats-officedocument.presentationml.tags+xml"/>
  <Override PartName="/ppt/notesSlides/notesSlide70.xml" ContentType="application/vnd.openxmlformats-officedocument.presentationml.notesSlide+xml"/>
  <Override PartName="/ppt/tags/tag78.xml" ContentType="application/vnd.openxmlformats-officedocument.presentationml.tags+xml"/>
  <Override PartName="/ppt/notesSlides/notesSlide71.xml" ContentType="application/vnd.openxmlformats-officedocument.presentationml.notesSlide+xml"/>
  <Override PartName="/ppt/tags/tag79.xml" ContentType="application/vnd.openxmlformats-officedocument.presentationml.tags+xml"/>
  <Override PartName="/ppt/notesSlides/notesSlide72.xml" ContentType="application/vnd.openxmlformats-officedocument.presentationml.notesSlide+xml"/>
  <Override PartName="/ppt/tags/tag80.xml" ContentType="application/vnd.openxmlformats-officedocument.presentationml.tags+xml"/>
  <Override PartName="/ppt/notesSlides/notesSlide73.xml" ContentType="application/vnd.openxmlformats-officedocument.presentationml.notesSlide+xml"/>
  <Override PartName="/ppt/tags/tag81.xml" ContentType="application/vnd.openxmlformats-officedocument.presentationml.tags+xml"/>
  <Override PartName="/ppt/notesSlides/notesSlide74.xml" ContentType="application/vnd.openxmlformats-officedocument.presentationml.notesSlide+xml"/>
  <Override PartName="/ppt/tags/tag82.xml" ContentType="application/vnd.openxmlformats-officedocument.presentationml.tags+xml"/>
  <Override PartName="/ppt/notesSlides/notesSlide75.xml" ContentType="application/vnd.openxmlformats-officedocument.presentationml.notesSlide+xml"/>
  <Override PartName="/ppt/tags/tag83.xml" ContentType="application/vnd.openxmlformats-officedocument.presentationml.tags+xml"/>
  <Override PartName="/ppt/notesSlides/notesSlide76.xml" ContentType="application/vnd.openxmlformats-officedocument.presentationml.notesSlide+xml"/>
  <Override PartName="/ppt/tags/tag84.xml" ContentType="application/vnd.openxmlformats-officedocument.presentationml.tags+xml"/>
  <Override PartName="/ppt/notesSlides/notesSlide77.xml" ContentType="application/vnd.openxmlformats-officedocument.presentationml.notesSlide+xml"/>
  <Override PartName="/ppt/tags/tag85.xml" ContentType="application/vnd.openxmlformats-officedocument.presentationml.tags+xml"/>
  <Override PartName="/ppt/notesSlides/notesSlide78.xml" ContentType="application/vnd.openxmlformats-officedocument.presentationml.notesSlide+xml"/>
  <Override PartName="/ppt/tags/tag86.xml" ContentType="application/vnd.openxmlformats-officedocument.presentationml.tags+xml"/>
  <Override PartName="/ppt/notesSlides/notesSlide79.xml" ContentType="application/vnd.openxmlformats-officedocument.presentationml.notesSlide+xml"/>
  <Override PartName="/ppt/tags/tag87.xml" ContentType="application/vnd.openxmlformats-officedocument.presentationml.tags+xml"/>
  <Override PartName="/ppt/notesSlides/notesSlide80.xml" ContentType="application/vnd.openxmlformats-officedocument.presentationml.notesSlide+xml"/>
  <Override PartName="/ppt/tags/tag88.xml" ContentType="application/vnd.openxmlformats-officedocument.presentationml.tags+xml"/>
  <Override PartName="/ppt/notesSlides/notesSlide81.xml" ContentType="application/vnd.openxmlformats-officedocument.presentationml.notesSlide+xml"/>
  <Override PartName="/ppt/tags/tag89.xml" ContentType="application/vnd.openxmlformats-officedocument.presentationml.tags+xml"/>
  <Override PartName="/ppt/notesSlides/notesSlide82.xml" ContentType="application/vnd.openxmlformats-officedocument.presentationml.notesSlide+xml"/>
  <Override PartName="/ppt/tags/tag90.xml" ContentType="application/vnd.openxmlformats-officedocument.presentationml.tags+xml"/>
  <Override PartName="/ppt/notesSlides/notesSlide83.xml" ContentType="application/vnd.openxmlformats-officedocument.presentationml.notesSlide+xml"/>
  <Override PartName="/ppt/tags/tag91.xml" ContentType="application/vnd.openxmlformats-officedocument.presentationml.tags+xml"/>
  <Override PartName="/ppt/notesSlides/notesSlide84.xml" ContentType="application/vnd.openxmlformats-officedocument.presentationml.notesSlide+xml"/>
  <Override PartName="/ppt/tags/tag92.xml" ContentType="application/vnd.openxmlformats-officedocument.presentationml.tags+xml"/>
  <Override PartName="/ppt/notesSlides/notesSlide85.xml" ContentType="application/vnd.openxmlformats-officedocument.presentationml.notesSlide+xml"/>
  <Override PartName="/ppt/tags/tag93.xml" ContentType="application/vnd.openxmlformats-officedocument.presentationml.tags+xml"/>
  <Override PartName="/ppt/notesSlides/notesSlide86.xml" ContentType="application/vnd.openxmlformats-officedocument.presentationml.notesSlide+xml"/>
  <Override PartName="/ppt/tags/tag94.xml" ContentType="application/vnd.openxmlformats-officedocument.presentationml.tags+xml"/>
  <Override PartName="/ppt/notesSlides/notesSlide87.xml" ContentType="application/vnd.openxmlformats-officedocument.presentationml.notesSlide+xml"/>
  <Override PartName="/ppt/tags/tag95.xml" ContentType="application/vnd.openxmlformats-officedocument.presentationml.tags+xml"/>
  <Override PartName="/ppt/notesSlides/notesSlide88.xml" ContentType="application/vnd.openxmlformats-officedocument.presentationml.notesSlide+xml"/>
  <Override PartName="/ppt/tags/tag96.xml" ContentType="application/vnd.openxmlformats-officedocument.presentationml.tags+xml"/>
  <Override PartName="/ppt/notesSlides/notesSlide89.xml" ContentType="application/vnd.openxmlformats-officedocument.presentationml.notesSlide+xml"/>
  <Override PartName="/ppt/tags/tag97.xml" ContentType="application/vnd.openxmlformats-officedocument.presentationml.tags+xml"/>
  <Override PartName="/ppt/notesSlides/notesSlide90.xml" ContentType="application/vnd.openxmlformats-officedocument.presentationml.notesSlide+xml"/>
  <Override PartName="/ppt/tags/tag98.xml" ContentType="application/vnd.openxmlformats-officedocument.presentationml.tags+xml"/>
  <Override PartName="/ppt/notesSlides/notesSlide9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92.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94.xml" ContentType="application/vnd.openxmlformats-officedocument.presentationml.notesSlide+xml"/>
  <Override PartName="/ppt/tags/tag105.xml" ContentType="application/vnd.openxmlformats-officedocument.presentationml.tags+xml"/>
  <Override PartName="/ppt/notesSlides/notesSlide95.xml" ContentType="application/vnd.openxmlformats-officedocument.presentationml.notesSlide+xml"/>
  <Override PartName="/ppt/tags/tag106.xml" ContentType="application/vnd.openxmlformats-officedocument.presentationml.tags+xml"/>
  <Override PartName="/ppt/notesSlides/notesSlide96.xml" ContentType="application/vnd.openxmlformats-officedocument.presentationml.notesSlide+xml"/>
  <Override PartName="/ppt/tags/tag107.xml" ContentType="application/vnd.openxmlformats-officedocument.presentationml.tags+xml"/>
  <Override PartName="/ppt/notesSlides/notesSlide97.xml" ContentType="application/vnd.openxmlformats-officedocument.presentationml.notesSlide+xml"/>
  <Override PartName="/ppt/tags/tag108.xml" ContentType="application/vnd.openxmlformats-officedocument.presentationml.tags+xml"/>
  <Override PartName="/ppt/notesSlides/notesSlide98.xml" ContentType="application/vnd.openxmlformats-officedocument.presentationml.notesSlide+xml"/>
  <Override PartName="/ppt/tags/tag109.xml" ContentType="application/vnd.openxmlformats-officedocument.presentationml.tags+xml"/>
  <Override PartName="/ppt/notesSlides/notesSlide99.xml" ContentType="application/vnd.openxmlformats-officedocument.presentationml.notesSlide+xml"/>
  <Override PartName="/ppt/tags/tag110.xml" ContentType="application/vnd.openxmlformats-officedocument.presentationml.tags+xml"/>
  <Override PartName="/ppt/notesSlides/notesSlide100.xml" ContentType="application/vnd.openxmlformats-officedocument.presentationml.notesSlide+xml"/>
  <Override PartName="/ppt/tags/tag111.xml" ContentType="application/vnd.openxmlformats-officedocument.presentationml.tags+xml"/>
  <Override PartName="/ppt/notesSlides/notesSlide101.xml" ContentType="application/vnd.openxmlformats-officedocument.presentationml.notesSlide+xml"/>
  <Override PartName="/ppt/tags/tag112.xml" ContentType="application/vnd.openxmlformats-officedocument.presentationml.tags+xml"/>
  <Override PartName="/ppt/notesSlides/notesSlide102.xml" ContentType="application/vnd.openxmlformats-officedocument.presentationml.notesSlide+xml"/>
  <Override PartName="/ppt/tags/tag113.xml" ContentType="application/vnd.openxmlformats-officedocument.presentationml.tags+xml"/>
  <Override PartName="/ppt/notesSlides/notesSlide103.xml" ContentType="application/vnd.openxmlformats-officedocument.presentationml.notesSlide+xml"/>
  <Override PartName="/ppt/tags/tag114.xml" ContentType="application/vnd.openxmlformats-officedocument.presentationml.tags+xml"/>
  <Override PartName="/ppt/notesSlides/notesSlide104.xml" ContentType="application/vnd.openxmlformats-officedocument.presentationml.notesSlide+xml"/>
  <Override PartName="/ppt/tags/tag115.xml" ContentType="application/vnd.openxmlformats-officedocument.presentationml.tags+xml"/>
  <Override PartName="/ppt/notesSlides/notesSlide105.xml" ContentType="application/vnd.openxmlformats-officedocument.presentationml.notesSlide+xml"/>
  <Override PartName="/ppt/tags/tag116.xml" ContentType="application/vnd.openxmlformats-officedocument.presentationml.tags+xml"/>
  <Override PartName="/ppt/notesSlides/notesSlide106.xml" ContentType="application/vnd.openxmlformats-officedocument.presentationml.notesSlide+xml"/>
  <Override PartName="/ppt/tags/tag117.xml" ContentType="application/vnd.openxmlformats-officedocument.presentationml.tags+xml"/>
  <Override PartName="/ppt/notesSlides/notesSlide107.xml" ContentType="application/vnd.openxmlformats-officedocument.presentationml.notesSlide+xml"/>
  <Override PartName="/ppt/tags/tag118.xml" ContentType="application/vnd.openxmlformats-officedocument.presentationml.tags+xml"/>
  <Override PartName="/ppt/notesSlides/notesSlide108.xml" ContentType="application/vnd.openxmlformats-officedocument.presentationml.notesSlide+xml"/>
  <Override PartName="/ppt/tags/tag119.xml" ContentType="application/vnd.openxmlformats-officedocument.presentationml.tags+xml"/>
  <Override PartName="/ppt/notesSlides/notesSlide109.xml" ContentType="application/vnd.openxmlformats-officedocument.presentationml.notesSlide+xml"/>
  <Override PartName="/ppt/tags/tag120.xml" ContentType="application/vnd.openxmlformats-officedocument.presentationml.tags+xml"/>
  <Override PartName="/ppt/notesSlides/notesSlide110.xml" ContentType="application/vnd.openxmlformats-officedocument.presentationml.notesSlide+xml"/>
  <Override PartName="/ppt/tags/tag121.xml" ContentType="application/vnd.openxmlformats-officedocument.presentationml.tags+xml"/>
  <Override PartName="/ppt/notesSlides/notesSlide111.xml" ContentType="application/vnd.openxmlformats-officedocument.presentationml.notesSlide+xml"/>
  <Override PartName="/ppt/tags/tag122.xml" ContentType="application/vnd.openxmlformats-officedocument.presentationml.tags+xml"/>
  <Override PartName="/ppt/notesSlides/notesSlide112.xml" ContentType="application/vnd.openxmlformats-officedocument.presentationml.notesSlide+xml"/>
  <Override PartName="/ppt/tags/tag123.xml" ContentType="application/vnd.openxmlformats-officedocument.presentationml.tags+xml"/>
  <Override PartName="/ppt/notesSlides/notesSlide113.xml" ContentType="application/vnd.openxmlformats-officedocument.presentationml.notesSlide+xml"/>
  <Override PartName="/ppt/tags/tag124.xml" ContentType="application/vnd.openxmlformats-officedocument.presentationml.tags+xml"/>
  <Override PartName="/ppt/notesSlides/notesSlide114.xml" ContentType="application/vnd.openxmlformats-officedocument.presentationml.notesSlide+xml"/>
  <Override PartName="/ppt/tags/tag125.xml" ContentType="application/vnd.openxmlformats-officedocument.presentationml.tags+xml"/>
  <Override PartName="/ppt/notesSlides/notesSlide115.xml" ContentType="application/vnd.openxmlformats-officedocument.presentationml.notesSlide+xml"/>
  <Override PartName="/ppt/tags/tag126.xml" ContentType="application/vnd.openxmlformats-officedocument.presentationml.tags+xml"/>
  <Override PartName="/ppt/notesSlides/notesSlide116.xml" ContentType="application/vnd.openxmlformats-officedocument.presentationml.notesSlide+xml"/>
  <Override PartName="/ppt/tags/tag127.xml" ContentType="application/vnd.openxmlformats-officedocument.presentationml.tags+xml"/>
  <Override PartName="/ppt/notesSlides/notesSlide117.xml" ContentType="application/vnd.openxmlformats-officedocument.presentationml.notesSlide+xml"/>
  <Override PartName="/ppt/tags/tag128.xml" ContentType="application/vnd.openxmlformats-officedocument.presentationml.tags+xml"/>
  <Override PartName="/ppt/notesSlides/notesSlide118.xml" ContentType="application/vnd.openxmlformats-officedocument.presentationml.notesSlide+xml"/>
  <Override PartName="/ppt/tags/tag129.xml" ContentType="application/vnd.openxmlformats-officedocument.presentationml.tags+xml"/>
  <Override PartName="/ppt/notesSlides/notesSlide119.xml" ContentType="application/vnd.openxmlformats-officedocument.presentationml.notesSlide+xml"/>
  <Override PartName="/ppt/tags/tag130.xml" ContentType="application/vnd.openxmlformats-officedocument.presentationml.tags+xml"/>
  <Override PartName="/ppt/notesSlides/notesSlide120.xml" ContentType="application/vnd.openxmlformats-officedocument.presentationml.notesSlide+xml"/>
  <Override PartName="/ppt/tags/tag131.xml" ContentType="application/vnd.openxmlformats-officedocument.presentationml.tags+xml"/>
  <Override PartName="/ppt/notesSlides/notesSlide121.xml" ContentType="application/vnd.openxmlformats-officedocument.presentationml.notesSlide+xml"/>
  <Override PartName="/ppt/tags/tag132.xml" ContentType="application/vnd.openxmlformats-officedocument.presentationml.tags+xml"/>
  <Override PartName="/ppt/notesSlides/notesSlide122.xml" ContentType="application/vnd.openxmlformats-officedocument.presentationml.notesSlide+xml"/>
  <Override PartName="/ppt/tags/tag133.xml" ContentType="application/vnd.openxmlformats-officedocument.presentationml.tags+xml"/>
  <Override PartName="/ppt/notesSlides/notesSlide123.xml" ContentType="application/vnd.openxmlformats-officedocument.presentationml.notesSlide+xml"/>
  <Override PartName="/ppt/tags/tag134.xml" ContentType="application/vnd.openxmlformats-officedocument.presentationml.tags+xml"/>
  <Override PartName="/ppt/notesSlides/notesSlide124.xml" ContentType="application/vnd.openxmlformats-officedocument.presentationml.notesSlide+xml"/>
  <Override PartName="/ppt/tags/tag135.xml" ContentType="application/vnd.openxmlformats-officedocument.presentationml.tags+xml"/>
  <Override PartName="/ppt/notesSlides/notesSlide125.xml" ContentType="application/vnd.openxmlformats-officedocument.presentationml.notesSlide+xml"/>
  <Override PartName="/ppt/tags/tag136.xml" ContentType="application/vnd.openxmlformats-officedocument.presentationml.tags+xml"/>
  <Override PartName="/ppt/notesSlides/notesSlide126.xml" ContentType="application/vnd.openxmlformats-officedocument.presentationml.notesSlide+xml"/>
  <Override PartName="/ppt/tags/tag137.xml" ContentType="application/vnd.openxmlformats-officedocument.presentationml.tags+xml"/>
  <Override PartName="/ppt/notesSlides/notesSlide127.xml" ContentType="application/vnd.openxmlformats-officedocument.presentationml.notesSlide+xml"/>
  <Override PartName="/ppt/tags/tag138.xml" ContentType="application/vnd.openxmlformats-officedocument.presentationml.tags+xml"/>
  <Override PartName="/ppt/notesSlides/notesSlide128.xml" ContentType="application/vnd.openxmlformats-officedocument.presentationml.notesSlide+xml"/>
  <Override PartName="/ppt/tags/tag139.xml" ContentType="application/vnd.openxmlformats-officedocument.presentationml.tags+xml"/>
  <Override PartName="/ppt/notesSlides/notesSlide129.xml" ContentType="application/vnd.openxmlformats-officedocument.presentationml.notesSlide+xml"/>
  <Override PartName="/ppt/tags/tag140.xml" ContentType="application/vnd.openxmlformats-officedocument.presentationml.tags+xml"/>
  <Override PartName="/ppt/notesSlides/notesSlide130.xml" ContentType="application/vnd.openxmlformats-officedocument.presentationml.notesSlide+xml"/>
  <Override PartName="/ppt/tags/tag141.xml" ContentType="application/vnd.openxmlformats-officedocument.presentationml.tags+xml"/>
  <Override PartName="/ppt/notesSlides/notesSlide131.xml" ContentType="application/vnd.openxmlformats-officedocument.presentationml.notesSlide+xml"/>
  <Override PartName="/ppt/tags/tag142.xml" ContentType="application/vnd.openxmlformats-officedocument.presentationml.tags+xml"/>
  <Override PartName="/ppt/notesSlides/notesSlide132.xml" ContentType="application/vnd.openxmlformats-officedocument.presentationml.notesSlide+xml"/>
  <Override PartName="/ppt/tags/tag143.xml" ContentType="application/vnd.openxmlformats-officedocument.presentationml.tags+xml"/>
  <Override PartName="/ppt/notesSlides/notesSlide133.xml" ContentType="application/vnd.openxmlformats-officedocument.presentationml.notesSlide+xml"/>
  <Override PartName="/ppt/tags/tag144.xml" ContentType="application/vnd.openxmlformats-officedocument.presentationml.tags+xml"/>
  <Override PartName="/ppt/notesSlides/notesSlide134.xml" ContentType="application/vnd.openxmlformats-officedocument.presentationml.notesSlide+xml"/>
  <Override PartName="/ppt/tags/tag145.xml" ContentType="application/vnd.openxmlformats-officedocument.presentationml.tags+xml"/>
  <Override PartName="/ppt/notesSlides/notesSlide135.xml" ContentType="application/vnd.openxmlformats-officedocument.presentationml.notesSlide+xml"/>
  <Override PartName="/ppt/tags/tag146.xml" ContentType="application/vnd.openxmlformats-officedocument.presentationml.tags+xml"/>
  <Override PartName="/ppt/notesSlides/notesSlide136.xml" ContentType="application/vnd.openxmlformats-officedocument.presentationml.notesSlide+xml"/>
  <Override PartName="/ppt/tags/tag147.xml" ContentType="application/vnd.openxmlformats-officedocument.presentationml.tags+xml"/>
  <Override PartName="/ppt/notesSlides/notesSlide137.xml" ContentType="application/vnd.openxmlformats-officedocument.presentationml.notesSlide+xml"/>
  <Override PartName="/ppt/tags/tag148.xml" ContentType="application/vnd.openxmlformats-officedocument.presentationml.tags+xml"/>
  <Override PartName="/ppt/notesSlides/notesSlide138.xml" ContentType="application/vnd.openxmlformats-officedocument.presentationml.notesSlide+xml"/>
  <Override PartName="/ppt/tags/tag149.xml" ContentType="application/vnd.openxmlformats-officedocument.presentationml.tags+xml"/>
  <Override PartName="/ppt/notesSlides/notesSlide139.xml" ContentType="application/vnd.openxmlformats-officedocument.presentationml.notesSlide+xml"/>
  <Override PartName="/ppt/tags/tag150.xml" ContentType="application/vnd.openxmlformats-officedocument.presentationml.tags+xml"/>
  <Override PartName="/ppt/notesSlides/notesSlide140.xml" ContentType="application/vnd.openxmlformats-officedocument.presentationml.notesSlide+xml"/>
  <Override PartName="/ppt/tags/tag151.xml" ContentType="application/vnd.openxmlformats-officedocument.presentationml.tags+xml"/>
  <Override PartName="/ppt/notesSlides/notesSlide141.xml" ContentType="application/vnd.openxmlformats-officedocument.presentationml.notesSlide+xml"/>
  <Override PartName="/ppt/tags/tag152.xml" ContentType="application/vnd.openxmlformats-officedocument.presentationml.tags+xml"/>
  <Override PartName="/ppt/notesSlides/notesSlide142.xml" ContentType="application/vnd.openxmlformats-officedocument.presentationml.notesSlide+xml"/>
  <Override PartName="/ppt/tags/tag153.xml" ContentType="application/vnd.openxmlformats-officedocument.presentationml.tags+xml"/>
  <Override PartName="/ppt/notesSlides/notesSlide143.xml" ContentType="application/vnd.openxmlformats-officedocument.presentationml.notesSlide+xml"/>
  <Override PartName="/ppt/tags/tag154.xml" ContentType="application/vnd.openxmlformats-officedocument.presentationml.tags+xml"/>
  <Override PartName="/ppt/notesSlides/notesSlide144.xml" ContentType="application/vnd.openxmlformats-officedocument.presentationml.notesSlide+xml"/>
  <Override PartName="/ppt/tags/tag155.xml" ContentType="application/vnd.openxmlformats-officedocument.presentationml.tags+xml"/>
  <Override PartName="/ppt/notesSlides/notesSlide145.xml" ContentType="application/vnd.openxmlformats-officedocument.presentationml.notesSlide+xml"/>
  <Override PartName="/ppt/tags/tag156.xml" ContentType="application/vnd.openxmlformats-officedocument.presentationml.tags+xml"/>
  <Override PartName="/ppt/notesSlides/notesSlide146.xml" ContentType="application/vnd.openxmlformats-officedocument.presentationml.notesSlide+xml"/>
  <Override PartName="/ppt/tags/tag157.xml" ContentType="application/vnd.openxmlformats-officedocument.presentationml.tags+xml"/>
  <Override PartName="/ppt/notesSlides/notesSlide147.xml" ContentType="application/vnd.openxmlformats-officedocument.presentationml.notesSlide+xml"/>
  <Override PartName="/ppt/tags/tag158.xml" ContentType="application/vnd.openxmlformats-officedocument.presentationml.tags+xml"/>
  <Override PartName="/ppt/notesSlides/notesSlide148.xml" ContentType="application/vnd.openxmlformats-officedocument.presentationml.notesSlide+xml"/>
  <Override PartName="/ppt/tags/tag159.xml" ContentType="application/vnd.openxmlformats-officedocument.presentationml.tags+xml"/>
  <Override PartName="/ppt/notesSlides/notesSlide149.xml" ContentType="application/vnd.openxmlformats-officedocument.presentationml.notesSlide+xml"/>
  <Override PartName="/ppt/tags/tag160.xml" ContentType="application/vnd.openxmlformats-officedocument.presentationml.tags+xml"/>
  <Override PartName="/ppt/notesSlides/notesSlide150.xml" ContentType="application/vnd.openxmlformats-officedocument.presentationml.notesSlide+xml"/>
  <Override PartName="/ppt/tags/tag161.xml" ContentType="application/vnd.openxmlformats-officedocument.presentationml.tags+xml"/>
  <Override PartName="/ppt/notesSlides/notesSlide151.xml" ContentType="application/vnd.openxmlformats-officedocument.presentationml.notesSlide+xml"/>
  <Override PartName="/ppt/tags/tag162.xml" ContentType="application/vnd.openxmlformats-officedocument.presentationml.tags+xml"/>
  <Override PartName="/ppt/notesSlides/notesSlide152.xml" ContentType="application/vnd.openxmlformats-officedocument.presentationml.notesSlide+xml"/>
  <Override PartName="/ppt/tags/tag163.xml" ContentType="application/vnd.openxmlformats-officedocument.presentationml.tags+xml"/>
  <Override PartName="/ppt/notesSlides/notesSlide153.xml" ContentType="application/vnd.openxmlformats-officedocument.presentationml.notesSlide+xml"/>
  <Override PartName="/ppt/tags/tag164.xml" ContentType="application/vnd.openxmlformats-officedocument.presentationml.tags+xml"/>
  <Override PartName="/ppt/notesSlides/notesSlide154.xml" ContentType="application/vnd.openxmlformats-officedocument.presentationml.notesSlide+xml"/>
  <Override PartName="/ppt/tags/tag165.xml" ContentType="application/vnd.openxmlformats-officedocument.presentationml.tags+xml"/>
  <Override PartName="/ppt/notesSlides/notesSlide155.xml" ContentType="application/vnd.openxmlformats-officedocument.presentationml.notesSlide+xml"/>
  <Override PartName="/ppt/tags/tag166.xml" ContentType="application/vnd.openxmlformats-officedocument.presentationml.tags+xml"/>
  <Override PartName="/ppt/notesSlides/notesSlide156.xml" ContentType="application/vnd.openxmlformats-officedocument.presentationml.notesSlide+xml"/>
  <Override PartName="/ppt/tags/tag167.xml" ContentType="application/vnd.openxmlformats-officedocument.presentationml.tags+xml"/>
  <Override PartName="/ppt/notesSlides/notesSlide157.xml" ContentType="application/vnd.openxmlformats-officedocument.presentationml.notesSlide+xml"/>
  <Override PartName="/ppt/tags/tag168.xml" ContentType="application/vnd.openxmlformats-officedocument.presentationml.tags+xml"/>
  <Override PartName="/ppt/notesSlides/notesSlide158.xml" ContentType="application/vnd.openxmlformats-officedocument.presentationml.notesSlide+xml"/>
  <Override PartName="/ppt/tags/tag169.xml" ContentType="application/vnd.openxmlformats-officedocument.presentationml.tags+xml"/>
  <Override PartName="/ppt/notesSlides/notesSlide159.xml" ContentType="application/vnd.openxmlformats-officedocument.presentationml.notesSlide+xml"/>
  <Override PartName="/ppt/tags/tag170.xml" ContentType="application/vnd.openxmlformats-officedocument.presentationml.tags+xml"/>
  <Override PartName="/ppt/notesSlides/notesSlide160.xml" ContentType="application/vnd.openxmlformats-officedocument.presentationml.notesSlide+xml"/>
  <Override PartName="/ppt/tags/tag171.xml" ContentType="application/vnd.openxmlformats-officedocument.presentationml.tags+xml"/>
  <Override PartName="/ppt/notesSlides/notesSlide161.xml" ContentType="application/vnd.openxmlformats-officedocument.presentationml.notesSlide+xml"/>
  <Override PartName="/ppt/tags/tag172.xml" ContentType="application/vnd.openxmlformats-officedocument.presentationml.tags+xml"/>
  <Override PartName="/ppt/notesSlides/notesSlide162.xml" ContentType="application/vnd.openxmlformats-officedocument.presentationml.notesSlide+xml"/>
  <Override PartName="/ppt/tags/tag173.xml" ContentType="application/vnd.openxmlformats-officedocument.presentationml.tags+xml"/>
  <Override PartName="/ppt/notesSlides/notesSlide163.xml" ContentType="application/vnd.openxmlformats-officedocument.presentationml.notesSlide+xml"/>
  <Override PartName="/ppt/tags/tag174.xml" ContentType="application/vnd.openxmlformats-officedocument.presentationml.tags+xml"/>
  <Override PartName="/ppt/notesSlides/notesSlide164.xml" ContentType="application/vnd.openxmlformats-officedocument.presentationml.notesSlide+xml"/>
  <Override PartName="/ppt/tags/tag175.xml" ContentType="application/vnd.openxmlformats-officedocument.presentationml.tags+xml"/>
  <Override PartName="/ppt/notesSlides/notesSlide165.xml" ContentType="application/vnd.openxmlformats-officedocument.presentationml.notesSlide+xml"/>
  <Override PartName="/ppt/tags/tag176.xml" ContentType="application/vnd.openxmlformats-officedocument.presentationml.tags+xml"/>
  <Override PartName="/ppt/notesSlides/notesSlide166.xml" ContentType="application/vnd.openxmlformats-officedocument.presentationml.notesSlide+xml"/>
  <Override PartName="/ppt/tags/tag177.xml" ContentType="application/vnd.openxmlformats-officedocument.presentationml.tags+xml"/>
  <Override PartName="/ppt/notesSlides/notesSlide167.xml" ContentType="application/vnd.openxmlformats-officedocument.presentationml.notesSlide+xml"/>
  <Override PartName="/ppt/tags/tag178.xml" ContentType="application/vnd.openxmlformats-officedocument.presentationml.tags+xml"/>
  <Override PartName="/ppt/notesSlides/notesSlide168.xml" ContentType="application/vnd.openxmlformats-officedocument.presentationml.notesSlide+xml"/>
  <Override PartName="/ppt/tags/tag179.xml" ContentType="application/vnd.openxmlformats-officedocument.presentationml.tags+xml"/>
  <Override PartName="/ppt/notesSlides/notesSlide169.xml" ContentType="application/vnd.openxmlformats-officedocument.presentationml.notesSlide+xml"/>
  <Override PartName="/ppt/tags/tag180.xml" ContentType="application/vnd.openxmlformats-officedocument.presentationml.tags+xml"/>
  <Override PartName="/ppt/notesSlides/notesSlide170.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171.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17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notesSlides/notesSlide173.xml" ContentType="application/vnd.openxmlformats-officedocument.presentationml.notesSlide+xml"/>
  <Override PartName="/ppt/tags/tag187.xml" ContentType="application/vnd.openxmlformats-officedocument.presentationml.tags+xml"/>
  <Override PartName="/ppt/notesSlides/notesSlide17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175.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176.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177.xml" ContentType="application/vnd.openxmlformats-officedocument.presentationml.notesSlide+xml"/>
  <Override PartName="/ppt/tags/tag194.xml" ContentType="application/vnd.openxmlformats-officedocument.presentationml.tags+xml"/>
  <Override PartName="/ppt/notesSlides/notesSlide17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17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180.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18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82.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8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8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185.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86.xml" ContentType="application/vnd.openxmlformats-officedocument.presentationml.notesSlide+xml"/>
  <Override PartName="/ppt/tags/tag211.xml" ContentType="application/vnd.openxmlformats-officedocument.presentationml.tags+xml"/>
  <Override PartName="/ppt/notesSlides/notesSlide187.xml" ContentType="application/vnd.openxmlformats-officedocument.presentationml.notesSlide+xml"/>
  <Override PartName="/ppt/tags/tag212.xml" ContentType="application/vnd.openxmlformats-officedocument.presentationml.tags+xml"/>
  <Override PartName="/ppt/notesSlides/notesSlide18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notesSlides/notesSlide189.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90.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notesSlides/notesSlide191.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notesSlides/notesSlide192.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193.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94.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notesSlides/notesSlide195.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196.xml" ContentType="application/vnd.openxmlformats-officedocument.presentationml.notesSlide+xml"/>
  <Override PartName="/ppt/tags/tag229.xml" ContentType="application/vnd.openxmlformats-officedocument.presentationml.tags+xml"/>
  <Override PartName="/ppt/tags/tag230.xml" ContentType="application/vnd.openxmlformats-officedocument.presentationml.tags+xml"/>
  <Override PartName="/ppt/notesSlides/notesSlide197.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notesSlides/notesSlide198.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notesSlides/notesSlide199.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200.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notesSlides/notesSlide201.xml" ContentType="application/vnd.openxmlformats-officedocument.presentationml.notesSlide+xml"/>
  <Override PartName="/ppt/tags/tag239.xml" ContentType="application/vnd.openxmlformats-officedocument.presentationml.tags+xml"/>
  <Override PartName="/ppt/notesSlides/notesSlide202.xml" ContentType="application/vnd.openxmlformats-officedocument.presentationml.notesSlide+xml"/>
  <Override PartName="/ppt/tags/tag240.xml" ContentType="application/vnd.openxmlformats-officedocument.presentationml.tags+xml"/>
  <Override PartName="/ppt/notesSlides/notesSlide203.xml" ContentType="application/vnd.openxmlformats-officedocument.presentationml.notesSlide+xml"/>
  <Override PartName="/ppt/tags/tag241.xml" ContentType="application/vnd.openxmlformats-officedocument.presentationml.tags+xml"/>
  <Override PartName="/ppt/notesSlides/notesSlide204.xml" ContentType="application/vnd.openxmlformats-officedocument.presentationml.notesSlide+xml"/>
  <Override PartName="/ppt/tags/tag242.xml" ContentType="application/vnd.openxmlformats-officedocument.presentationml.tags+xml"/>
  <Override PartName="/ppt/notesSlides/notesSlide205.xml" ContentType="application/vnd.openxmlformats-officedocument.presentationml.notesSlide+xml"/>
  <Override PartName="/ppt/tags/tag243.xml" ContentType="application/vnd.openxmlformats-officedocument.presentationml.tags+xml"/>
  <Override PartName="/ppt/notesSlides/notesSlide206.xml" ContentType="application/vnd.openxmlformats-officedocument.presentationml.notesSlide+xml"/>
  <Override PartName="/ppt/tags/tag244.xml" ContentType="application/vnd.openxmlformats-officedocument.presentationml.tags+xml"/>
  <Override PartName="/ppt/notesSlides/notesSlide207.xml" ContentType="application/vnd.openxmlformats-officedocument.presentationml.notesSlide+xml"/>
  <Override PartName="/ppt/tags/tag245.xml" ContentType="application/vnd.openxmlformats-officedocument.presentationml.tags+xml"/>
  <Override PartName="/ppt/notesSlides/notesSlide20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6.xml" ContentType="application/vnd.openxmlformats-officedocument.presentationml.tags+xml"/>
  <Override PartName="/ppt/notesSlides/notesSlide209.xml" ContentType="application/vnd.openxmlformats-officedocument.presentationml.notesSlide+xml"/>
  <Override PartName="/ppt/tags/tag247.xml" ContentType="application/vnd.openxmlformats-officedocument.presentationml.tags+xml"/>
  <Override PartName="/ppt/notesSlides/notesSlide210.xml" ContentType="application/vnd.openxmlformats-officedocument.presentationml.notesSlide+xml"/>
  <Override PartName="/ppt/tags/tag248.xml" ContentType="application/vnd.openxmlformats-officedocument.presentationml.tags+xml"/>
  <Override PartName="/ppt/notesSlides/notesSlide211.xml" ContentType="application/vnd.openxmlformats-officedocument.presentationml.notesSlide+xml"/>
  <Override PartName="/ppt/tags/tag249.xml" ContentType="application/vnd.openxmlformats-officedocument.presentationml.tags+xml"/>
  <Override PartName="/ppt/notesSlides/notesSlide212.xml" ContentType="application/vnd.openxmlformats-officedocument.presentationml.notesSlide+xml"/>
  <Override PartName="/ppt/tags/tag250.xml" ContentType="application/vnd.openxmlformats-officedocument.presentationml.tags+xml"/>
  <Override PartName="/ppt/notesSlides/notesSlide213.xml" ContentType="application/vnd.openxmlformats-officedocument.presentationml.notesSlide+xml"/>
  <Override PartName="/ppt/tags/tag251.xml" ContentType="application/vnd.openxmlformats-officedocument.presentationml.tags+xml"/>
  <Override PartName="/ppt/notesSlides/notesSlide214.xml" ContentType="application/vnd.openxmlformats-officedocument.presentationml.notesSlide+xml"/>
  <Override PartName="/ppt/tags/tag252.xml" ContentType="application/vnd.openxmlformats-officedocument.presentationml.tags+xml"/>
  <Override PartName="/ppt/notesSlides/notesSlide215.xml" ContentType="application/vnd.openxmlformats-officedocument.presentationml.notesSlide+xml"/>
  <Override PartName="/ppt/tags/tag253.xml" ContentType="application/vnd.openxmlformats-officedocument.presentationml.tags+xml"/>
  <Override PartName="/ppt/notesSlides/notesSlide216.xml" ContentType="application/vnd.openxmlformats-officedocument.presentationml.notesSlide+xml"/>
  <Override PartName="/ppt/tags/tag254.xml" ContentType="application/vnd.openxmlformats-officedocument.presentationml.tags+xml"/>
  <Override PartName="/ppt/notesSlides/notesSlide217.xml" ContentType="application/vnd.openxmlformats-officedocument.presentationml.notesSlide+xml"/>
  <Override PartName="/ppt/tags/tag255.xml" ContentType="application/vnd.openxmlformats-officedocument.presentationml.tags+xml"/>
  <Override PartName="/ppt/notesSlides/notesSlide218.xml" ContentType="application/vnd.openxmlformats-officedocument.presentationml.notesSlide+xml"/>
  <Override PartName="/ppt/tags/tag256.xml" ContentType="application/vnd.openxmlformats-officedocument.presentationml.tags+xml"/>
  <Override PartName="/ppt/notesSlides/notesSlide219.xml" ContentType="application/vnd.openxmlformats-officedocument.presentationml.notesSlide+xml"/>
  <Override PartName="/ppt/tags/tag257.xml" ContentType="application/vnd.openxmlformats-officedocument.presentationml.tags+xml"/>
  <Override PartName="/ppt/notesSlides/notesSlide220.xml" ContentType="application/vnd.openxmlformats-officedocument.presentationml.notesSlide+xml"/>
  <Override PartName="/ppt/tags/tag258.xml" ContentType="application/vnd.openxmlformats-officedocument.presentationml.tags+xml"/>
  <Override PartName="/ppt/notesSlides/notesSlide221.xml" ContentType="application/vnd.openxmlformats-officedocument.presentationml.notesSlide+xml"/>
  <Override PartName="/ppt/tags/tag259.xml" ContentType="application/vnd.openxmlformats-officedocument.presentationml.tags+xml"/>
  <Override PartName="/ppt/notesSlides/notesSlide222.xml" ContentType="application/vnd.openxmlformats-officedocument.presentationml.notesSlide+xml"/>
  <Override PartName="/ppt/tags/tag260.xml" ContentType="application/vnd.openxmlformats-officedocument.presentationml.tags+xml"/>
  <Override PartName="/ppt/notesSlides/notesSlide223.xml" ContentType="application/vnd.openxmlformats-officedocument.presentationml.notesSlide+xml"/>
  <Override PartName="/ppt/tags/tag261.xml" ContentType="application/vnd.openxmlformats-officedocument.presentationml.tags+xml"/>
  <Override PartName="/ppt/notesSlides/notesSlide2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2.xml" ContentType="application/vnd.openxmlformats-officedocument.presentationml.tags+xml"/>
  <Override PartName="/ppt/notesSlides/notesSlide225.xml" ContentType="application/vnd.openxmlformats-officedocument.presentationml.notesSlide+xml"/>
  <Override PartName="/ppt/tags/tag263.xml" ContentType="application/vnd.openxmlformats-officedocument.presentationml.tags+xml"/>
  <Override PartName="/ppt/notesSlides/notesSlide226.xml" ContentType="application/vnd.openxmlformats-officedocument.presentationml.notesSlide+xml"/>
  <Override PartName="/ppt/tags/tag264.xml" ContentType="application/vnd.openxmlformats-officedocument.presentationml.tags+xml"/>
  <Override PartName="/ppt/notesSlides/notesSlide227.xml" ContentType="application/vnd.openxmlformats-officedocument.presentationml.notesSlide+xml"/>
  <Override PartName="/ppt/tags/tag265.xml" ContentType="application/vnd.openxmlformats-officedocument.presentationml.tags+xml"/>
  <Override PartName="/ppt/notesSlides/notesSlide228.xml" ContentType="application/vnd.openxmlformats-officedocument.presentationml.notesSlide+xml"/>
  <Override PartName="/ppt/tags/tag266.xml" ContentType="application/vnd.openxmlformats-officedocument.presentationml.tags+xml"/>
  <Override PartName="/ppt/notesSlides/notesSlide229.xml" ContentType="application/vnd.openxmlformats-officedocument.presentationml.notesSlide+xml"/>
  <Override PartName="/ppt/tags/tag267.xml" ContentType="application/vnd.openxmlformats-officedocument.presentationml.tags+xml"/>
  <Override PartName="/ppt/notesSlides/notesSlide230.xml" ContentType="application/vnd.openxmlformats-officedocument.presentationml.notesSlide+xml"/>
  <Override PartName="/ppt/tags/tag268.xml" ContentType="application/vnd.openxmlformats-officedocument.presentationml.tags+xml"/>
  <Override PartName="/ppt/notesSlides/notesSlide231.xml" ContentType="application/vnd.openxmlformats-officedocument.presentationml.notesSlide+xml"/>
  <Override PartName="/ppt/tags/tag269.xml" ContentType="application/vnd.openxmlformats-officedocument.presentationml.tags+xml"/>
  <Override PartName="/ppt/notesSlides/notesSlide232.xml" ContentType="application/vnd.openxmlformats-officedocument.presentationml.notesSlide+xml"/>
  <Override PartName="/ppt/tags/tag270.xml" ContentType="application/vnd.openxmlformats-officedocument.presentationml.tags+xml"/>
  <Override PartName="/ppt/notesSlides/notesSlide233.xml" ContentType="application/vnd.openxmlformats-officedocument.presentationml.notesSlide+xml"/>
  <Override PartName="/ppt/tags/tag271.xml" ContentType="application/vnd.openxmlformats-officedocument.presentationml.tags+xml"/>
  <Override PartName="/ppt/notesSlides/notesSlide234.xml" ContentType="application/vnd.openxmlformats-officedocument.presentationml.notesSlide+xml"/>
  <Override PartName="/ppt/tags/tag272.xml" ContentType="application/vnd.openxmlformats-officedocument.presentationml.tags+xml"/>
  <Override PartName="/ppt/notesSlides/notesSlide235.xml" ContentType="application/vnd.openxmlformats-officedocument.presentationml.notesSlide+xml"/>
  <Override PartName="/ppt/tags/tag273.xml" ContentType="application/vnd.openxmlformats-officedocument.presentationml.tags+xml"/>
  <Override PartName="/ppt/notesSlides/notesSlide236.xml" ContentType="application/vnd.openxmlformats-officedocument.presentationml.notesSlide+xml"/>
  <Override PartName="/ppt/tags/tag274.xml" ContentType="application/vnd.openxmlformats-officedocument.presentationml.tags+xml"/>
  <Override PartName="/ppt/notesSlides/notesSlide237.xml" ContentType="application/vnd.openxmlformats-officedocument.presentationml.notesSlide+xml"/>
  <Override PartName="/ppt/tags/tag275.xml" ContentType="application/vnd.openxmlformats-officedocument.presentationml.tags+xml"/>
  <Override PartName="/ppt/notesSlides/notesSlide238.xml" ContentType="application/vnd.openxmlformats-officedocument.presentationml.notesSlide+xml"/>
  <Override PartName="/ppt/tags/tag276.xml" ContentType="application/vnd.openxmlformats-officedocument.presentationml.tags+xml"/>
  <Override PartName="/ppt/notesSlides/notesSlide239.xml" ContentType="application/vnd.openxmlformats-officedocument.presentationml.notesSlide+xml"/>
  <Override PartName="/ppt/tags/tag277.xml" ContentType="application/vnd.openxmlformats-officedocument.presentationml.tags+xml"/>
  <Override PartName="/ppt/notesSlides/notesSlide240.xml" ContentType="application/vnd.openxmlformats-officedocument.presentationml.notesSlide+xml"/>
  <Override PartName="/ppt/tags/tag278.xml" ContentType="application/vnd.openxmlformats-officedocument.presentationml.tags+xml"/>
  <Override PartName="/ppt/notesSlides/notesSlide241.xml" ContentType="application/vnd.openxmlformats-officedocument.presentationml.notesSlide+xml"/>
  <Override PartName="/ppt/tags/tag279.xml" ContentType="application/vnd.openxmlformats-officedocument.presentationml.tags+xml"/>
  <Override PartName="/ppt/notesSlides/notesSlide242.xml" ContentType="application/vnd.openxmlformats-officedocument.presentationml.notesSlide+xml"/>
  <Override PartName="/ppt/tags/tag280.xml" ContentType="application/vnd.openxmlformats-officedocument.presentationml.tags+xml"/>
  <Override PartName="/ppt/notesSlides/notesSlide243.xml" ContentType="application/vnd.openxmlformats-officedocument.presentationml.notesSlide+xml"/>
  <Override PartName="/ppt/tags/tag281.xml" ContentType="application/vnd.openxmlformats-officedocument.presentationml.tags+xml"/>
  <Override PartName="/ppt/notesSlides/notesSlide244.xml" ContentType="application/vnd.openxmlformats-officedocument.presentationml.notesSlide+xml"/>
  <Override PartName="/ppt/tags/tag282.xml" ContentType="application/vnd.openxmlformats-officedocument.presentationml.tags+xml"/>
  <Override PartName="/ppt/notesSlides/notesSlide245.xml" ContentType="application/vnd.openxmlformats-officedocument.presentationml.notesSlide+xml"/>
  <Override PartName="/ppt/tags/tag283.xml" ContentType="application/vnd.openxmlformats-officedocument.presentationml.tags+xml"/>
  <Override PartName="/ppt/notesSlides/notesSlide246.xml" ContentType="application/vnd.openxmlformats-officedocument.presentationml.notesSlide+xml"/>
  <Override PartName="/ppt/tags/tag284.xml" ContentType="application/vnd.openxmlformats-officedocument.presentationml.tags+xml"/>
  <Override PartName="/ppt/notesSlides/notesSlide247.xml" ContentType="application/vnd.openxmlformats-officedocument.presentationml.notesSlide+xml"/>
  <Override PartName="/ppt/tags/tag285.xml" ContentType="application/vnd.openxmlformats-officedocument.presentationml.tags+xml"/>
  <Override PartName="/ppt/notesSlides/notesSlide248.xml" ContentType="application/vnd.openxmlformats-officedocument.presentationml.notesSlide+xml"/>
  <Override PartName="/ppt/tags/tag286.xml" ContentType="application/vnd.openxmlformats-officedocument.presentationml.tags+xml"/>
  <Override PartName="/ppt/notesSlides/notesSlide249.xml" ContentType="application/vnd.openxmlformats-officedocument.presentationml.notesSlide+xml"/>
  <Override PartName="/ppt/tags/tag287.xml" ContentType="application/vnd.openxmlformats-officedocument.presentationml.tags+xml"/>
  <Override PartName="/ppt/notesSlides/notesSlide250.xml" ContentType="application/vnd.openxmlformats-officedocument.presentationml.notesSlide+xml"/>
  <Override PartName="/ppt/tags/tag288.xml" ContentType="application/vnd.openxmlformats-officedocument.presentationml.tags+xml"/>
  <Override PartName="/ppt/notesSlides/notesSlide251.xml" ContentType="application/vnd.openxmlformats-officedocument.presentationml.notesSlide+xml"/>
  <Override PartName="/ppt/tags/tag289.xml" ContentType="application/vnd.openxmlformats-officedocument.presentationml.tags+xml"/>
  <Override PartName="/ppt/notesSlides/notesSlide252.xml" ContentType="application/vnd.openxmlformats-officedocument.presentationml.notesSlide+xml"/>
  <Override PartName="/ppt/tags/tag290.xml" ContentType="application/vnd.openxmlformats-officedocument.presentationml.tags+xml"/>
  <Override PartName="/ppt/notesSlides/notesSlide253.xml" ContentType="application/vnd.openxmlformats-officedocument.presentationml.notesSlide+xml"/>
  <Override PartName="/ppt/tags/tag291.xml" ContentType="application/vnd.openxmlformats-officedocument.presentationml.tags+xml"/>
  <Override PartName="/ppt/notesSlides/notesSlide254.xml" ContentType="application/vnd.openxmlformats-officedocument.presentationml.notesSlide+xml"/>
  <Override PartName="/ppt/tags/tag292.xml" ContentType="application/vnd.openxmlformats-officedocument.presentationml.tags+xml"/>
  <Override PartName="/ppt/notesSlides/notesSlide255.xml" ContentType="application/vnd.openxmlformats-officedocument.presentationml.notesSlide+xml"/>
  <Override PartName="/ppt/tags/tag293.xml" ContentType="application/vnd.openxmlformats-officedocument.presentationml.tags+xml"/>
  <Override PartName="/ppt/notesSlides/notesSlide256.xml" ContentType="application/vnd.openxmlformats-officedocument.presentationml.notesSlide+xml"/>
  <Override PartName="/ppt/tags/tag294.xml" ContentType="application/vnd.openxmlformats-officedocument.presentationml.tags+xml"/>
  <Override PartName="/ppt/notesSlides/notesSlide257.xml" ContentType="application/vnd.openxmlformats-officedocument.presentationml.notesSlide+xml"/>
  <Override PartName="/ppt/tags/tag295.xml" ContentType="application/vnd.openxmlformats-officedocument.presentationml.tags+xml"/>
  <Override PartName="/ppt/notesSlides/notesSlide258.xml" ContentType="application/vnd.openxmlformats-officedocument.presentationml.notesSlide+xml"/>
  <Override PartName="/ppt/tags/tag296.xml" ContentType="application/vnd.openxmlformats-officedocument.presentationml.tags+xml"/>
  <Override PartName="/ppt/notesSlides/notesSlide259.xml" ContentType="application/vnd.openxmlformats-officedocument.presentationml.notesSlide+xml"/>
  <Override PartName="/ppt/tags/tag297.xml" ContentType="application/vnd.openxmlformats-officedocument.presentationml.tags+xml"/>
  <Override PartName="/ppt/notesSlides/notesSlide260.xml" ContentType="application/vnd.openxmlformats-officedocument.presentationml.notesSlide+xml"/>
  <Override PartName="/ppt/tags/tag298.xml" ContentType="application/vnd.openxmlformats-officedocument.presentationml.tags+xml"/>
  <Override PartName="/ppt/notesSlides/notesSlide261.xml" ContentType="application/vnd.openxmlformats-officedocument.presentationml.notesSlide+xml"/>
  <Override PartName="/ppt/tags/tag299.xml" ContentType="application/vnd.openxmlformats-officedocument.presentationml.tags+xml"/>
  <Override PartName="/ppt/notesSlides/notesSlide262.xml" ContentType="application/vnd.openxmlformats-officedocument.presentationml.notesSlide+xml"/>
  <Override PartName="/ppt/tags/tag300.xml" ContentType="application/vnd.openxmlformats-officedocument.presentationml.tags+xml"/>
  <Override PartName="/ppt/notesSlides/notesSlide263.xml" ContentType="application/vnd.openxmlformats-officedocument.presentationml.notesSlide+xml"/>
  <Override PartName="/ppt/tags/tag301.xml" ContentType="application/vnd.openxmlformats-officedocument.presentationml.tags+xml"/>
  <Override PartName="/ppt/notesSlides/notesSlide264.xml" ContentType="application/vnd.openxmlformats-officedocument.presentationml.notesSlide+xml"/>
  <Override PartName="/ppt/tags/tag302.xml" ContentType="application/vnd.openxmlformats-officedocument.presentationml.tags+xml"/>
  <Override PartName="/ppt/notesSlides/notesSlide265.xml" ContentType="application/vnd.openxmlformats-officedocument.presentationml.notesSlide+xml"/>
  <Override PartName="/ppt/tags/tag303.xml" ContentType="application/vnd.openxmlformats-officedocument.presentationml.tags+xml"/>
  <Override PartName="/ppt/notesSlides/notesSlide266.xml" ContentType="application/vnd.openxmlformats-officedocument.presentationml.notesSlide+xml"/>
  <Override PartName="/ppt/tags/tag304.xml" ContentType="application/vnd.openxmlformats-officedocument.presentationml.tags+xml"/>
  <Override PartName="/ppt/notesSlides/notesSlide267.xml" ContentType="application/vnd.openxmlformats-officedocument.presentationml.notesSlide+xml"/>
  <Override PartName="/ppt/tags/tag305.xml" ContentType="application/vnd.openxmlformats-officedocument.presentationml.tags+xml"/>
  <Override PartName="/ppt/notesSlides/notesSlide268.xml" ContentType="application/vnd.openxmlformats-officedocument.presentationml.notesSlide+xml"/>
  <Override PartName="/ppt/tags/tag306.xml" ContentType="application/vnd.openxmlformats-officedocument.presentationml.tags+xml"/>
  <Override PartName="/ppt/notesSlides/notesSlide269.xml" ContentType="application/vnd.openxmlformats-officedocument.presentationml.notesSlide+xml"/>
  <Override PartName="/ppt/tags/tag307.xml" ContentType="application/vnd.openxmlformats-officedocument.presentationml.tags+xml"/>
  <Override PartName="/ppt/notesSlides/notesSlide270.xml" ContentType="application/vnd.openxmlformats-officedocument.presentationml.notesSlide+xml"/>
  <Override PartName="/ppt/tags/tag308.xml" ContentType="application/vnd.openxmlformats-officedocument.presentationml.tags+xml"/>
  <Override PartName="/ppt/notesSlides/notesSlide271.xml" ContentType="application/vnd.openxmlformats-officedocument.presentationml.notesSlide+xml"/>
  <Override PartName="/ppt/tags/tag309.xml" ContentType="application/vnd.openxmlformats-officedocument.presentationml.tags+xml"/>
  <Override PartName="/ppt/notesSlides/notesSlide272.xml" ContentType="application/vnd.openxmlformats-officedocument.presentationml.notesSlide+xml"/>
  <Override PartName="/ppt/tags/tag310.xml" ContentType="application/vnd.openxmlformats-officedocument.presentationml.tags+xml"/>
  <Override PartName="/ppt/notesSlides/notesSlide273.xml" ContentType="application/vnd.openxmlformats-officedocument.presentationml.notesSlide+xml"/>
  <Override PartName="/ppt/tags/tag311.xml" ContentType="application/vnd.openxmlformats-officedocument.presentationml.tags+xml"/>
  <Override PartName="/ppt/notesSlides/notesSlide274.xml" ContentType="application/vnd.openxmlformats-officedocument.presentationml.notesSlide+xml"/>
  <Override PartName="/ppt/tags/tag312.xml" ContentType="application/vnd.openxmlformats-officedocument.presentationml.tags+xml"/>
  <Override PartName="/ppt/notesSlides/notesSlide275.xml" ContentType="application/vnd.openxmlformats-officedocument.presentationml.notesSlide+xml"/>
  <Override PartName="/ppt/tags/tag313.xml" ContentType="application/vnd.openxmlformats-officedocument.presentationml.tags+xml"/>
  <Override PartName="/ppt/notesSlides/notesSlide276.xml" ContentType="application/vnd.openxmlformats-officedocument.presentationml.notesSlide+xml"/>
  <Override PartName="/ppt/tags/tag314.xml" ContentType="application/vnd.openxmlformats-officedocument.presentationml.tags+xml"/>
  <Override PartName="/ppt/notesSlides/notesSlide277.xml" ContentType="application/vnd.openxmlformats-officedocument.presentationml.notesSlide+xml"/>
  <Override PartName="/ppt/tags/tag315.xml" ContentType="application/vnd.openxmlformats-officedocument.presentationml.tags+xml"/>
  <Override PartName="/ppt/notesSlides/notesSlide278.xml" ContentType="application/vnd.openxmlformats-officedocument.presentationml.notesSlide+xml"/>
  <Override PartName="/ppt/tags/tag316.xml" ContentType="application/vnd.openxmlformats-officedocument.presentationml.tags+xml"/>
  <Override PartName="/ppt/notesSlides/notesSlide279.xml" ContentType="application/vnd.openxmlformats-officedocument.presentationml.notesSlide+xml"/>
  <Override PartName="/ppt/tags/tag317.xml" ContentType="application/vnd.openxmlformats-officedocument.presentationml.tags+xml"/>
  <Override PartName="/ppt/notesSlides/notesSlide280.xml" ContentType="application/vnd.openxmlformats-officedocument.presentationml.notesSlide+xml"/>
  <Override PartName="/ppt/tags/tag318.xml" ContentType="application/vnd.openxmlformats-officedocument.presentationml.tags+xml"/>
  <Override PartName="/ppt/notesSlides/notesSlide281.xml" ContentType="application/vnd.openxmlformats-officedocument.presentationml.notesSlide+xml"/>
  <Override PartName="/ppt/tags/tag319.xml" ContentType="application/vnd.openxmlformats-officedocument.presentationml.tags+xml"/>
  <Override PartName="/ppt/notesSlides/notesSlide282.xml" ContentType="application/vnd.openxmlformats-officedocument.presentationml.notesSlide+xml"/>
  <Override PartName="/ppt/tags/tag320.xml" ContentType="application/vnd.openxmlformats-officedocument.presentationml.tags+xml"/>
  <Override PartName="/ppt/notesSlides/notesSlide283.xml" ContentType="application/vnd.openxmlformats-officedocument.presentationml.notesSlide+xml"/>
  <Override PartName="/ppt/tags/tag321.xml" ContentType="application/vnd.openxmlformats-officedocument.presentationml.tags+xml"/>
  <Override PartName="/ppt/notesSlides/notesSlide284.xml" ContentType="application/vnd.openxmlformats-officedocument.presentationml.notesSlide+xml"/>
  <Override PartName="/ppt/tags/tag322.xml" ContentType="application/vnd.openxmlformats-officedocument.presentationml.tags+xml"/>
  <Override PartName="/ppt/notesSlides/notesSlide285.xml" ContentType="application/vnd.openxmlformats-officedocument.presentationml.notesSlide+xml"/>
  <Override PartName="/ppt/tags/tag323.xml" ContentType="application/vnd.openxmlformats-officedocument.presentationml.tags+xml"/>
  <Override PartName="/ppt/notesSlides/notesSlide286.xml" ContentType="application/vnd.openxmlformats-officedocument.presentationml.notesSlide+xml"/>
  <Override PartName="/ppt/tags/tag324.xml" ContentType="application/vnd.openxmlformats-officedocument.presentationml.tags+xml"/>
  <Override PartName="/ppt/notesSlides/notesSlide287.xml" ContentType="application/vnd.openxmlformats-officedocument.presentationml.notesSlide+xml"/>
  <Override PartName="/ppt/tags/tag325.xml" ContentType="application/vnd.openxmlformats-officedocument.presentationml.tags+xml"/>
  <Override PartName="/ppt/notesSlides/notesSlide288.xml" ContentType="application/vnd.openxmlformats-officedocument.presentationml.notesSlide+xml"/>
  <Override PartName="/ppt/tags/tag326.xml" ContentType="application/vnd.openxmlformats-officedocument.presentationml.tags+xml"/>
  <Override PartName="/ppt/notesSlides/notesSlide289.xml" ContentType="application/vnd.openxmlformats-officedocument.presentationml.notesSlide+xml"/>
  <Override PartName="/ppt/tags/tag327.xml" ContentType="application/vnd.openxmlformats-officedocument.presentationml.tags+xml"/>
  <Override PartName="/ppt/notesSlides/notesSlide290.xml" ContentType="application/vnd.openxmlformats-officedocument.presentationml.notesSlide+xml"/>
  <Override PartName="/ppt/tags/tag328.xml" ContentType="application/vnd.openxmlformats-officedocument.presentationml.tags+xml"/>
  <Override PartName="/ppt/notesSlides/notesSlide291.xml" ContentType="application/vnd.openxmlformats-officedocument.presentationml.notesSlide+xml"/>
  <Override PartName="/ppt/tags/tag329.xml" ContentType="application/vnd.openxmlformats-officedocument.presentationml.tags+xml"/>
  <Override PartName="/ppt/notesSlides/notesSlide292.xml" ContentType="application/vnd.openxmlformats-officedocument.presentationml.notesSlide+xml"/>
  <Override PartName="/ppt/tags/tag330.xml" ContentType="application/vnd.openxmlformats-officedocument.presentationml.tags+xml"/>
  <Override PartName="/ppt/notesSlides/notesSlide293.xml" ContentType="application/vnd.openxmlformats-officedocument.presentationml.notesSlide+xml"/>
  <Override PartName="/ppt/tags/tag331.xml" ContentType="application/vnd.openxmlformats-officedocument.presentationml.tags+xml"/>
  <Override PartName="/ppt/notesSlides/notesSlide294.xml" ContentType="application/vnd.openxmlformats-officedocument.presentationml.notesSlide+xml"/>
  <Override PartName="/ppt/tags/tag332.xml" ContentType="application/vnd.openxmlformats-officedocument.presentationml.tags+xml"/>
  <Override PartName="/ppt/notesSlides/notesSlide295.xml" ContentType="application/vnd.openxmlformats-officedocument.presentationml.notesSlide+xml"/>
  <Override PartName="/ppt/tags/tag333.xml" ContentType="application/vnd.openxmlformats-officedocument.presentationml.tags+xml"/>
  <Override PartName="/ppt/notesSlides/notesSlide296.xml" ContentType="application/vnd.openxmlformats-officedocument.presentationml.notesSlide+xml"/>
  <Override PartName="/ppt/tags/tag334.xml" ContentType="application/vnd.openxmlformats-officedocument.presentationml.tags+xml"/>
  <Override PartName="/ppt/notesSlides/notesSlide297.xml" ContentType="application/vnd.openxmlformats-officedocument.presentationml.notesSlide+xml"/>
  <Override PartName="/ppt/tags/tag335.xml" ContentType="application/vnd.openxmlformats-officedocument.presentationml.tags+xml"/>
  <Override PartName="/ppt/notesSlides/notesSlide298.xml" ContentType="application/vnd.openxmlformats-officedocument.presentationml.notesSlide+xml"/>
  <Override PartName="/ppt/tags/tag336.xml" ContentType="application/vnd.openxmlformats-officedocument.presentationml.tags+xml"/>
  <Override PartName="/ppt/notesSlides/notesSlide299.xml" ContentType="application/vnd.openxmlformats-officedocument.presentationml.notesSlide+xml"/>
  <Override PartName="/ppt/tags/tag337.xml" ContentType="application/vnd.openxmlformats-officedocument.presentationml.tags+xml"/>
  <Override PartName="/ppt/notesSlides/notesSlide300.xml" ContentType="application/vnd.openxmlformats-officedocument.presentationml.notesSlide+xml"/>
  <Override PartName="/ppt/tags/tag338.xml" ContentType="application/vnd.openxmlformats-officedocument.presentationml.tags+xml"/>
  <Override PartName="/ppt/notesSlides/notesSlide301.xml" ContentType="application/vnd.openxmlformats-officedocument.presentationml.notesSlide+xml"/>
  <Override PartName="/ppt/tags/tag339.xml" ContentType="application/vnd.openxmlformats-officedocument.presentationml.tags+xml"/>
  <Override PartName="/ppt/notesSlides/notesSlide302.xml" ContentType="application/vnd.openxmlformats-officedocument.presentationml.notesSlide+xml"/>
  <Override PartName="/ppt/tags/tag340.xml" ContentType="application/vnd.openxmlformats-officedocument.presentationml.tags+xml"/>
  <Override PartName="/ppt/notesSlides/notesSlide303.xml" ContentType="application/vnd.openxmlformats-officedocument.presentationml.notesSlide+xml"/>
  <Override PartName="/ppt/tags/tag341.xml" ContentType="application/vnd.openxmlformats-officedocument.presentationml.tags+xml"/>
  <Override PartName="/ppt/notesSlides/notesSlide304.xml" ContentType="application/vnd.openxmlformats-officedocument.presentationml.notesSlide+xml"/>
  <Override PartName="/ppt/tags/tag342.xml" ContentType="application/vnd.openxmlformats-officedocument.presentationml.tags+xml"/>
  <Override PartName="/ppt/notesSlides/notesSlide305.xml" ContentType="application/vnd.openxmlformats-officedocument.presentationml.notesSlide+xml"/>
  <Override PartName="/ppt/tags/tag343.xml" ContentType="application/vnd.openxmlformats-officedocument.presentationml.tags+xml"/>
  <Override PartName="/ppt/notesSlides/notesSlide306.xml" ContentType="application/vnd.openxmlformats-officedocument.presentationml.notesSlide+xml"/>
  <Override PartName="/ppt/tags/tag344.xml" ContentType="application/vnd.openxmlformats-officedocument.presentationml.tags+xml"/>
  <Override PartName="/ppt/notesSlides/notesSlide307.xml" ContentType="application/vnd.openxmlformats-officedocument.presentationml.notesSlide+xml"/>
  <Override PartName="/ppt/tags/tag345.xml" ContentType="application/vnd.openxmlformats-officedocument.presentationml.tags+xml"/>
  <Override PartName="/ppt/notesSlides/notesSlide308.xml" ContentType="application/vnd.openxmlformats-officedocument.presentationml.notesSlide+xml"/>
  <Override PartName="/ppt/tags/tag346.xml" ContentType="application/vnd.openxmlformats-officedocument.presentationml.tags+xml"/>
  <Override PartName="/ppt/notesSlides/notesSlide309.xml" ContentType="application/vnd.openxmlformats-officedocument.presentationml.notesSlide+xml"/>
  <Override PartName="/ppt/tags/tag347.xml" ContentType="application/vnd.openxmlformats-officedocument.presentationml.tags+xml"/>
  <Override PartName="/ppt/notesSlides/notesSlide310.xml" ContentType="application/vnd.openxmlformats-officedocument.presentationml.notesSlide+xml"/>
  <Override PartName="/ppt/tags/tag348.xml" ContentType="application/vnd.openxmlformats-officedocument.presentationml.tags+xml"/>
  <Override PartName="/ppt/notesSlides/notesSlide311.xml" ContentType="application/vnd.openxmlformats-officedocument.presentationml.notesSlide+xml"/>
  <Override PartName="/ppt/tags/tag349.xml" ContentType="application/vnd.openxmlformats-officedocument.presentationml.tags+xml"/>
  <Override PartName="/ppt/notesSlides/notesSlide312.xml" ContentType="application/vnd.openxmlformats-officedocument.presentationml.notesSlide+xml"/>
  <Override PartName="/ppt/tags/tag350.xml" ContentType="application/vnd.openxmlformats-officedocument.presentationml.tags+xml"/>
  <Override PartName="/ppt/notesSlides/notesSlide313.xml" ContentType="application/vnd.openxmlformats-officedocument.presentationml.notesSlide+xml"/>
  <Override PartName="/ppt/tags/tag351.xml" ContentType="application/vnd.openxmlformats-officedocument.presentationml.tags+xml"/>
  <Override PartName="/ppt/notesSlides/notesSlide314.xml" ContentType="application/vnd.openxmlformats-officedocument.presentationml.notesSlide+xml"/>
  <Override PartName="/ppt/tags/tag352.xml" ContentType="application/vnd.openxmlformats-officedocument.presentationml.tags+xml"/>
  <Override PartName="/ppt/notesSlides/notesSlide315.xml" ContentType="application/vnd.openxmlformats-officedocument.presentationml.notesSlide+xml"/>
  <Override PartName="/ppt/tags/tag353.xml" ContentType="application/vnd.openxmlformats-officedocument.presentationml.tags+xml"/>
  <Override PartName="/ppt/notesSlides/notesSlide316.xml" ContentType="application/vnd.openxmlformats-officedocument.presentationml.notesSlide+xml"/>
  <Override PartName="/ppt/tags/tag354.xml" ContentType="application/vnd.openxmlformats-officedocument.presentationml.tags+xml"/>
  <Override PartName="/ppt/notesSlides/notesSlide317.xml" ContentType="application/vnd.openxmlformats-officedocument.presentationml.notesSlide+xml"/>
  <Override PartName="/ppt/tags/tag355.xml" ContentType="application/vnd.openxmlformats-officedocument.presentationml.tags+xml"/>
  <Override PartName="/ppt/notesSlides/notesSlide318.xml" ContentType="application/vnd.openxmlformats-officedocument.presentationml.notesSlide+xml"/>
  <Override PartName="/ppt/tags/tag356.xml" ContentType="application/vnd.openxmlformats-officedocument.presentationml.tags+xml"/>
  <Override PartName="/ppt/notesSlides/notesSlide319.xml" ContentType="application/vnd.openxmlformats-officedocument.presentationml.notesSlide+xml"/>
  <Override PartName="/ppt/tags/tag357.xml" ContentType="application/vnd.openxmlformats-officedocument.presentationml.tags+xml"/>
  <Override PartName="/ppt/notesSlides/notesSlide320.xml" ContentType="application/vnd.openxmlformats-officedocument.presentationml.notesSlide+xml"/>
  <Override PartName="/ppt/tags/tag358.xml" ContentType="application/vnd.openxmlformats-officedocument.presentationml.tags+xml"/>
  <Override PartName="/ppt/notesSlides/notesSlide321.xml" ContentType="application/vnd.openxmlformats-officedocument.presentationml.notesSlide+xml"/>
  <Override PartName="/ppt/tags/tag359.xml" ContentType="application/vnd.openxmlformats-officedocument.presentationml.tags+xml"/>
  <Override PartName="/ppt/notesSlides/notesSlide322.xml" ContentType="application/vnd.openxmlformats-officedocument.presentationml.notesSlide+xml"/>
  <Override PartName="/ppt/tags/tag360.xml" ContentType="application/vnd.openxmlformats-officedocument.presentationml.tags+xml"/>
  <Override PartName="/ppt/notesSlides/notesSlide323.xml" ContentType="application/vnd.openxmlformats-officedocument.presentationml.notesSlide+xml"/>
  <Override PartName="/ppt/tags/tag361.xml" ContentType="application/vnd.openxmlformats-officedocument.presentationml.tags+xml"/>
  <Override PartName="/ppt/notesSlides/notesSlide324.xml" ContentType="application/vnd.openxmlformats-officedocument.presentationml.notesSlide+xml"/>
  <Override PartName="/ppt/tags/tag362.xml" ContentType="application/vnd.openxmlformats-officedocument.presentationml.tags+xml"/>
  <Override PartName="/ppt/notesSlides/notesSlide325.xml" ContentType="application/vnd.openxmlformats-officedocument.presentationml.notesSlide+xml"/>
  <Override PartName="/ppt/tags/tag363.xml" ContentType="application/vnd.openxmlformats-officedocument.presentationml.tags+xml"/>
  <Override PartName="/ppt/notesSlides/notesSlide326.xml" ContentType="application/vnd.openxmlformats-officedocument.presentationml.notesSlide+xml"/>
  <Override PartName="/ppt/tags/tag364.xml" ContentType="application/vnd.openxmlformats-officedocument.presentationml.tags+xml"/>
  <Override PartName="/ppt/notesSlides/notesSlide327.xml" ContentType="application/vnd.openxmlformats-officedocument.presentationml.notesSlide+xml"/>
  <Override PartName="/ppt/tags/tag365.xml" ContentType="application/vnd.openxmlformats-officedocument.presentationml.tags+xml"/>
  <Override PartName="/ppt/notesSlides/notesSlide328.xml" ContentType="application/vnd.openxmlformats-officedocument.presentationml.notesSlide+xml"/>
  <Override PartName="/ppt/tags/tag366.xml" ContentType="application/vnd.openxmlformats-officedocument.presentationml.tags+xml"/>
  <Override PartName="/ppt/notesSlides/notesSlide329.xml" ContentType="application/vnd.openxmlformats-officedocument.presentationml.notesSlide+xml"/>
  <Override PartName="/ppt/tags/tag367.xml" ContentType="application/vnd.openxmlformats-officedocument.presentationml.tags+xml"/>
  <Override PartName="/ppt/notesSlides/notesSlide330.xml" ContentType="application/vnd.openxmlformats-officedocument.presentationml.notesSlide+xml"/>
  <Override PartName="/ppt/tags/tag368.xml" ContentType="application/vnd.openxmlformats-officedocument.presentationml.tags+xml"/>
  <Override PartName="/ppt/notesSlides/notesSlide331.xml" ContentType="application/vnd.openxmlformats-officedocument.presentationml.notesSlide+xml"/>
  <Override PartName="/ppt/tags/tag369.xml" ContentType="application/vnd.openxmlformats-officedocument.presentationml.tags+xml"/>
  <Override PartName="/ppt/notesSlides/notesSlide332.xml" ContentType="application/vnd.openxmlformats-officedocument.presentationml.notesSlide+xml"/>
  <Override PartName="/ppt/tags/tag370.xml" ContentType="application/vnd.openxmlformats-officedocument.presentationml.tags+xml"/>
  <Override PartName="/ppt/notesSlides/notesSlide333.xml" ContentType="application/vnd.openxmlformats-officedocument.presentationml.notesSlide+xml"/>
  <Override PartName="/ppt/tags/tag371.xml" ContentType="application/vnd.openxmlformats-officedocument.presentationml.tags+xml"/>
  <Override PartName="/ppt/notesSlides/notesSlide334.xml" ContentType="application/vnd.openxmlformats-officedocument.presentationml.notesSlide+xml"/>
  <Override PartName="/ppt/tags/tag372.xml" ContentType="application/vnd.openxmlformats-officedocument.presentationml.tags+xml"/>
  <Override PartName="/ppt/notesSlides/notesSlide335.xml" ContentType="application/vnd.openxmlformats-officedocument.presentationml.notesSlide+xml"/>
  <Override PartName="/ppt/tags/tag373.xml" ContentType="application/vnd.openxmlformats-officedocument.presentationml.tags+xml"/>
  <Override PartName="/ppt/notesSlides/notesSlide336.xml" ContentType="application/vnd.openxmlformats-officedocument.presentationml.notesSlide+xml"/>
  <Override PartName="/ppt/tags/tag374.xml" ContentType="application/vnd.openxmlformats-officedocument.presentationml.tags+xml"/>
  <Override PartName="/ppt/notesSlides/notesSlide337.xml" ContentType="application/vnd.openxmlformats-officedocument.presentationml.notesSlide+xml"/>
  <Override PartName="/ppt/tags/tag375.xml" ContentType="application/vnd.openxmlformats-officedocument.presentationml.tags+xml"/>
  <Override PartName="/ppt/notesSlides/notesSlide338.xml" ContentType="application/vnd.openxmlformats-officedocument.presentationml.notesSlide+xml"/>
  <Override PartName="/ppt/tags/tag376.xml" ContentType="application/vnd.openxmlformats-officedocument.presentationml.tags+xml"/>
  <Override PartName="/ppt/notesSlides/notesSlide339.xml" ContentType="application/vnd.openxmlformats-officedocument.presentationml.notesSlide+xml"/>
  <Override PartName="/ppt/tags/tag377.xml" ContentType="application/vnd.openxmlformats-officedocument.presentationml.tags+xml"/>
  <Override PartName="/ppt/notesSlides/notesSlide340.xml" ContentType="application/vnd.openxmlformats-officedocument.presentationml.notesSlide+xml"/>
  <Override PartName="/ppt/tags/tag378.xml" ContentType="application/vnd.openxmlformats-officedocument.presentationml.tags+xml"/>
  <Override PartName="/ppt/notesSlides/notesSlide341.xml" ContentType="application/vnd.openxmlformats-officedocument.presentationml.notesSlide+xml"/>
  <Override PartName="/ppt/tags/tag379.xml" ContentType="application/vnd.openxmlformats-officedocument.presentationml.tags+xml"/>
  <Override PartName="/ppt/notesSlides/notesSlide342.xml" ContentType="application/vnd.openxmlformats-officedocument.presentationml.notesSlide+xml"/>
  <Override PartName="/ppt/tags/tag380.xml" ContentType="application/vnd.openxmlformats-officedocument.presentationml.tags+xml"/>
  <Override PartName="/ppt/notesSlides/notesSlide343.xml" ContentType="application/vnd.openxmlformats-officedocument.presentationml.notesSlide+xml"/>
  <Override PartName="/ppt/tags/tag381.xml" ContentType="application/vnd.openxmlformats-officedocument.presentationml.tags+xml"/>
  <Override PartName="/ppt/notesSlides/notesSlide344.xml" ContentType="application/vnd.openxmlformats-officedocument.presentationml.notesSlide+xml"/>
  <Override PartName="/ppt/tags/tag382.xml" ContentType="application/vnd.openxmlformats-officedocument.presentationml.tags+xml"/>
  <Override PartName="/ppt/notesSlides/notesSlide345.xml" ContentType="application/vnd.openxmlformats-officedocument.presentationml.notesSlide+xml"/>
  <Override PartName="/ppt/tags/tag383.xml" ContentType="application/vnd.openxmlformats-officedocument.presentationml.tags+xml"/>
  <Override PartName="/ppt/notesSlides/notesSlide346.xml" ContentType="application/vnd.openxmlformats-officedocument.presentationml.notesSlide+xml"/>
  <Override PartName="/ppt/tags/tag384.xml" ContentType="application/vnd.openxmlformats-officedocument.presentationml.tags+xml"/>
  <Override PartName="/ppt/notesSlides/notesSlide347.xml" ContentType="application/vnd.openxmlformats-officedocument.presentationml.notesSlide+xml"/>
  <Override PartName="/ppt/tags/tag385.xml" ContentType="application/vnd.openxmlformats-officedocument.presentationml.tags+xml"/>
  <Override PartName="/ppt/notesSlides/notesSlide348.xml" ContentType="application/vnd.openxmlformats-officedocument.presentationml.notesSlide+xml"/>
  <Override PartName="/ppt/tags/tag386.xml" ContentType="application/vnd.openxmlformats-officedocument.presentationml.tags+xml"/>
  <Override PartName="/ppt/notesSlides/notesSlide349.xml" ContentType="application/vnd.openxmlformats-officedocument.presentationml.notesSlide+xml"/>
  <Override PartName="/ppt/tags/tag387.xml" ContentType="application/vnd.openxmlformats-officedocument.presentationml.tags+xml"/>
  <Override PartName="/ppt/notesSlides/notesSlide350.xml" ContentType="application/vnd.openxmlformats-officedocument.presentationml.notesSlide+xml"/>
  <Override PartName="/ppt/tags/tag388.xml" ContentType="application/vnd.openxmlformats-officedocument.presentationml.tags+xml"/>
  <Override PartName="/ppt/notesSlides/notesSlide351.xml" ContentType="application/vnd.openxmlformats-officedocument.presentationml.notesSlide+xml"/>
  <Override PartName="/ppt/tags/tag389.xml" ContentType="application/vnd.openxmlformats-officedocument.presentationml.tags+xml"/>
  <Override PartName="/ppt/notesSlides/notesSlide352.xml" ContentType="application/vnd.openxmlformats-officedocument.presentationml.notesSlide+xml"/>
  <Override PartName="/ppt/tags/tag390.xml" ContentType="application/vnd.openxmlformats-officedocument.presentationml.tags+xml"/>
  <Override PartName="/ppt/notesSlides/notesSlide353.xml" ContentType="application/vnd.openxmlformats-officedocument.presentationml.notesSlide+xml"/>
  <Override PartName="/ppt/tags/tag391.xml" ContentType="application/vnd.openxmlformats-officedocument.presentationml.tags+xml"/>
  <Override PartName="/ppt/notesSlides/notesSlide354.xml" ContentType="application/vnd.openxmlformats-officedocument.presentationml.notesSlide+xml"/>
  <Override PartName="/ppt/tags/tag392.xml" ContentType="application/vnd.openxmlformats-officedocument.presentationml.tags+xml"/>
  <Override PartName="/ppt/notesSlides/notesSlide355.xml" ContentType="application/vnd.openxmlformats-officedocument.presentationml.notesSlide+xml"/>
  <Override PartName="/ppt/tags/tag393.xml" ContentType="application/vnd.openxmlformats-officedocument.presentationml.tags+xml"/>
  <Override PartName="/ppt/notesSlides/notesSlide356.xml" ContentType="application/vnd.openxmlformats-officedocument.presentationml.notesSlide+xml"/>
  <Override PartName="/ppt/tags/tag394.xml" ContentType="application/vnd.openxmlformats-officedocument.presentationml.tags+xml"/>
  <Override PartName="/ppt/notesSlides/notesSlide357.xml" ContentType="application/vnd.openxmlformats-officedocument.presentationml.notesSlide+xml"/>
  <Override PartName="/ppt/tags/tag395.xml" ContentType="application/vnd.openxmlformats-officedocument.presentationml.tags+xml"/>
  <Override PartName="/ppt/notesSlides/notesSlide358.xml" ContentType="application/vnd.openxmlformats-officedocument.presentationml.notesSlide+xml"/>
  <Override PartName="/ppt/tags/tag396.xml" ContentType="application/vnd.openxmlformats-officedocument.presentationml.tags+xml"/>
  <Override PartName="/ppt/notesSlides/notesSlide359.xml" ContentType="application/vnd.openxmlformats-officedocument.presentationml.notesSlide+xml"/>
  <Override PartName="/ppt/tags/tag397.xml" ContentType="application/vnd.openxmlformats-officedocument.presentationml.tags+xml"/>
  <Override PartName="/ppt/notesSlides/notesSlide360.xml" ContentType="application/vnd.openxmlformats-officedocument.presentationml.notesSlide+xml"/>
  <Override PartName="/ppt/tags/tag398.xml" ContentType="application/vnd.openxmlformats-officedocument.presentationml.tags+xml"/>
  <Override PartName="/ppt/notesSlides/notesSlide361.xml" ContentType="application/vnd.openxmlformats-officedocument.presentationml.notesSlide+xml"/>
  <Override PartName="/ppt/tags/tag399.xml" ContentType="application/vnd.openxmlformats-officedocument.presentationml.tags+xml"/>
  <Override PartName="/ppt/notesSlides/notesSlide362.xml" ContentType="application/vnd.openxmlformats-officedocument.presentationml.notesSlide+xml"/>
  <Override PartName="/ppt/tags/tag400.xml" ContentType="application/vnd.openxmlformats-officedocument.presentationml.tags+xml"/>
  <Override PartName="/ppt/notesSlides/notesSlide363.xml" ContentType="application/vnd.openxmlformats-officedocument.presentationml.notesSlide+xml"/>
  <Override PartName="/ppt/tags/tag401.xml" ContentType="application/vnd.openxmlformats-officedocument.presentationml.tags+xml"/>
  <Override PartName="/ppt/notesSlides/notesSlide364.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365.xml" ContentType="application/vnd.openxmlformats-officedocument.presentationml.notesSlide+xml"/>
  <Override PartName="/ppt/tags/tag405.xml" ContentType="application/vnd.openxmlformats-officedocument.presentationml.tags+xml"/>
  <Override PartName="/ppt/notesSlides/notesSlide366.xml" ContentType="application/vnd.openxmlformats-officedocument.presentationml.notesSlide+xml"/>
  <Override PartName="/ppt/tags/tag406.xml" ContentType="application/vnd.openxmlformats-officedocument.presentationml.tags+xml"/>
  <Override PartName="/ppt/notesSlides/notesSlide367.xml" ContentType="application/vnd.openxmlformats-officedocument.presentationml.notesSlide+xml"/>
  <Override PartName="/ppt/tags/tag407.xml" ContentType="application/vnd.openxmlformats-officedocument.presentationml.tags+xml"/>
  <Override PartName="/ppt/notesSlides/notesSlide368.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369.xml" ContentType="application/vnd.openxmlformats-officedocument.presentationml.notesSlide+xml"/>
  <Override PartName="/ppt/tags/tag411.xml" ContentType="application/vnd.openxmlformats-officedocument.presentationml.tags+xml"/>
  <Override PartName="/ppt/notesSlides/notesSlide370.xml" ContentType="application/vnd.openxmlformats-officedocument.presentationml.notesSlide+xml"/>
  <Override PartName="/ppt/tags/tag412.xml" ContentType="application/vnd.openxmlformats-officedocument.presentationml.tags+xml"/>
  <Override PartName="/ppt/notesSlides/notesSlide371.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372.xml" ContentType="application/vnd.openxmlformats-officedocument.presentationml.notesSlide+xml"/>
  <Override PartName="/ppt/tags/tag416.xml" ContentType="application/vnd.openxmlformats-officedocument.presentationml.tags+xml"/>
  <Override PartName="/ppt/notesSlides/notesSlide373.xml" ContentType="application/vnd.openxmlformats-officedocument.presentationml.notesSlide+xml"/>
  <Override PartName="/ppt/tags/tag417.xml" ContentType="application/vnd.openxmlformats-officedocument.presentationml.tags+xml"/>
  <Override PartName="/ppt/tags/tag418.xml" ContentType="application/vnd.openxmlformats-officedocument.presentationml.tags+xml"/>
  <Override PartName="/ppt/notesSlides/notesSlide374.xml" ContentType="application/vnd.openxmlformats-officedocument.presentationml.notesSlide+xml"/>
  <Override PartName="/ppt/tags/tag419.xml" ContentType="application/vnd.openxmlformats-officedocument.presentationml.tags+xml"/>
  <Override PartName="/ppt/notesSlides/notesSlide375.xml" ContentType="application/vnd.openxmlformats-officedocument.presentationml.notesSlide+xml"/>
  <Override PartName="/ppt/tags/tag420.xml" ContentType="application/vnd.openxmlformats-officedocument.presentationml.tags+xml"/>
  <Override PartName="/ppt/notesSlides/notesSlide376.xml" ContentType="application/vnd.openxmlformats-officedocument.presentationml.notesSlide+xml"/>
  <Override PartName="/ppt/tags/tag421.xml" ContentType="application/vnd.openxmlformats-officedocument.presentationml.tags+xml"/>
  <Override PartName="/ppt/notesSlides/notesSlide377.xml" ContentType="application/vnd.openxmlformats-officedocument.presentationml.notesSlide+xml"/>
  <Override PartName="/ppt/tags/tag422.xml" ContentType="application/vnd.openxmlformats-officedocument.presentationml.tags+xml"/>
  <Override PartName="/ppt/notesSlides/notesSlide378.xml" ContentType="application/vnd.openxmlformats-officedocument.presentationml.notesSlide+xml"/>
  <Override PartName="/ppt/tags/tag423.xml" ContentType="application/vnd.openxmlformats-officedocument.presentationml.tags+xml"/>
  <Override PartName="/ppt/notesSlides/notesSlide379.xml" ContentType="application/vnd.openxmlformats-officedocument.presentationml.notesSlide+xml"/>
  <Override PartName="/ppt/tags/tag424.xml" ContentType="application/vnd.openxmlformats-officedocument.presentationml.tags+xml"/>
  <Override PartName="/ppt/notesSlides/notesSlide380.xml" ContentType="application/vnd.openxmlformats-officedocument.presentationml.notesSlide+xml"/>
  <Override PartName="/ppt/tags/tag425.xml" ContentType="application/vnd.openxmlformats-officedocument.presentationml.tags+xml"/>
  <Override PartName="/ppt/notesSlides/notesSlide381.xml" ContentType="application/vnd.openxmlformats-officedocument.presentationml.notesSlide+xml"/>
  <Override PartName="/ppt/tags/tag426.xml" ContentType="application/vnd.openxmlformats-officedocument.presentationml.tags+xml"/>
  <Override PartName="/ppt/notesSlides/notesSlide382.xml" ContentType="application/vnd.openxmlformats-officedocument.presentationml.notesSlide+xml"/>
  <Override PartName="/ppt/tags/tag427.xml" ContentType="application/vnd.openxmlformats-officedocument.presentationml.tags+xml"/>
  <Override PartName="/ppt/notesSlides/notesSlide383.xml" ContentType="application/vnd.openxmlformats-officedocument.presentationml.notesSlide+xml"/>
  <Override PartName="/ppt/tags/tag428.xml" ContentType="application/vnd.openxmlformats-officedocument.presentationml.tags+xml"/>
  <Override PartName="/ppt/notesSlides/notesSlide384.xml" ContentType="application/vnd.openxmlformats-officedocument.presentationml.notesSlide+xml"/>
  <Override PartName="/ppt/tags/tag429.xml" ContentType="application/vnd.openxmlformats-officedocument.presentationml.tags+xml"/>
  <Override PartName="/ppt/notesSlides/notesSlide385.xml" ContentType="application/vnd.openxmlformats-officedocument.presentationml.notesSlide+xml"/>
  <Override PartName="/ppt/tags/tag430.xml" ContentType="application/vnd.openxmlformats-officedocument.presentationml.tags+xml"/>
  <Override PartName="/ppt/notesSlides/notesSlide386.xml" ContentType="application/vnd.openxmlformats-officedocument.presentationml.notesSlide+xml"/>
  <Override PartName="/ppt/tags/tag431.xml" ContentType="application/vnd.openxmlformats-officedocument.presentationml.tags+xml"/>
  <Override PartName="/ppt/notesSlides/notesSlide387.xml" ContentType="application/vnd.openxmlformats-officedocument.presentationml.notesSlide+xml"/>
  <Override PartName="/ppt/tags/tag432.xml" ContentType="application/vnd.openxmlformats-officedocument.presentationml.tags+xml"/>
  <Override PartName="/ppt/notesSlides/notesSlide388.xml" ContentType="application/vnd.openxmlformats-officedocument.presentationml.notesSlide+xml"/>
  <Override PartName="/ppt/tags/tag433.xml" ContentType="application/vnd.openxmlformats-officedocument.presentationml.tags+xml"/>
  <Override PartName="/ppt/notesSlides/notesSlide389.xml" ContentType="application/vnd.openxmlformats-officedocument.presentationml.notesSlide+xml"/>
  <Override PartName="/ppt/tags/tag434.xml" ContentType="application/vnd.openxmlformats-officedocument.presentationml.tags+xml"/>
  <Override PartName="/ppt/notesSlides/notesSlide390.xml" ContentType="application/vnd.openxmlformats-officedocument.presentationml.notesSlide+xml"/>
  <Override PartName="/ppt/tags/tag435.xml" ContentType="application/vnd.openxmlformats-officedocument.presentationml.tags+xml"/>
  <Override PartName="/ppt/notesSlides/notesSlide391.xml" ContentType="application/vnd.openxmlformats-officedocument.presentationml.notesSlide+xml"/>
  <Override PartName="/ppt/tags/tag436.xml" ContentType="application/vnd.openxmlformats-officedocument.presentationml.tags+xml"/>
  <Override PartName="/ppt/notesSlides/notesSlide392.xml" ContentType="application/vnd.openxmlformats-officedocument.presentationml.notesSlide+xml"/>
  <Override PartName="/ppt/tags/tag437.xml" ContentType="application/vnd.openxmlformats-officedocument.presentationml.tags+xml"/>
  <Override PartName="/ppt/notesSlides/notesSlide393.xml" ContentType="application/vnd.openxmlformats-officedocument.presentationml.notesSlide+xml"/>
  <Override PartName="/ppt/tags/tag438.xml" ContentType="application/vnd.openxmlformats-officedocument.presentationml.tags+xml"/>
  <Override PartName="/ppt/notesSlides/notesSlide394.xml" ContentType="application/vnd.openxmlformats-officedocument.presentationml.notesSlide+xml"/>
  <Override PartName="/ppt/tags/tag439.xml" ContentType="application/vnd.openxmlformats-officedocument.presentationml.tags+xml"/>
  <Override PartName="/ppt/notesSlides/notesSlide395.xml" ContentType="application/vnd.openxmlformats-officedocument.presentationml.notesSlide+xml"/>
  <Override PartName="/ppt/tags/tag440.xml" ContentType="application/vnd.openxmlformats-officedocument.presentationml.tags+xml"/>
  <Override PartName="/ppt/notesSlides/notesSlide396.xml" ContentType="application/vnd.openxmlformats-officedocument.presentationml.notesSlide+xml"/>
  <Override PartName="/ppt/tags/tag441.xml" ContentType="application/vnd.openxmlformats-officedocument.presentationml.tags+xml"/>
  <Override PartName="/ppt/notesSlides/notesSlide397.xml" ContentType="application/vnd.openxmlformats-officedocument.presentationml.notesSlide+xml"/>
  <Override PartName="/ppt/tags/tag442.xml" ContentType="application/vnd.openxmlformats-officedocument.presentationml.tags+xml"/>
  <Override PartName="/ppt/notesSlides/notesSlide398.xml" ContentType="application/vnd.openxmlformats-officedocument.presentationml.notesSlide+xml"/>
  <Override PartName="/ppt/tags/tag443.xml" ContentType="application/vnd.openxmlformats-officedocument.presentationml.tags+xml"/>
  <Override PartName="/ppt/notesSlides/notesSlide399.xml" ContentType="application/vnd.openxmlformats-officedocument.presentationml.notesSlide+xml"/>
  <Override PartName="/ppt/tags/tag444.xml" ContentType="application/vnd.openxmlformats-officedocument.presentationml.tags+xml"/>
  <Override PartName="/ppt/notesSlides/notesSlide400.xml" ContentType="application/vnd.openxmlformats-officedocument.presentationml.notesSlide+xml"/>
  <Override PartName="/ppt/tags/tag445.xml" ContentType="application/vnd.openxmlformats-officedocument.presentationml.tags+xml"/>
  <Override PartName="/ppt/notesSlides/notesSlide401.xml" ContentType="application/vnd.openxmlformats-officedocument.presentationml.notesSlide+xml"/>
  <Override PartName="/ppt/tags/tag446.xml" ContentType="application/vnd.openxmlformats-officedocument.presentationml.tags+xml"/>
  <Override PartName="/ppt/notesSlides/notesSlide402.xml" ContentType="application/vnd.openxmlformats-officedocument.presentationml.notesSlide+xml"/>
  <Override PartName="/ppt/tags/tag447.xml" ContentType="application/vnd.openxmlformats-officedocument.presentationml.tags+xml"/>
  <Override PartName="/ppt/notesSlides/notesSlide403.xml" ContentType="application/vnd.openxmlformats-officedocument.presentationml.notesSlide+xml"/>
  <Override PartName="/ppt/tags/tag448.xml" ContentType="application/vnd.openxmlformats-officedocument.presentationml.tags+xml"/>
  <Override PartName="/ppt/notesSlides/notesSlide404.xml" ContentType="application/vnd.openxmlformats-officedocument.presentationml.notesSlide+xml"/>
  <Override PartName="/ppt/tags/tag449.xml" ContentType="application/vnd.openxmlformats-officedocument.presentationml.tags+xml"/>
  <Override PartName="/ppt/notesSlides/notesSlide405.xml" ContentType="application/vnd.openxmlformats-officedocument.presentationml.notesSlide+xml"/>
  <Override PartName="/ppt/tags/tag450.xml" ContentType="application/vnd.openxmlformats-officedocument.presentationml.tags+xml"/>
  <Override PartName="/ppt/notesSlides/notesSlide406.xml" ContentType="application/vnd.openxmlformats-officedocument.presentationml.notesSlide+xml"/>
  <Override PartName="/ppt/tags/tag451.xml" ContentType="application/vnd.openxmlformats-officedocument.presentationml.tags+xml"/>
  <Override PartName="/ppt/notesSlides/notesSlide407.xml" ContentType="application/vnd.openxmlformats-officedocument.presentationml.notesSlide+xml"/>
  <Override PartName="/ppt/tags/tag452.xml" ContentType="application/vnd.openxmlformats-officedocument.presentationml.tags+xml"/>
  <Override PartName="/ppt/notesSlides/notesSlide408.xml" ContentType="application/vnd.openxmlformats-officedocument.presentationml.notesSlide+xml"/>
  <Override PartName="/ppt/tags/tag453.xml" ContentType="application/vnd.openxmlformats-officedocument.presentationml.tags+xml"/>
  <Override PartName="/ppt/notesSlides/notesSlide409.xml" ContentType="application/vnd.openxmlformats-officedocument.presentationml.notesSlide+xml"/>
  <Override PartName="/ppt/tags/tag454.xml" ContentType="application/vnd.openxmlformats-officedocument.presentationml.tags+xml"/>
  <Override PartName="/ppt/notesSlides/notesSlide410.xml" ContentType="application/vnd.openxmlformats-officedocument.presentationml.notesSlide+xml"/>
  <Override PartName="/ppt/tags/tag455.xml" ContentType="application/vnd.openxmlformats-officedocument.presentationml.tags+xml"/>
  <Override PartName="/ppt/notesSlides/notesSlide411.xml" ContentType="application/vnd.openxmlformats-officedocument.presentationml.notesSlide+xml"/>
  <Override PartName="/ppt/tags/tag456.xml" ContentType="application/vnd.openxmlformats-officedocument.presentationml.tags+xml"/>
  <Override PartName="/ppt/notesSlides/notesSlide412.xml" ContentType="application/vnd.openxmlformats-officedocument.presentationml.notesSlide+xml"/>
  <Override PartName="/ppt/tags/tag457.xml" ContentType="application/vnd.openxmlformats-officedocument.presentationml.tags+xml"/>
  <Override PartName="/ppt/notesSlides/notesSlide413.xml" ContentType="application/vnd.openxmlformats-officedocument.presentationml.notesSlide+xml"/>
  <Override PartName="/ppt/tags/tag458.xml" ContentType="application/vnd.openxmlformats-officedocument.presentationml.tags+xml"/>
  <Override PartName="/ppt/notesSlides/notesSlide414.xml" ContentType="application/vnd.openxmlformats-officedocument.presentationml.notesSlide+xml"/>
  <Override PartName="/ppt/tags/tag459.xml" ContentType="application/vnd.openxmlformats-officedocument.presentationml.tags+xml"/>
  <Override PartName="/ppt/notesSlides/notesSlide415.xml" ContentType="application/vnd.openxmlformats-officedocument.presentationml.notesSlide+xml"/>
  <Override PartName="/ppt/tags/tag460.xml" ContentType="application/vnd.openxmlformats-officedocument.presentationml.tags+xml"/>
  <Override PartName="/ppt/notesSlides/notesSlide416.xml" ContentType="application/vnd.openxmlformats-officedocument.presentationml.notesSlide+xml"/>
  <Override PartName="/ppt/tags/tag461.xml" ContentType="application/vnd.openxmlformats-officedocument.presentationml.tags+xml"/>
  <Override PartName="/ppt/notesSlides/notesSlide417.xml" ContentType="application/vnd.openxmlformats-officedocument.presentationml.notesSlide+xml"/>
  <Override PartName="/ppt/tags/tag462.xml" ContentType="application/vnd.openxmlformats-officedocument.presentationml.tags+xml"/>
  <Override PartName="/ppt/notesSlides/notesSlide418.xml" ContentType="application/vnd.openxmlformats-officedocument.presentationml.notesSlide+xml"/>
  <Override PartName="/ppt/tags/tag463.xml" ContentType="application/vnd.openxmlformats-officedocument.presentationml.tags+xml"/>
  <Override PartName="/ppt/notesSlides/notesSlide419.xml" ContentType="application/vnd.openxmlformats-officedocument.presentationml.notesSlide+xml"/>
  <Override PartName="/ppt/tags/tag464.xml" ContentType="application/vnd.openxmlformats-officedocument.presentationml.tags+xml"/>
  <Override PartName="/ppt/notesSlides/notesSlide420.xml" ContentType="application/vnd.openxmlformats-officedocument.presentationml.notesSlide+xml"/>
  <Override PartName="/ppt/tags/tag465.xml" ContentType="application/vnd.openxmlformats-officedocument.presentationml.tags+xml"/>
  <Override PartName="/ppt/notesSlides/notesSlide421.xml" ContentType="application/vnd.openxmlformats-officedocument.presentationml.notesSlide+xml"/>
  <Override PartName="/ppt/tags/tag466.xml" ContentType="application/vnd.openxmlformats-officedocument.presentationml.tags+xml"/>
  <Override PartName="/ppt/notesSlides/notesSlide422.xml" ContentType="application/vnd.openxmlformats-officedocument.presentationml.notesSlide+xml"/>
  <Override PartName="/ppt/tags/tag467.xml" ContentType="application/vnd.openxmlformats-officedocument.presentationml.tags+xml"/>
  <Override PartName="/ppt/notesSlides/notesSlide423.xml" ContentType="application/vnd.openxmlformats-officedocument.presentationml.notesSlide+xml"/>
  <Override PartName="/ppt/tags/tag468.xml" ContentType="application/vnd.openxmlformats-officedocument.presentationml.tags+xml"/>
  <Override PartName="/ppt/notesSlides/notesSlide424.xml" ContentType="application/vnd.openxmlformats-officedocument.presentationml.notesSlide+xml"/>
  <Override PartName="/ppt/tags/tag469.xml" ContentType="application/vnd.openxmlformats-officedocument.presentationml.tags+xml"/>
  <Override PartName="/ppt/notesSlides/notesSlide425.xml" ContentType="application/vnd.openxmlformats-officedocument.presentationml.notesSlide+xml"/>
  <Override PartName="/ppt/tags/tag470.xml" ContentType="application/vnd.openxmlformats-officedocument.presentationml.tags+xml"/>
  <Override PartName="/ppt/notesSlides/notesSlide426.xml" ContentType="application/vnd.openxmlformats-officedocument.presentationml.notesSlide+xml"/>
  <Override PartName="/ppt/tags/tag471.xml" ContentType="application/vnd.openxmlformats-officedocument.presentationml.tags+xml"/>
  <Override PartName="/ppt/notesSlides/notesSlide427.xml" ContentType="application/vnd.openxmlformats-officedocument.presentationml.notesSlide+xml"/>
  <Override PartName="/ppt/tags/tag472.xml" ContentType="application/vnd.openxmlformats-officedocument.presentationml.tags+xml"/>
  <Override PartName="/ppt/notesSlides/notesSlide428.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notesSlides/notesSlide429.xml" ContentType="application/vnd.openxmlformats-officedocument.presentationml.notesSlide+xml"/>
  <Override PartName="/ppt/tags/tag475.xml" ContentType="application/vnd.openxmlformats-officedocument.presentationml.tags+xml"/>
  <Override PartName="/ppt/tags/tag476.xml" ContentType="application/vnd.openxmlformats-officedocument.presentationml.tags+xml"/>
  <Override PartName="/ppt/notesSlides/notesSlide430.xml" ContentType="application/vnd.openxmlformats-officedocument.presentationml.notesSlide+xml"/>
  <Override PartName="/ppt/tags/tag477.xml" ContentType="application/vnd.openxmlformats-officedocument.presentationml.tags+xml"/>
  <Override PartName="/ppt/notesSlides/notesSlide431.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notesSlides/notesSlide432.xml" ContentType="application/vnd.openxmlformats-officedocument.presentationml.notesSlide+xml"/>
  <Override PartName="/ppt/tags/tag483.xml" ContentType="application/vnd.openxmlformats-officedocument.presentationml.tags+xml"/>
  <Override PartName="/ppt/notesSlides/notesSlide433.xml" ContentType="application/vnd.openxmlformats-officedocument.presentationml.notesSlide+xml"/>
  <Override PartName="/ppt/tags/tag484.xml" ContentType="application/vnd.openxmlformats-officedocument.presentationml.tags+xml"/>
  <Override PartName="/ppt/notesSlides/notesSlide434.xml" ContentType="application/vnd.openxmlformats-officedocument.presentationml.notesSlide+xml"/>
  <Override PartName="/ppt/tags/tag485.xml" ContentType="application/vnd.openxmlformats-officedocument.presentationml.tags+xml"/>
  <Override PartName="/ppt/notesSlides/notesSlide435.xml" ContentType="application/vnd.openxmlformats-officedocument.presentationml.notesSlide+xml"/>
  <Override PartName="/ppt/tags/tag486.xml" ContentType="application/vnd.openxmlformats-officedocument.presentationml.tags+xml"/>
  <Override PartName="/ppt/notesSlides/notesSlide436.xml" ContentType="application/vnd.openxmlformats-officedocument.presentationml.notesSlide+xml"/>
  <Override PartName="/ppt/tags/tag487.xml" ContentType="application/vnd.openxmlformats-officedocument.presentationml.tags+xml"/>
  <Override PartName="/ppt/notesSlides/notesSlide437.xml" ContentType="application/vnd.openxmlformats-officedocument.presentationml.notesSlide+xml"/>
  <Override PartName="/ppt/tags/tag488.xml" ContentType="application/vnd.openxmlformats-officedocument.presentationml.tags+xml"/>
  <Override PartName="/ppt/notesSlides/notesSlide438.xml" ContentType="application/vnd.openxmlformats-officedocument.presentationml.notesSlide+xml"/>
  <Override PartName="/ppt/tags/tag489.xml" ContentType="application/vnd.openxmlformats-officedocument.presentationml.tags+xml"/>
  <Override PartName="/ppt/notesSlides/notesSlide439.xml" ContentType="application/vnd.openxmlformats-officedocument.presentationml.notesSlide+xml"/>
  <Override PartName="/ppt/tags/tag490.xml" ContentType="application/vnd.openxmlformats-officedocument.presentationml.tags+xml"/>
  <Override PartName="/ppt/notesSlides/notesSlide440.xml" ContentType="application/vnd.openxmlformats-officedocument.presentationml.notesSlide+xml"/>
  <Override PartName="/ppt/tags/tag491.xml" ContentType="application/vnd.openxmlformats-officedocument.presentationml.tags+xml"/>
  <Override PartName="/ppt/notesSlides/notesSlide441.xml" ContentType="application/vnd.openxmlformats-officedocument.presentationml.notesSlide+xml"/>
  <Override PartName="/ppt/tags/tag492.xml" ContentType="application/vnd.openxmlformats-officedocument.presentationml.tags+xml"/>
  <Override PartName="/ppt/notesSlides/notesSlide442.xml" ContentType="application/vnd.openxmlformats-officedocument.presentationml.notesSlide+xml"/>
  <Override PartName="/ppt/tags/tag493.xml" ContentType="application/vnd.openxmlformats-officedocument.presentationml.tags+xml"/>
  <Override PartName="/ppt/notesSlides/notesSlide443.xml" ContentType="application/vnd.openxmlformats-officedocument.presentationml.notesSlide+xml"/>
  <Override PartName="/ppt/tags/tag494.xml" ContentType="application/vnd.openxmlformats-officedocument.presentationml.tags+xml"/>
  <Override PartName="/ppt/notesSlides/notesSlide444.xml" ContentType="application/vnd.openxmlformats-officedocument.presentationml.notesSlide+xml"/>
  <Override PartName="/ppt/tags/tag495.xml" ContentType="application/vnd.openxmlformats-officedocument.presentationml.tags+xml"/>
  <Override PartName="/ppt/notesSlides/notesSlide445.xml" ContentType="application/vnd.openxmlformats-officedocument.presentationml.notesSlide+xml"/>
  <Override PartName="/ppt/tags/tag496.xml" ContentType="application/vnd.openxmlformats-officedocument.presentationml.tags+xml"/>
  <Override PartName="/ppt/notesSlides/notesSlide446.xml" ContentType="application/vnd.openxmlformats-officedocument.presentationml.notesSlide+xml"/>
  <Override PartName="/ppt/tags/tag497.xml" ContentType="application/vnd.openxmlformats-officedocument.presentationml.tags+xml"/>
  <Override PartName="/ppt/notesSlides/notesSlide447.xml" ContentType="application/vnd.openxmlformats-officedocument.presentationml.notesSlide+xml"/>
  <Override PartName="/ppt/tags/tag498.xml" ContentType="application/vnd.openxmlformats-officedocument.presentationml.tags+xml"/>
  <Override PartName="/ppt/notesSlides/notesSlide448.xml" ContentType="application/vnd.openxmlformats-officedocument.presentationml.notesSlide+xml"/>
  <Override PartName="/ppt/tags/tag499.xml" ContentType="application/vnd.openxmlformats-officedocument.presentationml.tags+xml"/>
  <Override PartName="/ppt/notesSlides/notesSlide449.xml" ContentType="application/vnd.openxmlformats-officedocument.presentationml.notesSlide+xml"/>
  <Override PartName="/ppt/tags/tag500.xml" ContentType="application/vnd.openxmlformats-officedocument.presentationml.tags+xml"/>
  <Override PartName="/ppt/notesSlides/notesSlide450.xml" ContentType="application/vnd.openxmlformats-officedocument.presentationml.notesSlide+xml"/>
  <Override PartName="/ppt/tags/tag501.xml" ContentType="application/vnd.openxmlformats-officedocument.presentationml.tags+xml"/>
  <Override PartName="/ppt/notesSlides/notesSlide451.xml" ContentType="application/vnd.openxmlformats-officedocument.presentationml.notesSlide+xml"/>
  <Override PartName="/ppt/tags/tag502.xml" ContentType="application/vnd.openxmlformats-officedocument.presentationml.tags+xml"/>
  <Override PartName="/ppt/notesSlides/notesSlide452.xml" ContentType="application/vnd.openxmlformats-officedocument.presentationml.notesSlide+xml"/>
  <Override PartName="/ppt/tags/tag503.xml" ContentType="application/vnd.openxmlformats-officedocument.presentationml.tags+xml"/>
  <Override PartName="/ppt/notesSlides/notesSlide453.xml" ContentType="application/vnd.openxmlformats-officedocument.presentationml.notesSlide+xml"/>
  <Override PartName="/ppt/tags/tag504.xml" ContentType="application/vnd.openxmlformats-officedocument.presentationml.tags+xml"/>
  <Override PartName="/ppt/notesSlides/notesSlide454.xml" ContentType="application/vnd.openxmlformats-officedocument.presentationml.notesSlide+xml"/>
  <Override PartName="/ppt/tags/tag505.xml" ContentType="application/vnd.openxmlformats-officedocument.presentationml.tags+xml"/>
  <Override PartName="/ppt/notesSlides/notesSlide455.xml" ContentType="application/vnd.openxmlformats-officedocument.presentationml.notesSlide+xml"/>
  <Override PartName="/ppt/tags/tag506.xml" ContentType="application/vnd.openxmlformats-officedocument.presentationml.tags+xml"/>
  <Override PartName="/ppt/notesSlides/notesSlide456.xml" ContentType="application/vnd.openxmlformats-officedocument.presentationml.notesSlide+xml"/>
  <Override PartName="/ppt/tags/tag507.xml" ContentType="application/vnd.openxmlformats-officedocument.presentationml.tags+xml"/>
  <Override PartName="/ppt/notesSlides/notesSlide457.xml" ContentType="application/vnd.openxmlformats-officedocument.presentationml.notesSlide+xml"/>
  <Override PartName="/ppt/tags/tag508.xml" ContentType="application/vnd.openxmlformats-officedocument.presentationml.tags+xml"/>
  <Override PartName="/ppt/notesSlides/notesSlide458.xml" ContentType="application/vnd.openxmlformats-officedocument.presentationml.notesSlide+xml"/>
  <Override PartName="/ppt/tags/tag509.xml" ContentType="application/vnd.openxmlformats-officedocument.presentationml.tags+xml"/>
  <Override PartName="/ppt/notesSlides/notesSlide459.xml" ContentType="application/vnd.openxmlformats-officedocument.presentationml.notesSlide+xml"/>
  <Override PartName="/ppt/tags/tag510.xml" ContentType="application/vnd.openxmlformats-officedocument.presentationml.tags+xml"/>
  <Override PartName="/ppt/notesSlides/notesSlide460.xml" ContentType="application/vnd.openxmlformats-officedocument.presentationml.notesSlide+xml"/>
  <Override PartName="/ppt/tags/tag511.xml" ContentType="application/vnd.openxmlformats-officedocument.presentationml.tags+xml"/>
  <Override PartName="/ppt/notesSlides/notesSlide461.xml" ContentType="application/vnd.openxmlformats-officedocument.presentationml.notesSlide+xml"/>
  <Override PartName="/ppt/tags/tag512.xml" ContentType="application/vnd.openxmlformats-officedocument.presentationml.tags+xml"/>
  <Override PartName="/ppt/notesSlides/notesSlide462.xml" ContentType="application/vnd.openxmlformats-officedocument.presentationml.notesSlide+xml"/>
  <Override PartName="/ppt/tags/tag513.xml" ContentType="application/vnd.openxmlformats-officedocument.presentationml.tags+xml"/>
  <Override PartName="/ppt/notesSlides/notesSlide463.xml" ContentType="application/vnd.openxmlformats-officedocument.presentationml.notesSlide+xml"/>
  <Override PartName="/ppt/tags/tag514.xml" ContentType="application/vnd.openxmlformats-officedocument.presentationml.tags+xml"/>
  <Override PartName="/ppt/notesSlides/notesSlide464.xml" ContentType="application/vnd.openxmlformats-officedocument.presentationml.notesSlide+xml"/>
  <Override PartName="/ppt/tags/tag515.xml" ContentType="application/vnd.openxmlformats-officedocument.presentationml.tags+xml"/>
  <Override PartName="/ppt/notesSlides/notesSlide465.xml" ContentType="application/vnd.openxmlformats-officedocument.presentationml.notesSlide+xml"/>
  <Override PartName="/ppt/tags/tag516.xml" ContentType="application/vnd.openxmlformats-officedocument.presentationml.tags+xml"/>
  <Override PartName="/ppt/notesSlides/notesSlide466.xml" ContentType="application/vnd.openxmlformats-officedocument.presentationml.notesSlide+xml"/>
  <Override PartName="/ppt/tags/tag517.xml" ContentType="application/vnd.openxmlformats-officedocument.presentationml.tags+xml"/>
  <Override PartName="/ppt/notesSlides/notesSlide467.xml" ContentType="application/vnd.openxmlformats-officedocument.presentationml.notesSlide+xml"/>
  <Override PartName="/ppt/tags/tag518.xml" ContentType="application/vnd.openxmlformats-officedocument.presentationml.tags+xml"/>
  <Override PartName="/ppt/notesSlides/notesSlide468.xml" ContentType="application/vnd.openxmlformats-officedocument.presentationml.notesSlide+xml"/>
  <Override PartName="/ppt/tags/tag519.xml" ContentType="application/vnd.openxmlformats-officedocument.presentationml.tags+xml"/>
  <Override PartName="/ppt/notesSlides/notesSlide469.xml" ContentType="application/vnd.openxmlformats-officedocument.presentationml.notesSlide+xml"/>
  <Override PartName="/ppt/tags/tag520.xml" ContentType="application/vnd.openxmlformats-officedocument.presentationml.tags+xml"/>
  <Override PartName="/ppt/notesSlides/notesSlide470.xml" ContentType="application/vnd.openxmlformats-officedocument.presentationml.notesSlide+xml"/>
  <Override PartName="/ppt/tags/tag521.xml" ContentType="application/vnd.openxmlformats-officedocument.presentationml.tags+xml"/>
  <Override PartName="/ppt/notesSlides/notesSlide471.xml" ContentType="application/vnd.openxmlformats-officedocument.presentationml.notesSlide+xml"/>
  <Override PartName="/ppt/tags/tag522.xml" ContentType="application/vnd.openxmlformats-officedocument.presentationml.tags+xml"/>
  <Override PartName="/ppt/notesSlides/notesSlide472.xml" ContentType="application/vnd.openxmlformats-officedocument.presentationml.notesSlide+xml"/>
  <Override PartName="/ppt/tags/tag523.xml" ContentType="application/vnd.openxmlformats-officedocument.presentationml.tags+xml"/>
  <Override PartName="/ppt/notesSlides/notesSlide473.xml" ContentType="application/vnd.openxmlformats-officedocument.presentationml.notesSlide+xml"/>
  <Override PartName="/ppt/tags/tag524.xml" ContentType="application/vnd.openxmlformats-officedocument.presentationml.tags+xml"/>
  <Override PartName="/ppt/notesSlides/notesSlide474.xml" ContentType="application/vnd.openxmlformats-officedocument.presentationml.notesSlide+xml"/>
  <Override PartName="/ppt/tags/tag525.xml" ContentType="application/vnd.openxmlformats-officedocument.presentationml.tags+xml"/>
  <Override PartName="/ppt/notesSlides/notesSlide475.xml" ContentType="application/vnd.openxmlformats-officedocument.presentationml.notesSlide+xml"/>
  <Override PartName="/ppt/tags/tag526.xml" ContentType="application/vnd.openxmlformats-officedocument.presentationml.tags+xml"/>
  <Override PartName="/ppt/notesSlides/notesSlide476.xml" ContentType="application/vnd.openxmlformats-officedocument.presentationml.notesSlide+xml"/>
  <Override PartName="/ppt/tags/tag527.xml" ContentType="application/vnd.openxmlformats-officedocument.presentationml.tags+xml"/>
  <Override PartName="/ppt/notesSlides/notesSlide477.xml" ContentType="application/vnd.openxmlformats-officedocument.presentationml.notesSlide+xml"/>
  <Override PartName="/ppt/tags/tag528.xml" ContentType="application/vnd.openxmlformats-officedocument.presentationml.tags+xml"/>
  <Override PartName="/ppt/notesSlides/notesSlide478.xml" ContentType="application/vnd.openxmlformats-officedocument.presentationml.notesSlide+xml"/>
  <Override PartName="/ppt/tags/tag529.xml" ContentType="application/vnd.openxmlformats-officedocument.presentationml.tags+xml"/>
  <Override PartName="/ppt/notesSlides/notesSlide479.xml" ContentType="application/vnd.openxmlformats-officedocument.presentationml.notesSlide+xml"/>
  <Override PartName="/ppt/tags/tag530.xml" ContentType="application/vnd.openxmlformats-officedocument.presentationml.tags+xml"/>
  <Override PartName="/ppt/notesSlides/notesSlide480.xml" ContentType="application/vnd.openxmlformats-officedocument.presentationml.notesSlide+xml"/>
  <Override PartName="/ppt/tags/tag531.xml" ContentType="application/vnd.openxmlformats-officedocument.presentationml.tags+xml"/>
  <Override PartName="/ppt/notesSlides/notesSlide481.xml" ContentType="application/vnd.openxmlformats-officedocument.presentationml.notesSlide+xml"/>
  <Override PartName="/ppt/tags/tag532.xml" ContentType="application/vnd.openxmlformats-officedocument.presentationml.tags+xml"/>
  <Override PartName="/ppt/notesSlides/notesSlide482.xml" ContentType="application/vnd.openxmlformats-officedocument.presentationml.notesSlide+xml"/>
  <Override PartName="/ppt/tags/tag533.xml" ContentType="application/vnd.openxmlformats-officedocument.presentationml.tags+xml"/>
  <Override PartName="/ppt/notesSlides/notesSlide483.xml" ContentType="application/vnd.openxmlformats-officedocument.presentationml.notesSlide+xml"/>
  <Override PartName="/ppt/tags/tag534.xml" ContentType="application/vnd.openxmlformats-officedocument.presentationml.tags+xml"/>
  <Override PartName="/ppt/notesSlides/notesSlide484.xml" ContentType="application/vnd.openxmlformats-officedocument.presentationml.notesSlide+xml"/>
  <Override PartName="/ppt/tags/tag535.xml" ContentType="application/vnd.openxmlformats-officedocument.presentationml.tags+xml"/>
  <Override PartName="/ppt/notesSlides/notesSlide485.xml" ContentType="application/vnd.openxmlformats-officedocument.presentationml.notesSlide+xml"/>
  <Override PartName="/ppt/tags/tag536.xml" ContentType="application/vnd.openxmlformats-officedocument.presentationml.tags+xml"/>
  <Override PartName="/ppt/notesSlides/notesSlide486.xml" ContentType="application/vnd.openxmlformats-officedocument.presentationml.notesSlide+xml"/>
  <Override PartName="/ppt/tags/tag537.xml" ContentType="application/vnd.openxmlformats-officedocument.presentationml.tags+xml"/>
  <Override PartName="/ppt/notesSlides/notesSlide487.xml" ContentType="application/vnd.openxmlformats-officedocument.presentationml.notesSlide+xml"/>
  <Override PartName="/ppt/tags/tag538.xml" ContentType="application/vnd.openxmlformats-officedocument.presentationml.tags+xml"/>
  <Override PartName="/ppt/notesSlides/notesSlide488.xml" ContentType="application/vnd.openxmlformats-officedocument.presentationml.notesSlide+xml"/>
  <Override PartName="/ppt/tags/tag539.xml" ContentType="application/vnd.openxmlformats-officedocument.presentationml.tags+xml"/>
  <Override PartName="/ppt/notesSlides/notesSlide489.xml" ContentType="application/vnd.openxmlformats-officedocument.presentationml.notesSlide+xml"/>
  <Override PartName="/ppt/tags/tag540.xml" ContentType="application/vnd.openxmlformats-officedocument.presentationml.tags+xml"/>
  <Override PartName="/ppt/notesSlides/notesSlide490.xml" ContentType="application/vnd.openxmlformats-officedocument.presentationml.notesSlide+xml"/>
  <Override PartName="/ppt/tags/tag541.xml" ContentType="application/vnd.openxmlformats-officedocument.presentationml.tags+xml"/>
  <Override PartName="/ppt/notesSlides/notesSlide491.xml" ContentType="application/vnd.openxmlformats-officedocument.presentationml.notesSlide+xml"/>
  <Override PartName="/ppt/tags/tag542.xml" ContentType="application/vnd.openxmlformats-officedocument.presentationml.tags+xml"/>
  <Override PartName="/ppt/notesSlides/notesSlide492.xml" ContentType="application/vnd.openxmlformats-officedocument.presentationml.notesSlide+xml"/>
  <Override PartName="/ppt/tags/tag543.xml" ContentType="application/vnd.openxmlformats-officedocument.presentationml.tags+xml"/>
  <Override PartName="/ppt/notesSlides/notesSlide493.xml" ContentType="application/vnd.openxmlformats-officedocument.presentationml.notesSlide+xml"/>
  <Override PartName="/ppt/tags/tag544.xml" ContentType="application/vnd.openxmlformats-officedocument.presentationml.tags+xml"/>
  <Override PartName="/ppt/notesSlides/notesSlide494.xml" ContentType="application/vnd.openxmlformats-officedocument.presentationml.notesSlide+xml"/>
  <Override PartName="/ppt/tags/tag545.xml" ContentType="application/vnd.openxmlformats-officedocument.presentationml.tags+xml"/>
  <Override PartName="/ppt/notesSlides/notesSlide495.xml" ContentType="application/vnd.openxmlformats-officedocument.presentationml.notesSlide+xml"/>
  <Override PartName="/ppt/tags/tag546.xml" ContentType="application/vnd.openxmlformats-officedocument.presentationml.tags+xml"/>
  <Override PartName="/ppt/notesSlides/notesSlide496.xml" ContentType="application/vnd.openxmlformats-officedocument.presentationml.notesSlide+xml"/>
  <Override PartName="/ppt/tags/tag547.xml" ContentType="application/vnd.openxmlformats-officedocument.presentationml.tags+xml"/>
  <Override PartName="/ppt/notesSlides/notesSlide497.xml" ContentType="application/vnd.openxmlformats-officedocument.presentationml.notesSlide+xml"/>
  <Override PartName="/ppt/tags/tag548.xml" ContentType="application/vnd.openxmlformats-officedocument.presentationml.tags+xml"/>
  <Override PartName="/ppt/notesSlides/notesSlide498.xml" ContentType="application/vnd.openxmlformats-officedocument.presentationml.notesSlide+xml"/>
  <Override PartName="/ppt/tags/tag549.xml" ContentType="application/vnd.openxmlformats-officedocument.presentationml.tags+xml"/>
  <Override PartName="/ppt/notesSlides/notesSlide499.xml" ContentType="application/vnd.openxmlformats-officedocument.presentationml.notesSlide+xml"/>
  <Override PartName="/ppt/tags/tag550.xml" ContentType="application/vnd.openxmlformats-officedocument.presentationml.tags+xml"/>
  <Override PartName="/ppt/notesSlides/notesSlide500.xml" ContentType="application/vnd.openxmlformats-officedocument.presentationml.notesSlide+xml"/>
  <Override PartName="/ppt/tags/tag551.xml" ContentType="application/vnd.openxmlformats-officedocument.presentationml.tags+xml"/>
  <Override PartName="/ppt/notesSlides/notesSlide501.xml" ContentType="application/vnd.openxmlformats-officedocument.presentationml.notesSlide+xml"/>
  <Override PartName="/ppt/tags/tag552.xml" ContentType="application/vnd.openxmlformats-officedocument.presentationml.tags+xml"/>
  <Override PartName="/ppt/notesSlides/notesSlide502.xml" ContentType="application/vnd.openxmlformats-officedocument.presentationml.notesSlide+xml"/>
  <Override PartName="/ppt/tags/tag553.xml" ContentType="application/vnd.openxmlformats-officedocument.presentationml.tags+xml"/>
  <Override PartName="/ppt/notesSlides/notesSlide503.xml" ContentType="application/vnd.openxmlformats-officedocument.presentationml.notesSlide+xml"/>
  <Override PartName="/ppt/tags/tag554.xml" ContentType="application/vnd.openxmlformats-officedocument.presentationml.tags+xml"/>
  <Override PartName="/ppt/notesSlides/notesSlide504.xml" ContentType="application/vnd.openxmlformats-officedocument.presentationml.notesSlide+xml"/>
  <Override PartName="/ppt/tags/tag555.xml" ContentType="application/vnd.openxmlformats-officedocument.presentationml.tags+xml"/>
  <Override PartName="/ppt/notesSlides/notesSlide505.xml" ContentType="application/vnd.openxmlformats-officedocument.presentationml.notesSlide+xml"/>
  <Override PartName="/ppt/tags/tag556.xml" ContentType="application/vnd.openxmlformats-officedocument.presentationml.tags+xml"/>
  <Override PartName="/ppt/notesSlides/notesSlide506.xml" ContentType="application/vnd.openxmlformats-officedocument.presentationml.notesSlide+xml"/>
  <Override PartName="/ppt/tags/tag557.xml" ContentType="application/vnd.openxmlformats-officedocument.presentationml.tags+xml"/>
  <Override PartName="/ppt/notesSlides/notesSlide507.xml" ContentType="application/vnd.openxmlformats-officedocument.presentationml.notesSlide+xml"/>
  <Override PartName="/ppt/tags/tag558.xml" ContentType="application/vnd.openxmlformats-officedocument.presentationml.tags+xml"/>
  <Override PartName="/ppt/notesSlides/notesSlide508.xml" ContentType="application/vnd.openxmlformats-officedocument.presentationml.notesSlide+xml"/>
  <Override PartName="/ppt/tags/tag559.xml" ContentType="application/vnd.openxmlformats-officedocument.presentationml.tags+xml"/>
  <Override PartName="/ppt/notesSlides/notesSlide509.xml" ContentType="application/vnd.openxmlformats-officedocument.presentationml.notesSlide+xml"/>
  <Override PartName="/ppt/tags/tag560.xml" ContentType="application/vnd.openxmlformats-officedocument.presentationml.tags+xml"/>
  <Override PartName="/ppt/notesSlides/notesSlide510.xml" ContentType="application/vnd.openxmlformats-officedocument.presentationml.notesSlide+xml"/>
  <Override PartName="/ppt/tags/tag561.xml" ContentType="application/vnd.openxmlformats-officedocument.presentationml.tags+xml"/>
  <Override PartName="/ppt/notesSlides/notesSlide511.xml" ContentType="application/vnd.openxmlformats-officedocument.presentationml.notesSlide+xml"/>
  <Override PartName="/ppt/tags/tag562.xml" ContentType="application/vnd.openxmlformats-officedocument.presentationml.tags+xml"/>
  <Override PartName="/ppt/notesSlides/notesSlide512.xml" ContentType="application/vnd.openxmlformats-officedocument.presentationml.notesSlide+xml"/>
  <Override PartName="/ppt/tags/tag563.xml" ContentType="application/vnd.openxmlformats-officedocument.presentationml.tags+xml"/>
  <Override PartName="/ppt/notesSlides/notesSlide513.xml" ContentType="application/vnd.openxmlformats-officedocument.presentationml.notesSlide+xml"/>
  <Override PartName="/ppt/tags/tag564.xml" ContentType="application/vnd.openxmlformats-officedocument.presentationml.tags+xml"/>
  <Override PartName="/ppt/notesSlides/notesSlide514.xml" ContentType="application/vnd.openxmlformats-officedocument.presentationml.notesSlide+xml"/>
  <Override PartName="/ppt/tags/tag565.xml" ContentType="application/vnd.openxmlformats-officedocument.presentationml.tags+xml"/>
  <Override PartName="/ppt/notesSlides/notesSlide515.xml" ContentType="application/vnd.openxmlformats-officedocument.presentationml.notesSlide+xml"/>
  <Override PartName="/ppt/tags/tag566.xml" ContentType="application/vnd.openxmlformats-officedocument.presentationml.tags+xml"/>
  <Override PartName="/ppt/notesSlides/notesSlide516.xml" ContentType="application/vnd.openxmlformats-officedocument.presentationml.notesSlide+xml"/>
  <Override PartName="/ppt/tags/tag567.xml" ContentType="application/vnd.openxmlformats-officedocument.presentationml.tags+xml"/>
  <Override PartName="/ppt/notesSlides/notesSlide517.xml" ContentType="application/vnd.openxmlformats-officedocument.presentationml.notesSlide+xml"/>
  <Override PartName="/ppt/tags/tag568.xml" ContentType="application/vnd.openxmlformats-officedocument.presentationml.tags+xml"/>
  <Override PartName="/ppt/notesSlides/notesSlide518.xml" ContentType="application/vnd.openxmlformats-officedocument.presentationml.notesSlide+xml"/>
  <Override PartName="/ppt/tags/tag569.xml" ContentType="application/vnd.openxmlformats-officedocument.presentationml.tags+xml"/>
  <Override PartName="/ppt/notesSlides/notesSlide519.xml" ContentType="application/vnd.openxmlformats-officedocument.presentationml.notesSlide+xml"/>
  <Override PartName="/ppt/tags/tag570.xml" ContentType="application/vnd.openxmlformats-officedocument.presentationml.tags+xml"/>
  <Override PartName="/ppt/notesSlides/notesSlide520.xml" ContentType="application/vnd.openxmlformats-officedocument.presentationml.notesSlide+xml"/>
  <Override PartName="/ppt/tags/tag571.xml" ContentType="application/vnd.openxmlformats-officedocument.presentationml.tags+xml"/>
  <Override PartName="/ppt/notesSlides/notesSlide521.xml" ContentType="application/vnd.openxmlformats-officedocument.presentationml.notesSlide+xml"/>
  <Override PartName="/ppt/tags/tag572.xml" ContentType="application/vnd.openxmlformats-officedocument.presentationml.tags+xml"/>
  <Override PartName="/ppt/notesSlides/notesSlide522.xml" ContentType="application/vnd.openxmlformats-officedocument.presentationml.notesSlide+xml"/>
  <Override PartName="/ppt/tags/tag573.xml" ContentType="application/vnd.openxmlformats-officedocument.presentationml.tags+xml"/>
  <Override PartName="/ppt/notesSlides/notesSlide523.xml" ContentType="application/vnd.openxmlformats-officedocument.presentationml.notesSlide+xml"/>
  <Override PartName="/ppt/tags/tag574.xml" ContentType="application/vnd.openxmlformats-officedocument.presentationml.tags+xml"/>
  <Override PartName="/ppt/notesSlides/notesSlide524.xml" ContentType="application/vnd.openxmlformats-officedocument.presentationml.notesSlide+xml"/>
  <Override PartName="/ppt/tags/tag575.xml" ContentType="application/vnd.openxmlformats-officedocument.presentationml.tags+xml"/>
  <Override PartName="/ppt/notesSlides/notesSlide525.xml" ContentType="application/vnd.openxmlformats-officedocument.presentationml.notesSlide+xml"/>
  <Override PartName="/ppt/tags/tag576.xml" ContentType="application/vnd.openxmlformats-officedocument.presentationml.tags+xml"/>
  <Override PartName="/ppt/notesSlides/notesSlide526.xml" ContentType="application/vnd.openxmlformats-officedocument.presentationml.notesSlide+xml"/>
  <Override PartName="/ppt/tags/tag577.xml" ContentType="application/vnd.openxmlformats-officedocument.presentationml.tags+xml"/>
  <Override PartName="/ppt/notesSlides/notesSlide527.xml" ContentType="application/vnd.openxmlformats-officedocument.presentationml.notesSlide+xml"/>
  <Override PartName="/ppt/tags/tag578.xml" ContentType="application/vnd.openxmlformats-officedocument.presentationml.tags+xml"/>
  <Override PartName="/ppt/notesSlides/notesSlide528.xml" ContentType="application/vnd.openxmlformats-officedocument.presentationml.notesSlide+xml"/>
  <Override PartName="/ppt/tags/tag579.xml" ContentType="application/vnd.openxmlformats-officedocument.presentationml.tags+xml"/>
  <Override PartName="/ppt/notesSlides/notesSlide529.xml" ContentType="application/vnd.openxmlformats-officedocument.presentationml.notesSlide+xml"/>
  <Override PartName="/ppt/tags/tag580.xml" ContentType="application/vnd.openxmlformats-officedocument.presentationml.tags+xml"/>
  <Override PartName="/ppt/notesSlides/notesSlide530.xml" ContentType="application/vnd.openxmlformats-officedocument.presentationml.notesSlide+xml"/>
  <Override PartName="/ppt/tags/tag581.xml" ContentType="application/vnd.openxmlformats-officedocument.presentationml.tags+xml"/>
  <Override PartName="/ppt/notesSlides/notesSlide531.xml" ContentType="application/vnd.openxmlformats-officedocument.presentationml.notesSlide+xml"/>
  <Override PartName="/ppt/tags/tag582.xml" ContentType="application/vnd.openxmlformats-officedocument.presentationml.tags+xml"/>
  <Override PartName="/ppt/notesSlides/notesSlide532.xml" ContentType="application/vnd.openxmlformats-officedocument.presentationml.notesSlide+xml"/>
  <Override PartName="/ppt/tags/tag583.xml" ContentType="application/vnd.openxmlformats-officedocument.presentationml.tags+xml"/>
  <Override PartName="/ppt/notesSlides/notesSlide533.xml" ContentType="application/vnd.openxmlformats-officedocument.presentationml.notesSlide+xml"/>
  <Override PartName="/ppt/tags/tag584.xml" ContentType="application/vnd.openxmlformats-officedocument.presentationml.tags+xml"/>
  <Override PartName="/ppt/notesSlides/notesSlide534.xml" ContentType="application/vnd.openxmlformats-officedocument.presentationml.notesSlide+xml"/>
  <Override PartName="/ppt/tags/tag585.xml" ContentType="application/vnd.openxmlformats-officedocument.presentationml.tags+xml"/>
  <Override PartName="/ppt/notesSlides/notesSlide535.xml" ContentType="application/vnd.openxmlformats-officedocument.presentationml.notesSlide+xml"/>
  <Override PartName="/ppt/tags/tag586.xml" ContentType="application/vnd.openxmlformats-officedocument.presentationml.tags+xml"/>
  <Override PartName="/ppt/notesSlides/notesSlide536.xml" ContentType="application/vnd.openxmlformats-officedocument.presentationml.notesSlide+xml"/>
  <Override PartName="/ppt/tags/tag587.xml" ContentType="application/vnd.openxmlformats-officedocument.presentationml.tags+xml"/>
  <Override PartName="/ppt/notesSlides/notesSlide5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56"/>
  </p:notesMasterIdLst>
  <p:handoutMasterIdLst>
    <p:handoutMasterId r:id="rId557"/>
  </p:handoutMasterIdLst>
  <p:sldIdLst>
    <p:sldId id="1681" r:id="rId5"/>
    <p:sldId id="1682" r:id="rId6"/>
    <p:sldId id="1683" r:id="rId7"/>
    <p:sldId id="1684" r:id="rId8"/>
    <p:sldId id="1685" r:id="rId9"/>
    <p:sldId id="1686" r:id="rId10"/>
    <p:sldId id="1687" r:id="rId11"/>
    <p:sldId id="1688" r:id="rId12"/>
    <p:sldId id="1689" r:id="rId13"/>
    <p:sldId id="1690" r:id="rId14"/>
    <p:sldId id="1691" r:id="rId15"/>
    <p:sldId id="1692" r:id="rId16"/>
    <p:sldId id="1693" r:id="rId17"/>
    <p:sldId id="1694" r:id="rId18"/>
    <p:sldId id="1695" r:id="rId19"/>
    <p:sldId id="1696" r:id="rId20"/>
    <p:sldId id="1697" r:id="rId21"/>
    <p:sldId id="1698" r:id="rId22"/>
    <p:sldId id="1699" r:id="rId23"/>
    <p:sldId id="1700" r:id="rId24"/>
    <p:sldId id="1701" r:id="rId25"/>
    <p:sldId id="1702" r:id="rId26"/>
    <p:sldId id="1703" r:id="rId27"/>
    <p:sldId id="1704" r:id="rId28"/>
    <p:sldId id="1705" r:id="rId29"/>
    <p:sldId id="1706" r:id="rId30"/>
    <p:sldId id="1707" r:id="rId31"/>
    <p:sldId id="1708" r:id="rId32"/>
    <p:sldId id="1709" r:id="rId33"/>
    <p:sldId id="1710" r:id="rId34"/>
    <p:sldId id="1711" r:id="rId35"/>
    <p:sldId id="1712" r:id="rId36"/>
    <p:sldId id="1713" r:id="rId37"/>
    <p:sldId id="1714" r:id="rId38"/>
    <p:sldId id="1715" r:id="rId39"/>
    <p:sldId id="1716" r:id="rId40"/>
    <p:sldId id="3286" r:id="rId41"/>
    <p:sldId id="1718" r:id="rId42"/>
    <p:sldId id="1719" r:id="rId43"/>
    <p:sldId id="1720" r:id="rId44"/>
    <p:sldId id="1721" r:id="rId45"/>
    <p:sldId id="1722" r:id="rId46"/>
    <p:sldId id="1723" r:id="rId47"/>
    <p:sldId id="1724" r:id="rId48"/>
    <p:sldId id="1725" r:id="rId49"/>
    <p:sldId id="1726" r:id="rId50"/>
    <p:sldId id="1727" r:id="rId51"/>
    <p:sldId id="1728" r:id="rId52"/>
    <p:sldId id="1729" r:id="rId53"/>
    <p:sldId id="1730" r:id="rId54"/>
    <p:sldId id="1731" r:id="rId55"/>
    <p:sldId id="1732" r:id="rId56"/>
    <p:sldId id="1733" r:id="rId57"/>
    <p:sldId id="1734" r:id="rId58"/>
    <p:sldId id="1735" r:id="rId59"/>
    <p:sldId id="1736" r:id="rId60"/>
    <p:sldId id="1737" r:id="rId61"/>
    <p:sldId id="1738" r:id="rId62"/>
    <p:sldId id="3263" r:id="rId63"/>
    <p:sldId id="1740" r:id="rId64"/>
    <p:sldId id="1741" r:id="rId65"/>
    <p:sldId id="1742" r:id="rId66"/>
    <p:sldId id="1743" r:id="rId67"/>
    <p:sldId id="1744" r:id="rId68"/>
    <p:sldId id="1745" r:id="rId69"/>
    <p:sldId id="1746" r:id="rId70"/>
    <p:sldId id="1747" r:id="rId71"/>
    <p:sldId id="1748" r:id="rId72"/>
    <p:sldId id="1749" r:id="rId73"/>
    <p:sldId id="1750" r:id="rId74"/>
    <p:sldId id="1751" r:id="rId75"/>
    <p:sldId id="1752" r:id="rId76"/>
    <p:sldId id="1753" r:id="rId77"/>
    <p:sldId id="1754" r:id="rId78"/>
    <p:sldId id="1755" r:id="rId79"/>
    <p:sldId id="1756" r:id="rId80"/>
    <p:sldId id="1757" r:id="rId81"/>
    <p:sldId id="1758" r:id="rId82"/>
    <p:sldId id="1759" r:id="rId83"/>
    <p:sldId id="1760" r:id="rId84"/>
    <p:sldId id="1761" r:id="rId85"/>
    <p:sldId id="1762" r:id="rId86"/>
    <p:sldId id="1763" r:id="rId87"/>
    <p:sldId id="1764" r:id="rId88"/>
    <p:sldId id="1765" r:id="rId89"/>
    <p:sldId id="1766" r:id="rId90"/>
    <p:sldId id="1767" r:id="rId91"/>
    <p:sldId id="1768" r:id="rId92"/>
    <p:sldId id="1769" r:id="rId93"/>
    <p:sldId id="1770" r:id="rId94"/>
    <p:sldId id="1904" r:id="rId95"/>
    <p:sldId id="1905" r:id="rId96"/>
    <p:sldId id="1906" r:id="rId97"/>
    <p:sldId id="1907" r:id="rId98"/>
    <p:sldId id="1908" r:id="rId99"/>
    <p:sldId id="1909" r:id="rId100"/>
    <p:sldId id="1910" r:id="rId101"/>
    <p:sldId id="1911" r:id="rId102"/>
    <p:sldId id="1912" r:id="rId103"/>
    <p:sldId id="1913" r:id="rId104"/>
    <p:sldId id="1914" r:id="rId105"/>
    <p:sldId id="1915" r:id="rId106"/>
    <p:sldId id="1916" r:id="rId107"/>
    <p:sldId id="1917" r:id="rId108"/>
    <p:sldId id="1918" r:id="rId109"/>
    <p:sldId id="1919" r:id="rId110"/>
    <p:sldId id="1920" r:id="rId111"/>
    <p:sldId id="1921" r:id="rId112"/>
    <p:sldId id="1922" r:id="rId113"/>
    <p:sldId id="1771" r:id="rId114"/>
    <p:sldId id="1772" r:id="rId115"/>
    <p:sldId id="1773" r:id="rId116"/>
    <p:sldId id="1774" r:id="rId117"/>
    <p:sldId id="1775" r:id="rId118"/>
    <p:sldId id="1776" r:id="rId119"/>
    <p:sldId id="1777" r:id="rId120"/>
    <p:sldId id="1778" r:id="rId121"/>
    <p:sldId id="1779" r:id="rId122"/>
    <p:sldId id="1780" r:id="rId123"/>
    <p:sldId id="1781" r:id="rId124"/>
    <p:sldId id="1782" r:id="rId125"/>
    <p:sldId id="1783" r:id="rId126"/>
    <p:sldId id="1784" r:id="rId127"/>
    <p:sldId id="1788" r:id="rId128"/>
    <p:sldId id="1789" r:id="rId129"/>
    <p:sldId id="1790" r:id="rId130"/>
    <p:sldId id="1794" r:id="rId131"/>
    <p:sldId id="1795" r:id="rId132"/>
    <p:sldId id="1796" r:id="rId133"/>
    <p:sldId id="1797" r:id="rId134"/>
    <p:sldId id="1798" r:id="rId135"/>
    <p:sldId id="1799" r:id="rId136"/>
    <p:sldId id="3264" r:id="rId137"/>
    <p:sldId id="1801" r:id="rId138"/>
    <p:sldId id="1802" r:id="rId139"/>
    <p:sldId id="1803" r:id="rId140"/>
    <p:sldId id="1804" r:id="rId141"/>
    <p:sldId id="1805" r:id="rId142"/>
    <p:sldId id="1806" r:id="rId143"/>
    <p:sldId id="1807" r:id="rId144"/>
    <p:sldId id="1808" r:id="rId145"/>
    <p:sldId id="1809" r:id="rId146"/>
    <p:sldId id="1810" r:id="rId147"/>
    <p:sldId id="1811" r:id="rId148"/>
    <p:sldId id="1812" r:id="rId149"/>
    <p:sldId id="1813" r:id="rId150"/>
    <p:sldId id="1814" r:id="rId151"/>
    <p:sldId id="1815" r:id="rId152"/>
    <p:sldId id="1816" r:id="rId153"/>
    <p:sldId id="1817" r:id="rId154"/>
    <p:sldId id="1818" r:id="rId155"/>
    <p:sldId id="1819" r:id="rId156"/>
    <p:sldId id="1820" r:id="rId157"/>
    <p:sldId id="1821" r:id="rId158"/>
    <p:sldId id="1822" r:id="rId159"/>
    <p:sldId id="1823" r:id="rId160"/>
    <p:sldId id="1824" r:id="rId161"/>
    <p:sldId id="1825" r:id="rId162"/>
    <p:sldId id="1826" r:id="rId163"/>
    <p:sldId id="1827" r:id="rId164"/>
    <p:sldId id="1828" r:id="rId165"/>
    <p:sldId id="1829" r:id="rId166"/>
    <p:sldId id="1830" r:id="rId167"/>
    <p:sldId id="1831" r:id="rId168"/>
    <p:sldId id="1832" r:id="rId169"/>
    <p:sldId id="1833" r:id="rId170"/>
    <p:sldId id="1834" r:id="rId171"/>
    <p:sldId id="1835" r:id="rId172"/>
    <p:sldId id="1836" r:id="rId173"/>
    <p:sldId id="1923" r:id="rId174"/>
    <p:sldId id="1924" r:id="rId175"/>
    <p:sldId id="1925" r:id="rId176"/>
    <p:sldId id="1926" r:id="rId177"/>
    <p:sldId id="1927" r:id="rId178"/>
    <p:sldId id="1928" r:id="rId179"/>
    <p:sldId id="1929" r:id="rId180"/>
    <p:sldId id="1930" r:id="rId181"/>
    <p:sldId id="1956" r:id="rId182"/>
    <p:sldId id="1931" r:id="rId183"/>
    <p:sldId id="1932" r:id="rId184"/>
    <p:sldId id="1933" r:id="rId185"/>
    <p:sldId id="1934" r:id="rId186"/>
    <p:sldId id="1935" r:id="rId187"/>
    <p:sldId id="1936" r:id="rId188"/>
    <p:sldId id="1937" r:id="rId189"/>
    <p:sldId id="1938" r:id="rId190"/>
    <p:sldId id="1939" r:id="rId191"/>
    <p:sldId id="1940" r:id="rId192"/>
    <p:sldId id="1941" r:id="rId193"/>
    <p:sldId id="1942" r:id="rId194"/>
    <p:sldId id="1943" r:id="rId195"/>
    <p:sldId id="1944" r:id="rId196"/>
    <p:sldId id="1945" r:id="rId197"/>
    <p:sldId id="1946" r:id="rId198"/>
    <p:sldId id="1947" r:id="rId199"/>
    <p:sldId id="1948" r:id="rId200"/>
    <p:sldId id="1949" r:id="rId201"/>
    <p:sldId id="1950" r:id="rId202"/>
    <p:sldId id="1951" r:id="rId203"/>
    <p:sldId id="1952" r:id="rId204"/>
    <p:sldId id="1953" r:id="rId205"/>
    <p:sldId id="1954" r:id="rId206"/>
    <p:sldId id="1955" r:id="rId207"/>
    <p:sldId id="1837" r:id="rId208"/>
    <p:sldId id="3265" r:id="rId209"/>
    <p:sldId id="1839" r:id="rId210"/>
    <p:sldId id="1840" r:id="rId211"/>
    <p:sldId id="1841" r:id="rId212"/>
    <p:sldId id="1842" r:id="rId213"/>
    <p:sldId id="1843" r:id="rId214"/>
    <p:sldId id="1844" r:id="rId215"/>
    <p:sldId id="1845" r:id="rId216"/>
    <p:sldId id="1846" r:id="rId217"/>
    <p:sldId id="1847" r:id="rId218"/>
    <p:sldId id="1848" r:id="rId219"/>
    <p:sldId id="1849" r:id="rId220"/>
    <p:sldId id="1850" r:id="rId221"/>
    <p:sldId id="1851" r:id="rId222"/>
    <p:sldId id="1852" r:id="rId223"/>
    <p:sldId id="1853" r:id="rId224"/>
    <p:sldId id="1854" r:id="rId225"/>
    <p:sldId id="1855" r:id="rId226"/>
    <p:sldId id="1856" r:id="rId227"/>
    <p:sldId id="1857" r:id="rId228"/>
    <p:sldId id="1858" r:id="rId229"/>
    <p:sldId id="1859" r:id="rId230"/>
    <p:sldId id="1860" r:id="rId231"/>
    <p:sldId id="1861" r:id="rId232"/>
    <p:sldId id="1862" r:id="rId233"/>
    <p:sldId id="1863" r:id="rId234"/>
    <p:sldId id="1864" r:id="rId235"/>
    <p:sldId id="1865" r:id="rId236"/>
    <p:sldId id="1866" r:id="rId237"/>
    <p:sldId id="1867" r:id="rId238"/>
    <p:sldId id="1868" r:id="rId239"/>
    <p:sldId id="1957" r:id="rId240"/>
    <p:sldId id="3266" r:id="rId241"/>
    <p:sldId id="1959" r:id="rId242"/>
    <p:sldId id="3267" r:id="rId243"/>
    <p:sldId id="1961" r:id="rId244"/>
    <p:sldId id="1962" r:id="rId245"/>
    <p:sldId id="1963" r:id="rId246"/>
    <p:sldId id="1964" r:id="rId247"/>
    <p:sldId id="1965" r:id="rId248"/>
    <p:sldId id="1966" r:id="rId249"/>
    <p:sldId id="1967" r:id="rId250"/>
    <p:sldId id="1968" r:id="rId251"/>
    <p:sldId id="1969" r:id="rId252"/>
    <p:sldId id="1970" r:id="rId253"/>
    <p:sldId id="1971" r:id="rId254"/>
    <p:sldId id="1972" r:id="rId255"/>
    <p:sldId id="1973" r:id="rId256"/>
    <p:sldId id="1974" r:id="rId257"/>
    <p:sldId id="1975" r:id="rId258"/>
    <p:sldId id="1976" r:id="rId259"/>
    <p:sldId id="1977" r:id="rId260"/>
    <p:sldId id="1978" r:id="rId261"/>
    <p:sldId id="1979" r:id="rId262"/>
    <p:sldId id="1980" r:id="rId263"/>
    <p:sldId id="1981" r:id="rId264"/>
    <p:sldId id="1982" r:id="rId265"/>
    <p:sldId id="1983" r:id="rId266"/>
    <p:sldId id="1984" r:id="rId267"/>
    <p:sldId id="1985" r:id="rId268"/>
    <p:sldId id="1986" r:id="rId269"/>
    <p:sldId id="1987" r:id="rId270"/>
    <p:sldId id="1988" r:id="rId271"/>
    <p:sldId id="1989" r:id="rId272"/>
    <p:sldId id="1990" r:id="rId273"/>
    <p:sldId id="1991" r:id="rId274"/>
    <p:sldId id="1992" r:id="rId275"/>
    <p:sldId id="1993" r:id="rId276"/>
    <p:sldId id="1994" r:id="rId277"/>
    <p:sldId id="1995" r:id="rId278"/>
    <p:sldId id="1996" r:id="rId279"/>
    <p:sldId id="1997" r:id="rId280"/>
    <p:sldId id="1998" r:id="rId281"/>
    <p:sldId id="1999" r:id="rId282"/>
    <p:sldId id="2000" r:id="rId283"/>
    <p:sldId id="2001" r:id="rId284"/>
    <p:sldId id="2002" r:id="rId285"/>
    <p:sldId id="2003" r:id="rId286"/>
    <p:sldId id="2004" r:id="rId287"/>
    <p:sldId id="2005" r:id="rId288"/>
    <p:sldId id="2006" r:id="rId289"/>
    <p:sldId id="2007" r:id="rId290"/>
    <p:sldId id="2008" r:id="rId291"/>
    <p:sldId id="2009" r:id="rId292"/>
    <p:sldId id="2010" r:id="rId293"/>
    <p:sldId id="2011" r:id="rId294"/>
    <p:sldId id="2012" r:id="rId295"/>
    <p:sldId id="2013" r:id="rId296"/>
    <p:sldId id="2014" r:id="rId297"/>
    <p:sldId id="2015" r:id="rId298"/>
    <p:sldId id="2016" r:id="rId299"/>
    <p:sldId id="2017" r:id="rId300"/>
    <p:sldId id="2018" r:id="rId301"/>
    <p:sldId id="2019" r:id="rId302"/>
    <p:sldId id="2020" r:id="rId303"/>
    <p:sldId id="2021" r:id="rId304"/>
    <p:sldId id="2022" r:id="rId305"/>
    <p:sldId id="2023" r:id="rId306"/>
    <p:sldId id="2024" r:id="rId307"/>
    <p:sldId id="2025" r:id="rId308"/>
    <p:sldId id="2026" r:id="rId309"/>
    <p:sldId id="2027" r:id="rId310"/>
    <p:sldId id="2028" r:id="rId311"/>
    <p:sldId id="2029" r:id="rId312"/>
    <p:sldId id="2030" r:id="rId313"/>
    <p:sldId id="2031" r:id="rId314"/>
    <p:sldId id="2032" r:id="rId315"/>
    <p:sldId id="2033" r:id="rId316"/>
    <p:sldId id="2034" r:id="rId317"/>
    <p:sldId id="2035" r:id="rId318"/>
    <p:sldId id="2044" r:id="rId319"/>
    <p:sldId id="2045" r:id="rId320"/>
    <p:sldId id="2046" r:id="rId321"/>
    <p:sldId id="2047" r:id="rId322"/>
    <p:sldId id="2048" r:id="rId323"/>
    <p:sldId id="2049" r:id="rId324"/>
    <p:sldId id="2050" r:id="rId325"/>
    <p:sldId id="2051" r:id="rId326"/>
    <p:sldId id="3268" r:id="rId327"/>
    <p:sldId id="2053" r:id="rId328"/>
    <p:sldId id="2054" r:id="rId329"/>
    <p:sldId id="2055" r:id="rId330"/>
    <p:sldId id="2056" r:id="rId331"/>
    <p:sldId id="2057" r:id="rId332"/>
    <p:sldId id="2058" r:id="rId333"/>
    <p:sldId id="2059" r:id="rId334"/>
    <p:sldId id="2060" r:id="rId335"/>
    <p:sldId id="2061" r:id="rId336"/>
    <p:sldId id="2062" r:id="rId337"/>
    <p:sldId id="2063" r:id="rId338"/>
    <p:sldId id="2064" r:id="rId339"/>
    <p:sldId id="2065" r:id="rId340"/>
    <p:sldId id="2066" r:id="rId341"/>
    <p:sldId id="2067" r:id="rId342"/>
    <p:sldId id="2068" r:id="rId343"/>
    <p:sldId id="2069" r:id="rId344"/>
    <p:sldId id="2070" r:id="rId345"/>
    <p:sldId id="2071" r:id="rId346"/>
    <p:sldId id="2072" r:id="rId347"/>
    <p:sldId id="2073" r:id="rId348"/>
    <p:sldId id="2074" r:id="rId349"/>
    <p:sldId id="2075" r:id="rId350"/>
    <p:sldId id="2076" r:id="rId351"/>
    <p:sldId id="3253" r:id="rId352"/>
    <p:sldId id="2077" r:id="rId353"/>
    <p:sldId id="2078" r:id="rId354"/>
    <p:sldId id="2079" r:id="rId355"/>
    <p:sldId id="2080" r:id="rId356"/>
    <p:sldId id="2081" r:id="rId357"/>
    <p:sldId id="2082" r:id="rId358"/>
    <p:sldId id="2083" r:id="rId359"/>
    <p:sldId id="2983" r:id="rId360"/>
    <p:sldId id="2984" r:id="rId361"/>
    <p:sldId id="2985" r:id="rId362"/>
    <p:sldId id="2986" r:id="rId363"/>
    <p:sldId id="2088" r:id="rId364"/>
    <p:sldId id="2089" r:id="rId365"/>
    <p:sldId id="2090" r:id="rId366"/>
    <p:sldId id="2091" r:id="rId367"/>
    <p:sldId id="2092" r:id="rId368"/>
    <p:sldId id="2987" r:id="rId369"/>
    <p:sldId id="2988" r:id="rId370"/>
    <p:sldId id="2989" r:id="rId371"/>
    <p:sldId id="2095" r:id="rId372"/>
    <p:sldId id="2096" r:id="rId373"/>
    <p:sldId id="2097" r:id="rId374"/>
    <p:sldId id="2990" r:id="rId375"/>
    <p:sldId id="2991" r:id="rId376"/>
    <p:sldId id="2992" r:id="rId377"/>
    <p:sldId id="2102" r:id="rId378"/>
    <p:sldId id="2103" r:id="rId379"/>
    <p:sldId id="2993" r:id="rId380"/>
    <p:sldId id="2994" r:id="rId381"/>
    <p:sldId id="2995" r:id="rId382"/>
    <p:sldId id="2106" r:id="rId383"/>
    <p:sldId id="2996" r:id="rId384"/>
    <p:sldId id="2997" r:id="rId385"/>
    <p:sldId id="2999" r:id="rId386"/>
    <p:sldId id="3000" r:id="rId387"/>
    <p:sldId id="3001" r:id="rId388"/>
    <p:sldId id="2111" r:id="rId389"/>
    <p:sldId id="3269" r:id="rId390"/>
    <p:sldId id="2113" r:id="rId391"/>
    <p:sldId id="2114" r:id="rId392"/>
    <p:sldId id="2115" r:id="rId393"/>
    <p:sldId id="2116" r:id="rId394"/>
    <p:sldId id="2117" r:id="rId395"/>
    <p:sldId id="2118" r:id="rId396"/>
    <p:sldId id="2119" r:id="rId397"/>
    <p:sldId id="2120" r:id="rId398"/>
    <p:sldId id="2121" r:id="rId399"/>
    <p:sldId id="2122" r:id="rId400"/>
    <p:sldId id="2123" r:id="rId401"/>
    <p:sldId id="2124" r:id="rId402"/>
    <p:sldId id="2125" r:id="rId403"/>
    <p:sldId id="2126" r:id="rId404"/>
    <p:sldId id="2127" r:id="rId405"/>
    <p:sldId id="2128" r:id="rId406"/>
    <p:sldId id="2129" r:id="rId407"/>
    <p:sldId id="2130" r:id="rId408"/>
    <p:sldId id="2131" r:id="rId409"/>
    <p:sldId id="2132" r:id="rId410"/>
    <p:sldId id="2133" r:id="rId411"/>
    <p:sldId id="2134" r:id="rId412"/>
    <p:sldId id="2135" r:id="rId413"/>
    <p:sldId id="2136" r:id="rId414"/>
    <p:sldId id="2137" r:id="rId415"/>
    <p:sldId id="2138" r:id="rId416"/>
    <p:sldId id="2139" r:id="rId417"/>
    <p:sldId id="2140" r:id="rId418"/>
    <p:sldId id="2141" r:id="rId419"/>
    <p:sldId id="2142" r:id="rId420"/>
    <p:sldId id="2143" r:id="rId421"/>
    <p:sldId id="2144" r:id="rId422"/>
    <p:sldId id="2145" r:id="rId423"/>
    <p:sldId id="2146" r:id="rId424"/>
    <p:sldId id="2147" r:id="rId425"/>
    <p:sldId id="2148" r:id="rId426"/>
    <p:sldId id="2149" r:id="rId427"/>
    <p:sldId id="2150" r:id="rId428"/>
    <p:sldId id="2151" r:id="rId429"/>
    <p:sldId id="2152" r:id="rId430"/>
    <p:sldId id="2153" r:id="rId431"/>
    <p:sldId id="2154" r:id="rId432"/>
    <p:sldId id="2155" r:id="rId433"/>
    <p:sldId id="2156" r:id="rId434"/>
    <p:sldId id="3002" r:id="rId435"/>
    <p:sldId id="3003" r:id="rId436"/>
    <p:sldId id="3254" r:id="rId437"/>
    <p:sldId id="3004" r:id="rId438"/>
    <p:sldId id="3005" r:id="rId439"/>
    <p:sldId id="3006" r:id="rId440"/>
    <p:sldId id="3007" r:id="rId441"/>
    <p:sldId id="3008" r:id="rId442"/>
    <p:sldId id="3009" r:id="rId443"/>
    <p:sldId id="3010" r:id="rId444"/>
    <p:sldId id="3011" r:id="rId445"/>
    <p:sldId id="3012" r:id="rId446"/>
    <p:sldId id="3013" r:id="rId447"/>
    <p:sldId id="3014" r:id="rId448"/>
    <p:sldId id="3015" r:id="rId449"/>
    <p:sldId id="3016" r:id="rId450"/>
    <p:sldId id="3017" r:id="rId451"/>
    <p:sldId id="3018" r:id="rId452"/>
    <p:sldId id="3255" r:id="rId453"/>
    <p:sldId id="3256" r:id="rId454"/>
    <p:sldId id="2175" r:id="rId455"/>
    <p:sldId id="3270" r:id="rId456"/>
    <p:sldId id="2177" r:id="rId457"/>
    <p:sldId id="2178" r:id="rId458"/>
    <p:sldId id="2179" r:id="rId459"/>
    <p:sldId id="2180" r:id="rId460"/>
    <p:sldId id="2181" r:id="rId461"/>
    <p:sldId id="2182" r:id="rId462"/>
    <p:sldId id="2183" r:id="rId463"/>
    <p:sldId id="2184" r:id="rId464"/>
    <p:sldId id="2185" r:id="rId465"/>
    <p:sldId id="2186" r:id="rId466"/>
    <p:sldId id="2187" r:id="rId467"/>
    <p:sldId id="2188" r:id="rId468"/>
    <p:sldId id="2189" r:id="rId469"/>
    <p:sldId id="2190" r:id="rId470"/>
    <p:sldId id="2191" r:id="rId471"/>
    <p:sldId id="2192" r:id="rId472"/>
    <p:sldId id="2193" r:id="rId473"/>
    <p:sldId id="2194" r:id="rId474"/>
    <p:sldId id="3021" r:id="rId475"/>
    <p:sldId id="3022" r:id="rId476"/>
    <p:sldId id="3023" r:id="rId477"/>
    <p:sldId id="2198" r:id="rId478"/>
    <p:sldId id="2199" r:id="rId479"/>
    <p:sldId id="2200" r:id="rId480"/>
    <p:sldId id="2201" r:id="rId481"/>
    <p:sldId id="2202" r:id="rId482"/>
    <p:sldId id="2203" r:id="rId483"/>
    <p:sldId id="2204" r:id="rId484"/>
    <p:sldId id="2205" r:id="rId485"/>
    <p:sldId id="2206" r:id="rId486"/>
    <p:sldId id="2207" r:id="rId487"/>
    <p:sldId id="2208" r:id="rId488"/>
    <p:sldId id="2826" r:id="rId489"/>
    <p:sldId id="2827" r:id="rId490"/>
    <p:sldId id="2828" r:id="rId491"/>
    <p:sldId id="3281" r:id="rId492"/>
    <p:sldId id="2830" r:id="rId493"/>
    <p:sldId id="2831" r:id="rId494"/>
    <p:sldId id="2832" r:id="rId495"/>
    <p:sldId id="2833" r:id="rId496"/>
    <p:sldId id="2834" r:id="rId497"/>
    <p:sldId id="2835" r:id="rId498"/>
    <p:sldId id="2836" r:id="rId499"/>
    <p:sldId id="2837" r:id="rId500"/>
    <p:sldId id="2838" r:id="rId501"/>
    <p:sldId id="2839" r:id="rId502"/>
    <p:sldId id="2840" r:id="rId503"/>
    <p:sldId id="2841" r:id="rId504"/>
    <p:sldId id="2842" r:id="rId505"/>
    <p:sldId id="2843" r:id="rId506"/>
    <p:sldId id="2844" r:id="rId507"/>
    <p:sldId id="2845" r:id="rId508"/>
    <p:sldId id="2846" r:id="rId509"/>
    <p:sldId id="2847" r:id="rId510"/>
    <p:sldId id="2848" r:id="rId511"/>
    <p:sldId id="2849" r:id="rId512"/>
    <p:sldId id="2850" r:id="rId513"/>
    <p:sldId id="2851" r:id="rId514"/>
    <p:sldId id="2852" r:id="rId515"/>
    <p:sldId id="2853" r:id="rId516"/>
    <p:sldId id="2945" r:id="rId517"/>
    <p:sldId id="3283" r:id="rId518"/>
    <p:sldId id="2947" r:id="rId519"/>
    <p:sldId id="2948" r:id="rId520"/>
    <p:sldId id="2949" r:id="rId521"/>
    <p:sldId id="2950" r:id="rId522"/>
    <p:sldId id="2951" r:id="rId523"/>
    <p:sldId id="2952" r:id="rId524"/>
    <p:sldId id="2953" r:id="rId525"/>
    <p:sldId id="2954" r:id="rId526"/>
    <p:sldId id="2955" r:id="rId527"/>
    <p:sldId id="2956" r:id="rId528"/>
    <p:sldId id="2957" r:id="rId529"/>
    <p:sldId id="2958" r:id="rId530"/>
    <p:sldId id="2959" r:id="rId531"/>
    <p:sldId id="2960" r:id="rId532"/>
    <p:sldId id="2961" r:id="rId533"/>
    <p:sldId id="2962" r:id="rId534"/>
    <p:sldId id="2963" r:id="rId535"/>
    <p:sldId id="2964" r:id="rId536"/>
    <p:sldId id="2965" r:id="rId537"/>
    <p:sldId id="2966" r:id="rId538"/>
    <p:sldId id="2967" r:id="rId539"/>
    <p:sldId id="2968" r:id="rId540"/>
    <p:sldId id="2969" r:id="rId541"/>
    <p:sldId id="2970" r:id="rId542"/>
    <p:sldId id="2971" r:id="rId543"/>
    <p:sldId id="2972" r:id="rId544"/>
    <p:sldId id="2973" r:id="rId545"/>
    <p:sldId id="2974" r:id="rId546"/>
    <p:sldId id="2975" r:id="rId547"/>
    <p:sldId id="2976" r:id="rId548"/>
    <p:sldId id="2977" r:id="rId549"/>
    <p:sldId id="2978" r:id="rId550"/>
    <p:sldId id="2979" r:id="rId551"/>
    <p:sldId id="2980" r:id="rId552"/>
    <p:sldId id="2981" r:id="rId553"/>
    <p:sldId id="2982" r:id="rId554"/>
    <p:sldId id="3287" r:id="rId555"/>
  </p:sldIdLst>
  <p:sldSz cx="12192000" cy="6858000"/>
  <p:notesSz cx="6858000" cy="9144000"/>
  <p:custDataLst>
    <p:tags r:id="rId5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99F67FD-3281-4BEA-84EC-E62923C77888}">
          <p14:sldIdLst>
            <p14:sldId id="1681"/>
          </p14:sldIdLst>
        </p14:section>
        <p14:section name="1.0 Define Phase" id="{F53C1673-5F46-4DB8-B343-D8AB66813261}">
          <p14:sldIdLst>
            <p14:sldId id="1682"/>
          </p14:sldIdLst>
        </p14:section>
        <p14:section name="1.1 Overview of Six Sigma" id="{09EC2F47-A05F-4896-993C-6ADD97BCA10C}">
          <p14:sldIdLst>
            <p14:sldId id="1683"/>
            <p14:sldId id="1684"/>
            <p14:sldId id="1685"/>
            <p14:sldId id="1686"/>
            <p14:sldId id="1687"/>
            <p14:sldId id="1688"/>
            <p14:sldId id="1689"/>
            <p14:sldId id="1690"/>
            <p14:sldId id="1691"/>
            <p14:sldId id="1692"/>
            <p14:sldId id="1693"/>
            <p14:sldId id="1694"/>
            <p14:sldId id="1695"/>
            <p14:sldId id="1696"/>
            <p14:sldId id="1697"/>
            <p14:sldId id="1698"/>
            <p14:sldId id="1699"/>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3286"/>
            <p14:sldId id="1718"/>
            <p14:sldId id="1719"/>
            <p14:sldId id="1720"/>
            <p14:sldId id="1721"/>
            <p14:sldId id="1722"/>
            <p14:sldId id="1723"/>
            <p14:sldId id="1724"/>
            <p14:sldId id="1725"/>
            <p14:sldId id="1726"/>
            <p14:sldId id="1727"/>
            <p14:sldId id="1728"/>
            <p14:sldId id="1729"/>
            <p14:sldId id="1730"/>
            <p14:sldId id="1731"/>
            <p14:sldId id="1732"/>
            <p14:sldId id="1733"/>
            <p14:sldId id="1734"/>
            <p14:sldId id="1735"/>
            <p14:sldId id="1736"/>
            <p14:sldId id="1737"/>
          </p14:sldIdLst>
        </p14:section>
        <p14:section name="1.2 Six Sigma Fundamentals" id="{0EE8168B-39F1-4744-8170-AE761CD8610E}">
          <p14:sldIdLst>
            <p14:sldId id="1738"/>
            <p14:sldId id="3263"/>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5"/>
            <p14:sldId id="1766"/>
            <p14:sldId id="1767"/>
            <p14:sldId id="1768"/>
            <p14:sldId id="1769"/>
            <p14:sldId id="1770"/>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771"/>
            <p14:sldId id="1772"/>
            <p14:sldId id="1773"/>
            <p14:sldId id="1774"/>
            <p14:sldId id="1775"/>
            <p14:sldId id="1776"/>
            <p14:sldId id="1777"/>
            <p14:sldId id="1778"/>
            <p14:sldId id="1779"/>
            <p14:sldId id="1780"/>
            <p14:sldId id="1781"/>
            <p14:sldId id="1782"/>
            <p14:sldId id="1783"/>
            <p14:sldId id="1784"/>
            <p14:sldId id="1788"/>
            <p14:sldId id="1789"/>
            <p14:sldId id="1790"/>
            <p14:sldId id="1794"/>
            <p14:sldId id="1795"/>
            <p14:sldId id="1796"/>
            <p14:sldId id="1797"/>
            <p14:sldId id="1798"/>
          </p14:sldIdLst>
        </p14:section>
        <p14:section name="1.3 Six Sigma Projects" id="{5346F4B5-A619-4490-A035-FDAA0ABF37AD}">
          <p14:sldIdLst>
            <p14:sldId id="1799"/>
            <p14:sldId id="3264"/>
            <p14:sldId id="1801"/>
            <p14:sldId id="1802"/>
            <p14:sldId id="1803"/>
            <p14:sldId id="1804"/>
            <p14:sldId id="1805"/>
            <p14:sldId id="1806"/>
            <p14:sldId id="1807"/>
            <p14:sldId id="1808"/>
            <p14:sldId id="1809"/>
            <p14:sldId id="1810"/>
            <p14:sldId id="1811"/>
            <p14:sldId id="1812"/>
            <p14:sldId id="1813"/>
            <p14:sldId id="1814"/>
            <p14:sldId id="1815"/>
            <p14:sldId id="1816"/>
            <p14:sldId id="1817"/>
            <p14:sldId id="1818"/>
            <p14:sldId id="1819"/>
            <p14:sldId id="1820"/>
            <p14:sldId id="1821"/>
            <p14:sldId id="1822"/>
            <p14:sldId id="1823"/>
            <p14:sldId id="1824"/>
            <p14:sldId id="1825"/>
            <p14:sldId id="1826"/>
            <p14:sldId id="1827"/>
            <p14:sldId id="1828"/>
            <p14:sldId id="1829"/>
            <p14:sldId id="1830"/>
            <p14:sldId id="1831"/>
            <p14:sldId id="1832"/>
            <p14:sldId id="1833"/>
            <p14:sldId id="1834"/>
            <p14:sldId id="1835"/>
            <p14:sldId id="1836"/>
            <p14:sldId id="1923"/>
            <p14:sldId id="1924"/>
            <p14:sldId id="1925"/>
            <p14:sldId id="1926"/>
            <p14:sldId id="1927"/>
            <p14:sldId id="1928"/>
            <p14:sldId id="1929"/>
            <p14:sldId id="1930"/>
            <p14:sldId id="1956"/>
            <p14:sldId id="1931"/>
            <p14:sldId id="1932"/>
            <p14:sldId id="1933"/>
            <p14:sldId id="1934"/>
            <p14:sldId id="1935"/>
            <p14:sldId id="1936"/>
            <p14:sldId id="1937"/>
            <p14:sldId id="1938"/>
            <p14:sldId id="1939"/>
            <p14:sldId id="1940"/>
            <p14:sldId id="1941"/>
            <p14:sldId id="1942"/>
            <p14:sldId id="1943"/>
            <p14:sldId id="1944"/>
            <p14:sldId id="1945"/>
            <p14:sldId id="1946"/>
            <p14:sldId id="1947"/>
            <p14:sldId id="1948"/>
            <p14:sldId id="1949"/>
            <p14:sldId id="1950"/>
            <p14:sldId id="1951"/>
            <p14:sldId id="1952"/>
            <p14:sldId id="1953"/>
            <p14:sldId id="1954"/>
            <p14:sldId id="1955"/>
          </p14:sldIdLst>
        </p14:section>
        <p14:section name="1.4 Lean Fundamentals" id="{7CD2C0DB-0057-4E9D-B245-98C20FF9AB0A}">
          <p14:sldIdLst>
            <p14:sldId id="1837"/>
            <p14:sldId id="3265"/>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Lst>
        </p14:section>
        <p14:section name="2.0 Measure Phase" id="{1A62D588-EEB7-4F02-B9C0-F5DD54CA8F3A}">
          <p14:sldIdLst>
            <p14:sldId id="1957"/>
            <p14:sldId id="3266"/>
          </p14:sldIdLst>
        </p14:section>
        <p14:section name="2.1 Process Definition" id="{551421F2-33DA-4A85-BCBC-5657D52AA9E6}">
          <p14:sldIdLst>
            <p14:sldId id="1959"/>
            <p14:sldId id="3267"/>
            <p14:sldId id="1961"/>
            <p14:sldId id="1962"/>
            <p14:sldId id="1963"/>
            <p14:sldId id="1964"/>
            <p14:sldId id="1965"/>
            <p14:sldId id="1966"/>
            <p14:sldId id="1967"/>
            <p14:sldId id="1968"/>
            <p14:sldId id="1969"/>
            <p14:sldId id="1970"/>
            <p14:sldId id="1971"/>
            <p14:sldId id="1972"/>
            <p14:sldId id="1973"/>
            <p14:sldId id="1974"/>
            <p14:sldId id="1975"/>
            <p14:sldId id="1976"/>
            <p14:sldId id="1977"/>
            <p14:sldId id="1978"/>
            <p14:sldId id="1979"/>
            <p14:sldId id="1980"/>
            <p14:sldId id="1981"/>
            <p14:sldId id="1982"/>
            <p14:sldId id="1983"/>
            <p14:sldId id="1984"/>
            <p14:sldId id="1985"/>
            <p14:sldId id="1986"/>
            <p14:sldId id="1987"/>
            <p14:sldId id="1988"/>
            <p14:sldId id="1989"/>
            <p14:sldId id="1990"/>
            <p14:sldId id="1991"/>
            <p14:sldId id="1992"/>
            <p14:sldId id="1993"/>
            <p14:sldId id="1994"/>
            <p14:sldId id="1995"/>
            <p14:sldId id="1996"/>
            <p14:sldId id="1997"/>
            <p14:sldId id="1998"/>
            <p14:sldId id="1999"/>
            <p14:sldId id="2000"/>
            <p14:sldId id="2001"/>
            <p14:sldId id="2002"/>
            <p14:sldId id="2003"/>
            <p14:sldId id="2004"/>
            <p14:sldId id="2005"/>
            <p14:sldId id="2006"/>
            <p14:sldId id="2007"/>
            <p14:sldId id="2008"/>
            <p14:sldId id="2009"/>
            <p14:sldId id="2010"/>
            <p14:sldId id="2011"/>
            <p14:sldId id="2012"/>
            <p14:sldId id="2013"/>
            <p14:sldId id="2014"/>
            <p14:sldId id="2015"/>
            <p14:sldId id="2016"/>
            <p14:sldId id="2017"/>
            <p14:sldId id="2018"/>
            <p14:sldId id="2019"/>
            <p14:sldId id="2020"/>
            <p14:sldId id="2021"/>
            <p14:sldId id="2022"/>
            <p14:sldId id="2023"/>
            <p14:sldId id="2024"/>
            <p14:sldId id="2025"/>
            <p14:sldId id="2026"/>
            <p14:sldId id="2027"/>
            <p14:sldId id="2028"/>
            <p14:sldId id="2029"/>
            <p14:sldId id="2030"/>
            <p14:sldId id="2031"/>
            <p14:sldId id="2032"/>
            <p14:sldId id="2033"/>
            <p14:sldId id="2034"/>
            <p14:sldId id="2035"/>
            <p14:sldId id="2044"/>
            <p14:sldId id="2045"/>
            <p14:sldId id="2046"/>
            <p14:sldId id="2047"/>
            <p14:sldId id="2048"/>
            <p14:sldId id="2049"/>
            <p14:sldId id="2050"/>
          </p14:sldIdLst>
        </p14:section>
        <p14:section name="2.2 Six Sigma Statistics" id="{8365B9FF-5377-4C67-96AA-9053E753B10A}">
          <p14:sldIdLst>
            <p14:sldId id="2051"/>
            <p14:sldId id="3268"/>
            <p14:sldId id="2053"/>
            <p14:sldId id="2054"/>
            <p14:sldId id="2055"/>
            <p14:sldId id="2056"/>
            <p14:sldId id="2057"/>
            <p14:sldId id="2058"/>
            <p14:sldId id="2059"/>
            <p14:sldId id="2060"/>
            <p14:sldId id="2061"/>
            <p14:sldId id="2062"/>
            <p14:sldId id="2063"/>
            <p14:sldId id="2064"/>
            <p14:sldId id="2065"/>
            <p14:sldId id="2066"/>
            <p14:sldId id="2067"/>
            <p14:sldId id="2068"/>
            <p14:sldId id="2069"/>
            <p14:sldId id="2070"/>
            <p14:sldId id="2071"/>
            <p14:sldId id="2072"/>
            <p14:sldId id="2073"/>
            <p14:sldId id="2074"/>
            <p14:sldId id="2075"/>
            <p14:sldId id="2076"/>
            <p14:sldId id="3253"/>
            <p14:sldId id="2077"/>
            <p14:sldId id="2078"/>
            <p14:sldId id="2079"/>
            <p14:sldId id="2080"/>
            <p14:sldId id="2081"/>
            <p14:sldId id="2082"/>
            <p14:sldId id="2083"/>
            <p14:sldId id="2983"/>
            <p14:sldId id="2984"/>
            <p14:sldId id="2985"/>
            <p14:sldId id="2986"/>
            <p14:sldId id="2088"/>
            <p14:sldId id="2089"/>
            <p14:sldId id="2090"/>
            <p14:sldId id="2091"/>
            <p14:sldId id="2092"/>
            <p14:sldId id="2987"/>
            <p14:sldId id="2988"/>
            <p14:sldId id="2989"/>
            <p14:sldId id="2095"/>
            <p14:sldId id="2096"/>
            <p14:sldId id="2097"/>
            <p14:sldId id="2990"/>
            <p14:sldId id="2991"/>
            <p14:sldId id="2992"/>
            <p14:sldId id="2102"/>
            <p14:sldId id="2103"/>
            <p14:sldId id="2993"/>
            <p14:sldId id="2994"/>
            <p14:sldId id="2995"/>
            <p14:sldId id="2106"/>
            <p14:sldId id="2996"/>
            <p14:sldId id="2997"/>
            <p14:sldId id="2999"/>
            <p14:sldId id="3000"/>
            <p14:sldId id="3001"/>
          </p14:sldIdLst>
        </p14:section>
        <p14:section name="2.3 MSA" id="{F1A2BCA2-737E-466A-834D-DB26AE6583B3}">
          <p14:sldIdLst>
            <p14:sldId id="2111"/>
            <p14:sldId id="3269"/>
            <p14:sldId id="2113"/>
            <p14:sldId id="2114"/>
            <p14:sldId id="2115"/>
            <p14:sldId id="2116"/>
            <p14:sldId id="2117"/>
            <p14:sldId id="2118"/>
            <p14:sldId id="2119"/>
            <p14:sldId id="2120"/>
            <p14:sldId id="2121"/>
            <p14:sldId id="2122"/>
            <p14:sldId id="2123"/>
            <p14:sldId id="2124"/>
            <p14:sldId id="2125"/>
            <p14:sldId id="2126"/>
            <p14:sldId id="2127"/>
            <p14:sldId id="2128"/>
            <p14:sldId id="2129"/>
            <p14:sldId id="2130"/>
            <p14:sldId id="2131"/>
            <p14:sldId id="2132"/>
            <p14:sldId id="2133"/>
            <p14:sldId id="2134"/>
            <p14:sldId id="2135"/>
            <p14:sldId id="2136"/>
            <p14:sldId id="2137"/>
            <p14:sldId id="2138"/>
            <p14:sldId id="2139"/>
            <p14:sldId id="2140"/>
            <p14:sldId id="2141"/>
            <p14:sldId id="2142"/>
            <p14:sldId id="2143"/>
            <p14:sldId id="2144"/>
            <p14:sldId id="2145"/>
            <p14:sldId id="2146"/>
            <p14:sldId id="2147"/>
            <p14:sldId id="2148"/>
            <p14:sldId id="2149"/>
            <p14:sldId id="2150"/>
            <p14:sldId id="2151"/>
            <p14:sldId id="2152"/>
            <p14:sldId id="2153"/>
            <p14:sldId id="2154"/>
            <p14:sldId id="2155"/>
            <p14:sldId id="2156"/>
            <p14:sldId id="3002"/>
            <p14:sldId id="3003"/>
            <p14:sldId id="3254"/>
            <p14:sldId id="3004"/>
            <p14:sldId id="3005"/>
            <p14:sldId id="3006"/>
            <p14:sldId id="3007"/>
            <p14:sldId id="3008"/>
            <p14:sldId id="3009"/>
            <p14:sldId id="3010"/>
            <p14:sldId id="3011"/>
            <p14:sldId id="3012"/>
            <p14:sldId id="3013"/>
            <p14:sldId id="3014"/>
            <p14:sldId id="3015"/>
            <p14:sldId id="3016"/>
            <p14:sldId id="3017"/>
            <p14:sldId id="3018"/>
            <p14:sldId id="3255"/>
            <p14:sldId id="3256"/>
          </p14:sldIdLst>
        </p14:section>
        <p14:section name="2.4 Process Capability" id="{3F2D351D-DD30-4D1F-89E9-3DF5627E2E3F}">
          <p14:sldIdLst>
            <p14:sldId id="2175"/>
            <p14:sldId id="3270"/>
            <p14:sldId id="2177"/>
            <p14:sldId id="2178"/>
            <p14:sldId id="2179"/>
            <p14:sldId id="2180"/>
            <p14:sldId id="2181"/>
            <p14:sldId id="2182"/>
            <p14:sldId id="2183"/>
            <p14:sldId id="2184"/>
            <p14:sldId id="2185"/>
            <p14:sldId id="2186"/>
            <p14:sldId id="2187"/>
            <p14:sldId id="2188"/>
            <p14:sldId id="2189"/>
            <p14:sldId id="2190"/>
            <p14:sldId id="2191"/>
            <p14:sldId id="2192"/>
            <p14:sldId id="2193"/>
            <p14:sldId id="2194"/>
            <p14:sldId id="3021"/>
            <p14:sldId id="3022"/>
            <p14:sldId id="3023"/>
            <p14:sldId id="2198"/>
            <p14:sldId id="2199"/>
            <p14:sldId id="2200"/>
            <p14:sldId id="2201"/>
            <p14:sldId id="2202"/>
            <p14:sldId id="2203"/>
            <p14:sldId id="2204"/>
            <p14:sldId id="2205"/>
            <p14:sldId id="2206"/>
            <p14:sldId id="2207"/>
            <p14:sldId id="2208"/>
          </p14:sldIdLst>
        </p14:section>
        <p14:section name="3.0 Control Phase" id="{8F48172C-A096-4C93-88D3-7FE16B6FAD40}">
          <p14:sldIdLst>
            <p14:sldId id="2826"/>
            <p14:sldId id="2827"/>
          </p14:sldIdLst>
        </p14:section>
        <p14:section name="3.1 Lean Controls" id="{4AF6C41A-9049-4293-803E-667576DC1534}">
          <p14:sldIdLst>
            <p14:sldId id="2828"/>
            <p14:sldId id="3281"/>
            <p14:sldId id="2830"/>
            <p14:sldId id="2831"/>
            <p14:sldId id="2832"/>
            <p14:sldId id="2833"/>
            <p14:sldId id="2834"/>
            <p14:sldId id="2835"/>
            <p14:sldId id="2836"/>
            <p14:sldId id="2837"/>
            <p14:sldId id="2838"/>
            <p14:sldId id="2839"/>
            <p14:sldId id="2840"/>
            <p14:sldId id="2841"/>
            <p14:sldId id="2842"/>
            <p14:sldId id="2843"/>
            <p14:sldId id="2844"/>
            <p14:sldId id="2845"/>
            <p14:sldId id="2846"/>
            <p14:sldId id="2847"/>
            <p14:sldId id="2848"/>
            <p14:sldId id="2849"/>
            <p14:sldId id="2850"/>
            <p14:sldId id="2851"/>
            <p14:sldId id="2852"/>
            <p14:sldId id="2853"/>
          </p14:sldIdLst>
        </p14:section>
        <p14:section name="3.2 Six Sigma Control Plans" id="{A2303F5E-E407-408C-8600-62EB7C266320}">
          <p14:sldIdLst>
            <p14:sldId id="2945"/>
            <p14:sldId id="3283"/>
            <p14:sldId id="2947"/>
            <p14:sldId id="2948"/>
            <p14:sldId id="2949"/>
            <p14:sldId id="2950"/>
            <p14:sldId id="2951"/>
            <p14:sldId id="2952"/>
            <p14:sldId id="2953"/>
            <p14:sldId id="2954"/>
            <p14:sldId id="2955"/>
            <p14:sldId id="2956"/>
            <p14:sldId id="2957"/>
            <p14:sldId id="2958"/>
            <p14:sldId id="2959"/>
            <p14:sldId id="2960"/>
            <p14:sldId id="2961"/>
            <p14:sldId id="2962"/>
            <p14:sldId id="2963"/>
            <p14:sldId id="2964"/>
            <p14:sldId id="2965"/>
            <p14:sldId id="2966"/>
            <p14:sldId id="2967"/>
            <p14:sldId id="2968"/>
            <p14:sldId id="2969"/>
            <p14:sldId id="2970"/>
            <p14:sldId id="2971"/>
            <p14:sldId id="2972"/>
            <p14:sldId id="2973"/>
            <p14:sldId id="2974"/>
            <p14:sldId id="2975"/>
            <p14:sldId id="2976"/>
            <p14:sldId id="2977"/>
            <p14:sldId id="2978"/>
            <p14:sldId id="2979"/>
            <p14:sldId id="2980"/>
            <p14:sldId id="2981"/>
            <p14:sldId id="2982"/>
            <p14:sldId id="328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B74"/>
    <a:srgbClr val="971B1E"/>
    <a:srgbClr val="000000"/>
    <a:srgbClr val="182835"/>
    <a:srgbClr val="403A3A"/>
    <a:srgbClr val="18283B"/>
    <a:srgbClr val="A60A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1" autoAdjust="0"/>
    <p:restoredTop sz="95652" autoAdjust="0"/>
  </p:normalViewPr>
  <p:slideViewPr>
    <p:cSldViewPr>
      <p:cViewPr varScale="1">
        <p:scale>
          <a:sx n="106" d="100"/>
          <a:sy n="106" d="100"/>
        </p:scale>
        <p:origin x="276" y="102"/>
      </p:cViewPr>
      <p:guideLst/>
    </p:cSldViewPr>
  </p:slideViewPr>
  <p:notesTextViewPr>
    <p:cViewPr>
      <p:scale>
        <a:sx n="125" d="100"/>
        <a:sy n="125" d="100"/>
      </p:scale>
      <p:origin x="0" y="0"/>
    </p:cViewPr>
  </p:notesTextViewPr>
  <p:sorterViewPr>
    <p:cViewPr varScale="1">
      <p:scale>
        <a:sx n="1" d="1"/>
        <a:sy n="1" d="1"/>
      </p:scale>
      <p:origin x="0" y="0"/>
    </p:cViewPr>
  </p:sorterViewPr>
  <p:notesViewPr>
    <p:cSldViewPr>
      <p:cViewPr>
        <p:scale>
          <a:sx n="125" d="100"/>
          <a:sy n="125" d="100"/>
        </p:scale>
        <p:origin x="-1350" y="17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531" Type="http://schemas.openxmlformats.org/officeDocument/2006/relationships/slide" Target="slides/slide527.xml"/><Relationship Id="rId170" Type="http://schemas.openxmlformats.org/officeDocument/2006/relationships/slide" Target="slides/slide166.xml"/><Relationship Id="rId226" Type="http://schemas.openxmlformats.org/officeDocument/2006/relationships/slide" Target="slides/slide222.xml"/><Relationship Id="rId433" Type="http://schemas.openxmlformats.org/officeDocument/2006/relationships/slide" Target="slides/slide429.xml"/><Relationship Id="rId268" Type="http://schemas.openxmlformats.org/officeDocument/2006/relationships/slide" Target="slides/slide264.xml"/><Relationship Id="rId475" Type="http://schemas.openxmlformats.org/officeDocument/2006/relationships/slide" Target="slides/slide471.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slide" Target="slides/slide373.xml"/><Relationship Id="rId500" Type="http://schemas.openxmlformats.org/officeDocument/2006/relationships/slide" Target="slides/slide496.xml"/><Relationship Id="rId542" Type="http://schemas.openxmlformats.org/officeDocument/2006/relationships/slide" Target="slides/slide538.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402" Type="http://schemas.openxmlformats.org/officeDocument/2006/relationships/slide" Target="slides/slide398.xml"/><Relationship Id="rId279" Type="http://schemas.openxmlformats.org/officeDocument/2006/relationships/slide" Target="slides/slide275.xml"/><Relationship Id="rId444" Type="http://schemas.openxmlformats.org/officeDocument/2006/relationships/slide" Target="slides/slide440.xml"/><Relationship Id="rId486" Type="http://schemas.openxmlformats.org/officeDocument/2006/relationships/slide" Target="slides/slide482.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388" Type="http://schemas.openxmlformats.org/officeDocument/2006/relationships/slide" Target="slides/slide384.xml"/><Relationship Id="rId511" Type="http://schemas.openxmlformats.org/officeDocument/2006/relationships/slide" Target="slides/slide507.xml"/><Relationship Id="rId553" Type="http://schemas.openxmlformats.org/officeDocument/2006/relationships/slide" Target="slides/slide549.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248" Type="http://schemas.openxmlformats.org/officeDocument/2006/relationships/slide" Target="slides/slide244.xml"/><Relationship Id="rId455" Type="http://schemas.openxmlformats.org/officeDocument/2006/relationships/slide" Target="slides/slide451.xml"/><Relationship Id="rId497" Type="http://schemas.openxmlformats.org/officeDocument/2006/relationships/slide" Target="slides/slide493.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22" Type="http://schemas.openxmlformats.org/officeDocument/2006/relationships/slide" Target="slides/slide518.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399" Type="http://schemas.openxmlformats.org/officeDocument/2006/relationships/slide" Target="slides/slide395.xml"/><Relationship Id="rId259" Type="http://schemas.openxmlformats.org/officeDocument/2006/relationships/slide" Target="slides/slide255.xml"/><Relationship Id="rId424" Type="http://schemas.openxmlformats.org/officeDocument/2006/relationships/slide" Target="slides/slide420.xml"/><Relationship Id="rId466" Type="http://schemas.openxmlformats.org/officeDocument/2006/relationships/slide" Target="slides/slide462.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533" Type="http://schemas.openxmlformats.org/officeDocument/2006/relationships/slide" Target="slides/slide529.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435" Type="http://schemas.openxmlformats.org/officeDocument/2006/relationships/slide" Target="slides/slide431.xml"/><Relationship Id="rId477" Type="http://schemas.openxmlformats.org/officeDocument/2006/relationships/slide" Target="slides/slide473.xml"/><Relationship Id="rId281" Type="http://schemas.openxmlformats.org/officeDocument/2006/relationships/slide" Target="slides/slide277.xml"/><Relationship Id="rId337" Type="http://schemas.openxmlformats.org/officeDocument/2006/relationships/slide" Target="slides/slide333.xml"/><Relationship Id="rId502" Type="http://schemas.openxmlformats.org/officeDocument/2006/relationships/slide" Target="slides/slide498.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44" Type="http://schemas.openxmlformats.org/officeDocument/2006/relationships/slide" Target="slides/slide540.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390" Type="http://schemas.openxmlformats.org/officeDocument/2006/relationships/slide" Target="slides/slide386.xml"/><Relationship Id="rId404" Type="http://schemas.openxmlformats.org/officeDocument/2006/relationships/slide" Target="slides/slide400.xml"/><Relationship Id="rId446" Type="http://schemas.openxmlformats.org/officeDocument/2006/relationships/slide" Target="slides/slide442.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88" Type="http://schemas.openxmlformats.org/officeDocument/2006/relationships/slide" Target="slides/slide484.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513" Type="http://schemas.openxmlformats.org/officeDocument/2006/relationships/slide" Target="slides/slide509.xml"/><Relationship Id="rId555" Type="http://schemas.openxmlformats.org/officeDocument/2006/relationships/slide" Target="slides/slide551.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457" Type="http://schemas.openxmlformats.org/officeDocument/2006/relationships/slide" Target="slides/slide453.xml"/><Relationship Id="rId261" Type="http://schemas.openxmlformats.org/officeDocument/2006/relationships/slide" Target="slides/slide257.xml"/><Relationship Id="rId499" Type="http://schemas.openxmlformats.org/officeDocument/2006/relationships/slide" Target="slides/slide495.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524" Type="http://schemas.openxmlformats.org/officeDocument/2006/relationships/slide" Target="slides/slide520.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426" Type="http://schemas.openxmlformats.org/officeDocument/2006/relationships/slide" Target="slides/slide422.xml"/><Relationship Id="rId230" Type="http://schemas.openxmlformats.org/officeDocument/2006/relationships/slide" Target="slides/slide226.xml"/><Relationship Id="rId468" Type="http://schemas.openxmlformats.org/officeDocument/2006/relationships/slide" Target="slides/slide464.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535" Type="http://schemas.openxmlformats.org/officeDocument/2006/relationships/slide" Target="slides/slide531.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slide" Target="slides/slide377.xml"/><Relationship Id="rId241" Type="http://schemas.openxmlformats.org/officeDocument/2006/relationships/slide" Target="slides/slide237.xml"/><Relationship Id="rId437" Type="http://schemas.openxmlformats.org/officeDocument/2006/relationships/slide" Target="slides/slide433.xml"/><Relationship Id="rId479" Type="http://schemas.openxmlformats.org/officeDocument/2006/relationships/slide" Target="slides/slide475.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490" Type="http://schemas.openxmlformats.org/officeDocument/2006/relationships/slide" Target="slides/slide486.xml"/><Relationship Id="rId504" Type="http://schemas.openxmlformats.org/officeDocument/2006/relationships/slide" Target="slides/slide500.xml"/><Relationship Id="rId546" Type="http://schemas.openxmlformats.org/officeDocument/2006/relationships/slide" Target="slides/slide542.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350" Type="http://schemas.openxmlformats.org/officeDocument/2006/relationships/slide" Target="slides/slide346.xml"/><Relationship Id="rId371" Type="http://schemas.openxmlformats.org/officeDocument/2006/relationships/slide" Target="slides/slide367.xml"/><Relationship Id="rId406" Type="http://schemas.openxmlformats.org/officeDocument/2006/relationships/slide" Target="slides/slide402.xml"/><Relationship Id="rId9" Type="http://schemas.openxmlformats.org/officeDocument/2006/relationships/slide" Target="slides/slide5.xml"/><Relationship Id="rId210" Type="http://schemas.openxmlformats.org/officeDocument/2006/relationships/slide" Target="slides/slide206.xml"/><Relationship Id="rId392" Type="http://schemas.openxmlformats.org/officeDocument/2006/relationships/slide" Target="slides/slide388.xml"/><Relationship Id="rId427" Type="http://schemas.openxmlformats.org/officeDocument/2006/relationships/slide" Target="slides/slide423.xml"/><Relationship Id="rId448" Type="http://schemas.openxmlformats.org/officeDocument/2006/relationships/slide" Target="slides/slide444.xml"/><Relationship Id="rId469" Type="http://schemas.openxmlformats.org/officeDocument/2006/relationships/slide" Target="slides/slide465.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80" Type="http://schemas.openxmlformats.org/officeDocument/2006/relationships/slide" Target="slides/slide476.xml"/><Relationship Id="rId515" Type="http://schemas.openxmlformats.org/officeDocument/2006/relationships/slide" Target="slides/slide511.xml"/><Relationship Id="rId536" Type="http://schemas.openxmlformats.org/officeDocument/2006/relationships/slide" Target="slides/slide53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557" Type="http://schemas.openxmlformats.org/officeDocument/2006/relationships/handoutMaster" Target="handoutMasters/handoutMaster1.xml"/><Relationship Id="rId196" Type="http://schemas.openxmlformats.org/officeDocument/2006/relationships/slide" Target="slides/slide192.xml"/><Relationship Id="rId200" Type="http://schemas.openxmlformats.org/officeDocument/2006/relationships/slide" Target="slides/slide196.xml"/><Relationship Id="rId382" Type="http://schemas.openxmlformats.org/officeDocument/2006/relationships/slide" Target="slides/slide378.xml"/><Relationship Id="rId417" Type="http://schemas.openxmlformats.org/officeDocument/2006/relationships/slide" Target="slides/slide413.xml"/><Relationship Id="rId438" Type="http://schemas.openxmlformats.org/officeDocument/2006/relationships/slide" Target="slides/slide434.xml"/><Relationship Id="rId459" Type="http://schemas.openxmlformats.org/officeDocument/2006/relationships/slide" Target="slides/slide455.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470" Type="http://schemas.openxmlformats.org/officeDocument/2006/relationships/slide" Target="slides/slide466.xml"/><Relationship Id="rId491" Type="http://schemas.openxmlformats.org/officeDocument/2006/relationships/slide" Target="slides/slide487.xml"/><Relationship Id="rId505" Type="http://schemas.openxmlformats.org/officeDocument/2006/relationships/slide" Target="slides/slide501.xml"/><Relationship Id="rId526" Type="http://schemas.openxmlformats.org/officeDocument/2006/relationships/slide" Target="slides/slide52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547" Type="http://schemas.openxmlformats.org/officeDocument/2006/relationships/slide" Target="slides/slide543.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393" Type="http://schemas.openxmlformats.org/officeDocument/2006/relationships/slide" Target="slides/slide389.xml"/><Relationship Id="rId407" Type="http://schemas.openxmlformats.org/officeDocument/2006/relationships/slide" Target="slides/slide403.xml"/><Relationship Id="rId428" Type="http://schemas.openxmlformats.org/officeDocument/2006/relationships/slide" Target="slides/slide424.xml"/><Relationship Id="rId449" Type="http://schemas.openxmlformats.org/officeDocument/2006/relationships/slide" Target="slides/slide445.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481" Type="http://schemas.openxmlformats.org/officeDocument/2006/relationships/slide" Target="slides/slide477.xml"/><Relationship Id="rId516" Type="http://schemas.openxmlformats.org/officeDocument/2006/relationships/slide" Target="slides/slide51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537" Type="http://schemas.openxmlformats.org/officeDocument/2006/relationships/slide" Target="slides/slide533.xml"/><Relationship Id="rId558" Type="http://schemas.openxmlformats.org/officeDocument/2006/relationships/tags" Target="tags/tag1.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openxmlformats.org/officeDocument/2006/relationships/slide" Target="slides/slide379.xml"/><Relationship Id="rId418" Type="http://schemas.openxmlformats.org/officeDocument/2006/relationships/slide" Target="slides/slide414.xml"/><Relationship Id="rId439" Type="http://schemas.openxmlformats.org/officeDocument/2006/relationships/slide" Target="slides/slide435.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450" Type="http://schemas.openxmlformats.org/officeDocument/2006/relationships/slide" Target="slides/slide446.xml"/><Relationship Id="rId471" Type="http://schemas.openxmlformats.org/officeDocument/2006/relationships/slide" Target="slides/slide467.xml"/><Relationship Id="rId506" Type="http://schemas.openxmlformats.org/officeDocument/2006/relationships/slide" Target="slides/slide50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492" Type="http://schemas.openxmlformats.org/officeDocument/2006/relationships/slide" Target="slides/slide488.xml"/><Relationship Id="rId527" Type="http://schemas.openxmlformats.org/officeDocument/2006/relationships/slide" Target="slides/slide523.xml"/><Relationship Id="rId548" Type="http://schemas.openxmlformats.org/officeDocument/2006/relationships/slide" Target="slides/slide544.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394" Type="http://schemas.openxmlformats.org/officeDocument/2006/relationships/slide" Target="slides/slide390.xml"/><Relationship Id="rId408" Type="http://schemas.openxmlformats.org/officeDocument/2006/relationships/slide" Target="slides/slide404.xml"/><Relationship Id="rId429" Type="http://schemas.openxmlformats.org/officeDocument/2006/relationships/slide" Target="slides/slide425.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440" Type="http://schemas.openxmlformats.org/officeDocument/2006/relationships/slide" Target="slides/slide436.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461" Type="http://schemas.openxmlformats.org/officeDocument/2006/relationships/slide" Target="slides/slide457.xml"/><Relationship Id="rId482" Type="http://schemas.openxmlformats.org/officeDocument/2006/relationships/slide" Target="slides/slide478.xml"/><Relationship Id="rId517" Type="http://schemas.openxmlformats.org/officeDocument/2006/relationships/slide" Target="slides/slide513.xml"/><Relationship Id="rId538" Type="http://schemas.openxmlformats.org/officeDocument/2006/relationships/slide" Target="slides/slide534.xml"/><Relationship Id="rId559" Type="http://schemas.openxmlformats.org/officeDocument/2006/relationships/presProps" Target="presProp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openxmlformats.org/officeDocument/2006/relationships/slide" Target="slides/slide380.xml"/><Relationship Id="rId419" Type="http://schemas.openxmlformats.org/officeDocument/2006/relationships/slide" Target="slides/slide415.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430" Type="http://schemas.openxmlformats.org/officeDocument/2006/relationships/slide" Target="slides/slide426.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451" Type="http://schemas.openxmlformats.org/officeDocument/2006/relationships/slide" Target="slides/slide447.xml"/><Relationship Id="rId472" Type="http://schemas.openxmlformats.org/officeDocument/2006/relationships/slide" Target="slides/slide468.xml"/><Relationship Id="rId493" Type="http://schemas.openxmlformats.org/officeDocument/2006/relationships/slide" Target="slides/slide489.xml"/><Relationship Id="rId507" Type="http://schemas.openxmlformats.org/officeDocument/2006/relationships/slide" Target="slides/slide503.xml"/><Relationship Id="rId528" Type="http://schemas.openxmlformats.org/officeDocument/2006/relationships/slide" Target="slides/slide524.xml"/><Relationship Id="rId549" Type="http://schemas.openxmlformats.org/officeDocument/2006/relationships/slide" Target="slides/slide54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viewProps" Target="viewProps.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420" Type="http://schemas.openxmlformats.org/officeDocument/2006/relationships/slide" Target="slides/slide416.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41" Type="http://schemas.openxmlformats.org/officeDocument/2006/relationships/slide" Target="slides/slide437.xml"/><Relationship Id="rId462" Type="http://schemas.openxmlformats.org/officeDocument/2006/relationships/slide" Target="slides/slide458.xml"/><Relationship Id="rId483" Type="http://schemas.openxmlformats.org/officeDocument/2006/relationships/slide" Target="slides/slide479.xml"/><Relationship Id="rId518" Type="http://schemas.openxmlformats.org/officeDocument/2006/relationships/slide" Target="slides/slide514.xml"/><Relationship Id="rId539" Type="http://schemas.openxmlformats.org/officeDocument/2006/relationships/slide" Target="slides/slide53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550" Type="http://schemas.openxmlformats.org/officeDocument/2006/relationships/slide" Target="slides/slide546.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385" Type="http://schemas.openxmlformats.org/officeDocument/2006/relationships/slide" Target="slides/slide381.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410" Type="http://schemas.openxmlformats.org/officeDocument/2006/relationships/slide" Target="slides/slide406.xml"/><Relationship Id="rId431" Type="http://schemas.openxmlformats.org/officeDocument/2006/relationships/slide" Target="slides/slide427.xml"/><Relationship Id="rId452" Type="http://schemas.openxmlformats.org/officeDocument/2006/relationships/slide" Target="slides/slide448.xml"/><Relationship Id="rId473" Type="http://schemas.openxmlformats.org/officeDocument/2006/relationships/slide" Target="slides/slide469.xml"/><Relationship Id="rId494" Type="http://schemas.openxmlformats.org/officeDocument/2006/relationships/slide" Target="slides/slide490.xml"/><Relationship Id="rId508" Type="http://schemas.openxmlformats.org/officeDocument/2006/relationships/slide" Target="slides/slide504.xml"/><Relationship Id="rId529" Type="http://schemas.openxmlformats.org/officeDocument/2006/relationships/slide" Target="slides/slide525.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40" Type="http://schemas.openxmlformats.org/officeDocument/2006/relationships/slide" Target="slides/slide536.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96" Type="http://schemas.openxmlformats.org/officeDocument/2006/relationships/slide" Target="slides/slide392.xml"/><Relationship Id="rId561" Type="http://schemas.openxmlformats.org/officeDocument/2006/relationships/theme" Target="theme/theme1.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400" Type="http://schemas.openxmlformats.org/officeDocument/2006/relationships/slide" Target="slides/slide396.xml"/><Relationship Id="rId421" Type="http://schemas.openxmlformats.org/officeDocument/2006/relationships/slide" Target="slides/slide417.xml"/><Relationship Id="rId442" Type="http://schemas.openxmlformats.org/officeDocument/2006/relationships/slide" Target="slides/slide438.xml"/><Relationship Id="rId463" Type="http://schemas.openxmlformats.org/officeDocument/2006/relationships/slide" Target="slides/slide459.xml"/><Relationship Id="rId484" Type="http://schemas.openxmlformats.org/officeDocument/2006/relationships/slide" Target="slides/slide480.xml"/><Relationship Id="rId519" Type="http://schemas.openxmlformats.org/officeDocument/2006/relationships/slide" Target="slides/slide515.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530" Type="http://schemas.openxmlformats.org/officeDocument/2006/relationships/slide" Target="slides/slide526.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386" Type="http://schemas.openxmlformats.org/officeDocument/2006/relationships/slide" Target="slides/slide382.xml"/><Relationship Id="rId551" Type="http://schemas.openxmlformats.org/officeDocument/2006/relationships/slide" Target="slides/slide547.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411" Type="http://schemas.openxmlformats.org/officeDocument/2006/relationships/slide" Target="slides/slide407.xml"/><Relationship Id="rId432" Type="http://schemas.openxmlformats.org/officeDocument/2006/relationships/slide" Target="slides/slide428.xml"/><Relationship Id="rId453" Type="http://schemas.openxmlformats.org/officeDocument/2006/relationships/slide" Target="slides/slide449.xml"/><Relationship Id="rId474" Type="http://schemas.openxmlformats.org/officeDocument/2006/relationships/slide" Target="slides/slide470.xml"/><Relationship Id="rId509" Type="http://schemas.openxmlformats.org/officeDocument/2006/relationships/slide" Target="slides/slide505.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495" Type="http://schemas.openxmlformats.org/officeDocument/2006/relationships/slide" Target="slides/slide49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397" Type="http://schemas.openxmlformats.org/officeDocument/2006/relationships/slide" Target="slides/slide393.xml"/><Relationship Id="rId520" Type="http://schemas.openxmlformats.org/officeDocument/2006/relationships/slide" Target="slides/slide516.xml"/><Relationship Id="rId541" Type="http://schemas.openxmlformats.org/officeDocument/2006/relationships/slide" Target="slides/slide537.xml"/><Relationship Id="rId562" Type="http://schemas.openxmlformats.org/officeDocument/2006/relationships/tableStyles" Target="tableStyles.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01" Type="http://schemas.openxmlformats.org/officeDocument/2006/relationships/slide" Target="slides/slide397.xml"/><Relationship Id="rId422" Type="http://schemas.openxmlformats.org/officeDocument/2006/relationships/slide" Target="slides/slide418.xml"/><Relationship Id="rId443" Type="http://schemas.openxmlformats.org/officeDocument/2006/relationships/slide" Target="slides/slide439.xml"/><Relationship Id="rId464" Type="http://schemas.openxmlformats.org/officeDocument/2006/relationships/slide" Target="slides/slide460.xml"/><Relationship Id="rId303" Type="http://schemas.openxmlformats.org/officeDocument/2006/relationships/slide" Target="slides/slide299.xml"/><Relationship Id="rId485" Type="http://schemas.openxmlformats.org/officeDocument/2006/relationships/slide" Target="slides/slide48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258" Type="http://schemas.openxmlformats.org/officeDocument/2006/relationships/slide" Target="slides/slide254.xml"/><Relationship Id="rId465" Type="http://schemas.openxmlformats.org/officeDocument/2006/relationships/slide" Target="slides/slide46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240" Type="http://schemas.openxmlformats.org/officeDocument/2006/relationships/slide" Target="slides/slide236.xml"/><Relationship Id="rId478" Type="http://schemas.openxmlformats.org/officeDocument/2006/relationships/slide" Target="slides/slide47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251" Type="http://schemas.openxmlformats.org/officeDocument/2006/relationships/slide" Target="slides/slide247.xml"/><Relationship Id="rId489" Type="http://schemas.openxmlformats.org/officeDocument/2006/relationships/slide" Target="slides/slide485.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notesMaster" Target="notesMasters/notesMaster1.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220" Type="http://schemas.openxmlformats.org/officeDocument/2006/relationships/slide" Target="slides/slide216.xml"/><Relationship Id="rId458" Type="http://schemas.openxmlformats.org/officeDocument/2006/relationships/slide" Target="slides/slide45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s>
</file>

<file path=ppt/diagrams/_rels/data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image" Target="../media/image72.jpeg"/><Relationship Id="rId5" Type="http://schemas.openxmlformats.org/officeDocument/2006/relationships/image" Target="../media/image76.gif"/><Relationship Id="rId4" Type="http://schemas.openxmlformats.org/officeDocument/2006/relationships/image" Target="../media/image7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image" Target="../media/image72.jpeg"/><Relationship Id="rId5" Type="http://schemas.openxmlformats.org/officeDocument/2006/relationships/image" Target="../media/image76.gif"/><Relationship Id="rId4" Type="http://schemas.openxmlformats.org/officeDocument/2006/relationships/image" Target="../media/image7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609EF-F5DC-48AC-861B-E47BA164FA53}" type="doc">
      <dgm:prSet loTypeId="urn:microsoft.com/office/officeart/2005/8/layout/StepDownProcess" loCatId="process" qsTypeId="urn:microsoft.com/office/officeart/2005/8/quickstyle/3d1" qsCatId="3D" csTypeId="urn:microsoft.com/office/officeart/2005/8/colors/colorful4" csCatId="colorful" phldr="1"/>
      <dgm:spPr/>
      <dgm:t>
        <a:bodyPr/>
        <a:lstStyle/>
        <a:p>
          <a:endParaRPr lang="en-US"/>
        </a:p>
      </dgm:t>
    </dgm:pt>
    <dgm:pt modelId="{3423174F-86AB-4302-B760-29270A6FC9E1}">
      <dgm:prSet phldrT="[Text]"/>
      <dgm:spPr/>
      <dgm:t>
        <a:bodyPr/>
        <a:lstStyle/>
        <a:p>
          <a:r>
            <a:rPr lang="en-US" dirty="0">
              <a:latin typeface="+mn-lt"/>
            </a:rPr>
            <a:t>Define</a:t>
          </a:r>
        </a:p>
      </dgm:t>
    </dgm:pt>
    <dgm:pt modelId="{90403547-BB45-4DF1-94E9-C30FFB8874A2}" type="parTrans" cxnId="{07C66440-275B-4EED-B628-36ABA3FE5892}">
      <dgm:prSet/>
      <dgm:spPr/>
      <dgm:t>
        <a:bodyPr/>
        <a:lstStyle/>
        <a:p>
          <a:endParaRPr lang="en-US"/>
        </a:p>
      </dgm:t>
    </dgm:pt>
    <dgm:pt modelId="{9DCF1DD3-1765-406E-BF92-7A9754CC820D}" type="sibTrans" cxnId="{07C66440-275B-4EED-B628-36ABA3FE5892}">
      <dgm:prSet/>
      <dgm:spPr/>
      <dgm:t>
        <a:bodyPr/>
        <a:lstStyle/>
        <a:p>
          <a:endParaRPr lang="en-US"/>
        </a:p>
      </dgm:t>
    </dgm:pt>
    <dgm:pt modelId="{E7A7BCCE-1FB0-4DB9-A505-0E338886DB4D}">
      <dgm:prSet phldrT="[Text]" custT="1"/>
      <dgm:spPr/>
      <dgm:t>
        <a:bodyPr/>
        <a:lstStyle/>
        <a:p>
          <a:pPr algn="l"/>
          <a:r>
            <a:rPr lang="en-US" sz="1400" dirty="0">
              <a:latin typeface="+mn-lt"/>
            </a:rPr>
            <a:t>Define and quantify the problem and objective</a:t>
          </a:r>
        </a:p>
      </dgm:t>
    </dgm:pt>
    <dgm:pt modelId="{9F6F4A27-7421-4F80-9B72-4C813E88D27A}" type="parTrans" cxnId="{9355ECEC-DBA4-4080-9BB5-FE55DAD72C31}">
      <dgm:prSet/>
      <dgm:spPr/>
      <dgm:t>
        <a:bodyPr/>
        <a:lstStyle/>
        <a:p>
          <a:endParaRPr lang="en-US"/>
        </a:p>
      </dgm:t>
    </dgm:pt>
    <dgm:pt modelId="{8D827A2A-F784-4BF2-B067-B5497FCCD1EF}" type="sibTrans" cxnId="{9355ECEC-DBA4-4080-9BB5-FE55DAD72C31}">
      <dgm:prSet/>
      <dgm:spPr/>
      <dgm:t>
        <a:bodyPr/>
        <a:lstStyle/>
        <a:p>
          <a:endParaRPr lang="en-US"/>
        </a:p>
      </dgm:t>
    </dgm:pt>
    <dgm:pt modelId="{41D5CD80-09A1-4B2D-B46D-9581C08C5B4E}">
      <dgm:prSet phldrT="[Text]"/>
      <dgm:spPr/>
      <dgm:t>
        <a:bodyPr/>
        <a:lstStyle/>
        <a:p>
          <a:r>
            <a:rPr lang="en-US" dirty="0">
              <a:latin typeface="+mn-lt"/>
            </a:rPr>
            <a:t>Measure</a:t>
          </a:r>
        </a:p>
      </dgm:t>
    </dgm:pt>
    <dgm:pt modelId="{235E0111-B678-4531-99DA-CA2ACA1A1129}" type="parTrans" cxnId="{898B6F16-0580-4B73-9757-C6DCD33CFC12}">
      <dgm:prSet/>
      <dgm:spPr/>
      <dgm:t>
        <a:bodyPr/>
        <a:lstStyle/>
        <a:p>
          <a:endParaRPr lang="en-US"/>
        </a:p>
      </dgm:t>
    </dgm:pt>
    <dgm:pt modelId="{E16F3A0D-BE23-4DFF-9681-6C9B655B065C}" type="sibTrans" cxnId="{898B6F16-0580-4B73-9757-C6DCD33CFC12}">
      <dgm:prSet/>
      <dgm:spPr/>
      <dgm:t>
        <a:bodyPr/>
        <a:lstStyle/>
        <a:p>
          <a:endParaRPr lang="en-US"/>
        </a:p>
      </dgm:t>
    </dgm:pt>
    <dgm:pt modelId="{B04060D1-9732-494C-8F30-406FACAAA5EF}">
      <dgm:prSet phldrT="[Text]" custT="1"/>
      <dgm:spPr/>
      <dgm:t>
        <a:bodyPr/>
        <a:lstStyle/>
        <a:p>
          <a:r>
            <a:rPr lang="en-US" sz="1400" dirty="0">
              <a:latin typeface="+mn-lt"/>
            </a:rPr>
            <a:t>Baseline process, validate measures, and identify all possible x’s and dependent Y’s</a:t>
          </a:r>
        </a:p>
      </dgm:t>
    </dgm:pt>
    <dgm:pt modelId="{B976F1DF-CA21-4C8C-B596-D6DFB87C1A38}" type="parTrans" cxnId="{79855113-1F26-4B8E-9273-ACAA4BBADED6}">
      <dgm:prSet/>
      <dgm:spPr/>
      <dgm:t>
        <a:bodyPr/>
        <a:lstStyle/>
        <a:p>
          <a:endParaRPr lang="en-US"/>
        </a:p>
      </dgm:t>
    </dgm:pt>
    <dgm:pt modelId="{0F985528-9B9A-4605-8FFF-8696894036B0}" type="sibTrans" cxnId="{79855113-1F26-4B8E-9273-ACAA4BBADED6}">
      <dgm:prSet/>
      <dgm:spPr/>
      <dgm:t>
        <a:bodyPr/>
        <a:lstStyle/>
        <a:p>
          <a:endParaRPr lang="en-US"/>
        </a:p>
      </dgm:t>
    </dgm:pt>
    <dgm:pt modelId="{677951B3-5C70-4979-82C9-0E14809A1DCF}">
      <dgm:prSet phldrT="[Text]"/>
      <dgm:spPr/>
      <dgm:t>
        <a:bodyPr/>
        <a:lstStyle/>
        <a:p>
          <a:r>
            <a:rPr lang="en-US" dirty="0">
              <a:latin typeface="+mn-lt"/>
            </a:rPr>
            <a:t>Analyze</a:t>
          </a:r>
        </a:p>
      </dgm:t>
    </dgm:pt>
    <dgm:pt modelId="{D026B875-CDDC-443C-B09C-7DD268CCABC2}" type="parTrans" cxnId="{1A2F7293-4FFF-49B4-96A0-4833787345E9}">
      <dgm:prSet/>
      <dgm:spPr/>
      <dgm:t>
        <a:bodyPr/>
        <a:lstStyle/>
        <a:p>
          <a:endParaRPr lang="en-US"/>
        </a:p>
      </dgm:t>
    </dgm:pt>
    <dgm:pt modelId="{DCEB8AD6-CAFC-44A1-9457-E13EBB3F7B7D}" type="sibTrans" cxnId="{1A2F7293-4FFF-49B4-96A0-4833787345E9}">
      <dgm:prSet/>
      <dgm:spPr/>
      <dgm:t>
        <a:bodyPr/>
        <a:lstStyle/>
        <a:p>
          <a:endParaRPr lang="en-US"/>
        </a:p>
      </dgm:t>
    </dgm:pt>
    <dgm:pt modelId="{EC8E06A6-5811-464C-AC63-0DAF3C788222}">
      <dgm:prSet phldrT="[Text]" custT="1"/>
      <dgm:spPr/>
      <dgm:t>
        <a:bodyPr/>
        <a:lstStyle/>
        <a:p>
          <a:r>
            <a:rPr lang="en-US" sz="1400" dirty="0">
              <a:latin typeface="+mn-lt"/>
            </a:rPr>
            <a:t>Analyze and validate causes identifying critical factors</a:t>
          </a:r>
        </a:p>
      </dgm:t>
    </dgm:pt>
    <dgm:pt modelId="{AE84ADFA-720E-437F-8779-2F2011BCFE88}" type="parTrans" cxnId="{D73DDC59-E1C3-416B-8681-E17E4C305178}">
      <dgm:prSet/>
      <dgm:spPr/>
      <dgm:t>
        <a:bodyPr/>
        <a:lstStyle/>
        <a:p>
          <a:endParaRPr lang="en-US"/>
        </a:p>
      </dgm:t>
    </dgm:pt>
    <dgm:pt modelId="{7E72E737-9053-4417-A6E0-E638507D5A73}" type="sibTrans" cxnId="{D73DDC59-E1C3-416B-8681-E17E4C305178}">
      <dgm:prSet/>
      <dgm:spPr/>
      <dgm:t>
        <a:bodyPr/>
        <a:lstStyle/>
        <a:p>
          <a:endParaRPr lang="en-US"/>
        </a:p>
      </dgm:t>
    </dgm:pt>
    <dgm:pt modelId="{B0477D71-B16A-4817-810A-4A066BA968D9}">
      <dgm:prSet phldrT="[Text]"/>
      <dgm:spPr/>
      <dgm:t>
        <a:bodyPr/>
        <a:lstStyle/>
        <a:p>
          <a:r>
            <a:rPr lang="en-US" dirty="0">
              <a:latin typeface="+mn-lt"/>
            </a:rPr>
            <a:t>Improve</a:t>
          </a:r>
        </a:p>
      </dgm:t>
    </dgm:pt>
    <dgm:pt modelId="{5A3F5486-DBF1-4269-AC54-E5160DBD4EEE}" type="parTrans" cxnId="{E4C31E31-6176-4EFB-8EC4-8830F57CAD9D}">
      <dgm:prSet/>
      <dgm:spPr/>
      <dgm:t>
        <a:bodyPr/>
        <a:lstStyle/>
        <a:p>
          <a:endParaRPr lang="en-US"/>
        </a:p>
      </dgm:t>
    </dgm:pt>
    <dgm:pt modelId="{F7E6B067-D2FB-4E0C-A9BA-1D8D99CEED4A}" type="sibTrans" cxnId="{E4C31E31-6176-4EFB-8EC4-8830F57CAD9D}">
      <dgm:prSet/>
      <dgm:spPr/>
      <dgm:t>
        <a:bodyPr/>
        <a:lstStyle/>
        <a:p>
          <a:endParaRPr lang="en-US"/>
        </a:p>
      </dgm:t>
    </dgm:pt>
    <dgm:pt modelId="{FB7575DA-E159-439B-9F5B-B6741E8E5C41}">
      <dgm:prSet phldrT="[Text]"/>
      <dgm:spPr/>
      <dgm:t>
        <a:bodyPr/>
        <a:lstStyle/>
        <a:p>
          <a:r>
            <a:rPr lang="en-US" dirty="0">
              <a:latin typeface="+mn-lt"/>
            </a:rPr>
            <a:t>Control</a:t>
          </a:r>
        </a:p>
      </dgm:t>
    </dgm:pt>
    <dgm:pt modelId="{57AC28C6-3A5F-4442-A52D-8566246AD34D}" type="parTrans" cxnId="{380558DF-C8D0-45EB-9551-08A005314D4D}">
      <dgm:prSet/>
      <dgm:spPr/>
      <dgm:t>
        <a:bodyPr/>
        <a:lstStyle/>
        <a:p>
          <a:endParaRPr lang="en-US"/>
        </a:p>
      </dgm:t>
    </dgm:pt>
    <dgm:pt modelId="{19BAF111-FD3F-47A5-B5D0-371B18B97708}" type="sibTrans" cxnId="{380558DF-C8D0-45EB-9551-08A005314D4D}">
      <dgm:prSet/>
      <dgm:spPr/>
      <dgm:t>
        <a:bodyPr/>
        <a:lstStyle/>
        <a:p>
          <a:endParaRPr lang="en-US"/>
        </a:p>
      </dgm:t>
    </dgm:pt>
    <dgm:pt modelId="{8C42DBDB-9A21-40A8-8343-8DDC05F19B69}">
      <dgm:prSet phldrT="[Text]" custT="1"/>
      <dgm:spPr/>
      <dgm:t>
        <a:bodyPr/>
        <a:lstStyle/>
        <a:p>
          <a:r>
            <a:rPr lang="en-US" sz="1400" dirty="0">
              <a:latin typeface="+mn-lt"/>
            </a:rPr>
            <a:t>Develop solutions</a:t>
          </a:r>
        </a:p>
      </dgm:t>
    </dgm:pt>
    <dgm:pt modelId="{F69CD9B2-C975-4DEF-B2DF-B62CD082A422}" type="parTrans" cxnId="{469FFE59-BB78-4292-9826-7517B240840C}">
      <dgm:prSet/>
      <dgm:spPr/>
      <dgm:t>
        <a:bodyPr/>
        <a:lstStyle/>
        <a:p>
          <a:endParaRPr lang="en-US"/>
        </a:p>
      </dgm:t>
    </dgm:pt>
    <dgm:pt modelId="{F50FD868-F2A7-48E7-A2AB-6E1E8D058A40}" type="sibTrans" cxnId="{469FFE59-BB78-4292-9826-7517B240840C}">
      <dgm:prSet/>
      <dgm:spPr/>
      <dgm:t>
        <a:bodyPr/>
        <a:lstStyle/>
        <a:p>
          <a:endParaRPr lang="en-US"/>
        </a:p>
      </dgm:t>
    </dgm:pt>
    <dgm:pt modelId="{C625F9E4-6AF8-4198-B060-FDFD373F10FC}">
      <dgm:prSet phldrT="[Text]" custT="1"/>
      <dgm:spPr/>
      <dgm:t>
        <a:bodyPr/>
        <a:lstStyle/>
        <a:p>
          <a:r>
            <a:rPr lang="en-US" sz="1400" dirty="0">
              <a:latin typeface="+mn-lt"/>
            </a:rPr>
            <a:t>Implement and sustain solutions</a:t>
          </a:r>
        </a:p>
      </dgm:t>
    </dgm:pt>
    <dgm:pt modelId="{54D297CA-3B93-4BF0-89D1-C79CAE941474}" type="parTrans" cxnId="{5B9140D3-97CD-44DF-BDAD-8BF3EF193C68}">
      <dgm:prSet/>
      <dgm:spPr/>
      <dgm:t>
        <a:bodyPr/>
        <a:lstStyle/>
        <a:p>
          <a:endParaRPr lang="en-US"/>
        </a:p>
      </dgm:t>
    </dgm:pt>
    <dgm:pt modelId="{5095735A-6B23-42F8-8E1E-C6FBE4FD5FC5}" type="sibTrans" cxnId="{5B9140D3-97CD-44DF-BDAD-8BF3EF193C68}">
      <dgm:prSet/>
      <dgm:spPr/>
      <dgm:t>
        <a:bodyPr/>
        <a:lstStyle/>
        <a:p>
          <a:endParaRPr lang="en-US"/>
        </a:p>
      </dgm:t>
    </dgm:pt>
    <dgm:pt modelId="{C449E27C-46E5-4425-81C1-1F56675E90C8}" type="pres">
      <dgm:prSet presAssocID="{703609EF-F5DC-48AC-861B-E47BA164FA53}" presName="rootnode" presStyleCnt="0">
        <dgm:presLayoutVars>
          <dgm:chMax/>
          <dgm:chPref/>
          <dgm:dir/>
          <dgm:animLvl val="lvl"/>
        </dgm:presLayoutVars>
      </dgm:prSet>
      <dgm:spPr/>
    </dgm:pt>
    <dgm:pt modelId="{5A627A9C-470C-4996-B367-9F93F48D057B}" type="pres">
      <dgm:prSet presAssocID="{3423174F-86AB-4302-B760-29270A6FC9E1}" presName="composite" presStyleCnt="0"/>
      <dgm:spPr/>
    </dgm:pt>
    <dgm:pt modelId="{CDC52A9C-31F0-4769-A7EC-3B15BA13F172}" type="pres">
      <dgm:prSet presAssocID="{3423174F-86AB-4302-B760-29270A6FC9E1}" presName="bentUpArrow1" presStyleLbl="alignImgPlace1" presStyleIdx="0" presStyleCnt="4"/>
      <dgm:spPr/>
    </dgm:pt>
    <dgm:pt modelId="{10AF61A6-C5EC-4657-89D1-1660658002EE}" type="pres">
      <dgm:prSet presAssocID="{3423174F-86AB-4302-B760-29270A6FC9E1}" presName="ParentText" presStyleLbl="node1" presStyleIdx="0" presStyleCnt="5">
        <dgm:presLayoutVars>
          <dgm:chMax val="1"/>
          <dgm:chPref val="1"/>
          <dgm:bulletEnabled val="1"/>
        </dgm:presLayoutVars>
      </dgm:prSet>
      <dgm:spPr/>
    </dgm:pt>
    <dgm:pt modelId="{41BAD27D-281C-408F-B4C0-22950535C353}" type="pres">
      <dgm:prSet presAssocID="{3423174F-86AB-4302-B760-29270A6FC9E1}" presName="ChildText" presStyleLbl="revTx" presStyleIdx="0" presStyleCnt="5" custScaleX="213168" custScaleY="97280" custLinFactNeighborX="63460" custLinFactNeighborY="-3599">
        <dgm:presLayoutVars>
          <dgm:chMax val="0"/>
          <dgm:chPref val="0"/>
          <dgm:bulletEnabled val="1"/>
        </dgm:presLayoutVars>
      </dgm:prSet>
      <dgm:spPr/>
    </dgm:pt>
    <dgm:pt modelId="{4DC0500C-F4E6-4E04-A53E-8BE0DEEBEA8C}" type="pres">
      <dgm:prSet presAssocID="{9DCF1DD3-1765-406E-BF92-7A9754CC820D}" presName="sibTrans" presStyleCnt="0"/>
      <dgm:spPr/>
    </dgm:pt>
    <dgm:pt modelId="{35068D92-59BD-458F-A9CC-AAA31C85BAD3}" type="pres">
      <dgm:prSet presAssocID="{41D5CD80-09A1-4B2D-B46D-9581C08C5B4E}" presName="composite" presStyleCnt="0"/>
      <dgm:spPr/>
    </dgm:pt>
    <dgm:pt modelId="{2AE3114D-6B2A-4FED-AB4B-5677839D2208}" type="pres">
      <dgm:prSet presAssocID="{41D5CD80-09A1-4B2D-B46D-9581C08C5B4E}" presName="bentUpArrow1" presStyleLbl="alignImgPlace1" presStyleIdx="1" presStyleCnt="4"/>
      <dgm:spPr/>
    </dgm:pt>
    <dgm:pt modelId="{8611902E-F627-4052-A5FF-EFAE704DBF5C}" type="pres">
      <dgm:prSet presAssocID="{41D5CD80-09A1-4B2D-B46D-9581C08C5B4E}" presName="ParentText" presStyleLbl="node1" presStyleIdx="1" presStyleCnt="5">
        <dgm:presLayoutVars>
          <dgm:chMax val="1"/>
          <dgm:chPref val="1"/>
          <dgm:bulletEnabled val="1"/>
        </dgm:presLayoutVars>
      </dgm:prSet>
      <dgm:spPr/>
    </dgm:pt>
    <dgm:pt modelId="{BEF9C403-77B7-4937-90B4-158FD30F0951}" type="pres">
      <dgm:prSet presAssocID="{41D5CD80-09A1-4B2D-B46D-9581C08C5B4E}" presName="ChildText" presStyleLbl="revTx" presStyleIdx="1" presStyleCnt="5" custScaleX="332227" custLinFactX="20143" custLinFactNeighborX="100000" custLinFactNeighborY="-2112">
        <dgm:presLayoutVars>
          <dgm:chMax val="0"/>
          <dgm:chPref val="0"/>
          <dgm:bulletEnabled val="1"/>
        </dgm:presLayoutVars>
      </dgm:prSet>
      <dgm:spPr/>
    </dgm:pt>
    <dgm:pt modelId="{AF0727C5-FC1E-4AD5-9E01-3708696B0691}" type="pres">
      <dgm:prSet presAssocID="{E16F3A0D-BE23-4DFF-9681-6C9B655B065C}" presName="sibTrans" presStyleCnt="0"/>
      <dgm:spPr/>
    </dgm:pt>
    <dgm:pt modelId="{2E36E66E-B74A-4E2E-8914-DA167148AE4D}" type="pres">
      <dgm:prSet presAssocID="{677951B3-5C70-4979-82C9-0E14809A1DCF}" presName="composite" presStyleCnt="0"/>
      <dgm:spPr/>
    </dgm:pt>
    <dgm:pt modelId="{DFE0F5F9-9A6C-45BD-A9A1-A177557A67E6}" type="pres">
      <dgm:prSet presAssocID="{677951B3-5C70-4979-82C9-0E14809A1DCF}" presName="bentUpArrow1" presStyleLbl="alignImgPlace1" presStyleIdx="2" presStyleCnt="4"/>
      <dgm:spPr/>
    </dgm:pt>
    <dgm:pt modelId="{C8375912-6056-45D1-B03D-313CDEF02EA6}" type="pres">
      <dgm:prSet presAssocID="{677951B3-5C70-4979-82C9-0E14809A1DCF}" presName="ParentText" presStyleLbl="node1" presStyleIdx="2" presStyleCnt="5" custLinFactNeighborX="5823" custLinFactNeighborY="-2369">
        <dgm:presLayoutVars>
          <dgm:chMax val="1"/>
          <dgm:chPref val="1"/>
          <dgm:bulletEnabled val="1"/>
        </dgm:presLayoutVars>
      </dgm:prSet>
      <dgm:spPr/>
    </dgm:pt>
    <dgm:pt modelId="{5515B0E1-B883-4239-B42B-048C8CF8C47C}" type="pres">
      <dgm:prSet presAssocID="{677951B3-5C70-4979-82C9-0E14809A1DCF}" presName="ChildText" presStyleLbl="revTx" presStyleIdx="2" presStyleCnt="5" custScaleX="279977" custLinFactNeighborX="99617" custLinFactNeighborY="-1542">
        <dgm:presLayoutVars>
          <dgm:chMax val="0"/>
          <dgm:chPref val="0"/>
          <dgm:bulletEnabled val="1"/>
        </dgm:presLayoutVars>
      </dgm:prSet>
      <dgm:spPr/>
    </dgm:pt>
    <dgm:pt modelId="{5FBA1485-C117-4086-85C6-70209105B61D}" type="pres">
      <dgm:prSet presAssocID="{DCEB8AD6-CAFC-44A1-9457-E13EBB3F7B7D}" presName="sibTrans" presStyleCnt="0"/>
      <dgm:spPr/>
    </dgm:pt>
    <dgm:pt modelId="{BEA91E07-9F0C-43FB-88CE-167D2F783233}" type="pres">
      <dgm:prSet presAssocID="{B0477D71-B16A-4817-810A-4A066BA968D9}" presName="composite" presStyleCnt="0"/>
      <dgm:spPr/>
    </dgm:pt>
    <dgm:pt modelId="{AC9D4A74-FC6C-461C-9575-07AB2CFFC0C0}" type="pres">
      <dgm:prSet presAssocID="{B0477D71-B16A-4817-810A-4A066BA968D9}" presName="bentUpArrow1" presStyleLbl="alignImgPlace1" presStyleIdx="3" presStyleCnt="4"/>
      <dgm:spPr/>
    </dgm:pt>
    <dgm:pt modelId="{DC9B48FE-53B0-48AF-941E-C87831F7B69F}" type="pres">
      <dgm:prSet presAssocID="{B0477D71-B16A-4817-810A-4A066BA968D9}" presName="ParentText" presStyleLbl="node1" presStyleIdx="3" presStyleCnt="5">
        <dgm:presLayoutVars>
          <dgm:chMax val="1"/>
          <dgm:chPref val="1"/>
          <dgm:bulletEnabled val="1"/>
        </dgm:presLayoutVars>
      </dgm:prSet>
      <dgm:spPr/>
    </dgm:pt>
    <dgm:pt modelId="{49C559FB-101A-49F8-ABA9-837AD4053029}" type="pres">
      <dgm:prSet presAssocID="{B0477D71-B16A-4817-810A-4A066BA968D9}" presName="ChildText" presStyleLbl="revTx" presStyleIdx="3" presStyleCnt="5" custScaleX="162903" custLinFactNeighborX="46073" custLinFactNeighborY="-524">
        <dgm:presLayoutVars>
          <dgm:chMax val="0"/>
          <dgm:chPref val="0"/>
          <dgm:bulletEnabled val="1"/>
        </dgm:presLayoutVars>
      </dgm:prSet>
      <dgm:spPr/>
    </dgm:pt>
    <dgm:pt modelId="{07A11053-418A-4138-94C1-1C69BA468E9B}" type="pres">
      <dgm:prSet presAssocID="{F7E6B067-D2FB-4E0C-A9BA-1D8D99CEED4A}" presName="sibTrans" presStyleCnt="0"/>
      <dgm:spPr/>
    </dgm:pt>
    <dgm:pt modelId="{5E186E0A-ABA1-4093-8D24-ADB8BF5EFCB4}" type="pres">
      <dgm:prSet presAssocID="{FB7575DA-E159-439B-9F5B-B6741E8E5C41}" presName="composite" presStyleCnt="0"/>
      <dgm:spPr/>
    </dgm:pt>
    <dgm:pt modelId="{D917A64E-7ED6-4DB8-BCF0-E29926AEBA03}" type="pres">
      <dgm:prSet presAssocID="{FB7575DA-E159-439B-9F5B-B6741E8E5C41}" presName="ParentText" presStyleLbl="node1" presStyleIdx="4" presStyleCnt="5">
        <dgm:presLayoutVars>
          <dgm:chMax val="1"/>
          <dgm:chPref val="1"/>
          <dgm:bulletEnabled val="1"/>
        </dgm:presLayoutVars>
      </dgm:prSet>
      <dgm:spPr/>
    </dgm:pt>
    <dgm:pt modelId="{56EDE3D9-7B7E-4D2E-AD38-82AD1FE63D10}" type="pres">
      <dgm:prSet presAssocID="{FB7575DA-E159-439B-9F5B-B6741E8E5C41}" presName="FinalChildText" presStyleLbl="revTx" presStyleIdx="4" presStyleCnt="5" custScaleX="163669" custScaleY="112084" custLinFactNeighborX="39021" custLinFactNeighborY="581">
        <dgm:presLayoutVars>
          <dgm:chMax val="0"/>
          <dgm:chPref val="0"/>
          <dgm:bulletEnabled val="1"/>
        </dgm:presLayoutVars>
      </dgm:prSet>
      <dgm:spPr/>
    </dgm:pt>
  </dgm:ptLst>
  <dgm:cxnLst>
    <dgm:cxn modelId="{F7915E0A-EFF6-47E8-BBB1-38CC428DC38E}" type="presOf" srcId="{B0477D71-B16A-4817-810A-4A066BA968D9}" destId="{DC9B48FE-53B0-48AF-941E-C87831F7B69F}" srcOrd="0" destOrd="0" presId="urn:microsoft.com/office/officeart/2005/8/layout/StepDownProcess"/>
    <dgm:cxn modelId="{79855113-1F26-4B8E-9273-ACAA4BBADED6}" srcId="{41D5CD80-09A1-4B2D-B46D-9581C08C5B4E}" destId="{B04060D1-9732-494C-8F30-406FACAAA5EF}" srcOrd="0" destOrd="0" parTransId="{B976F1DF-CA21-4C8C-B596-D6DFB87C1A38}" sibTransId="{0F985528-9B9A-4605-8FFF-8696894036B0}"/>
    <dgm:cxn modelId="{898B6F16-0580-4B73-9757-C6DCD33CFC12}" srcId="{703609EF-F5DC-48AC-861B-E47BA164FA53}" destId="{41D5CD80-09A1-4B2D-B46D-9581C08C5B4E}" srcOrd="1" destOrd="0" parTransId="{235E0111-B678-4531-99DA-CA2ACA1A1129}" sibTransId="{E16F3A0D-BE23-4DFF-9681-6C9B655B065C}"/>
    <dgm:cxn modelId="{687C4828-819C-43BE-A6A0-2C6033CE1BE7}" type="presOf" srcId="{703609EF-F5DC-48AC-861B-E47BA164FA53}" destId="{C449E27C-46E5-4425-81C1-1F56675E90C8}" srcOrd="0" destOrd="0" presId="urn:microsoft.com/office/officeart/2005/8/layout/StepDownProcess"/>
    <dgm:cxn modelId="{E4C31E31-6176-4EFB-8EC4-8830F57CAD9D}" srcId="{703609EF-F5DC-48AC-861B-E47BA164FA53}" destId="{B0477D71-B16A-4817-810A-4A066BA968D9}" srcOrd="3" destOrd="0" parTransId="{5A3F5486-DBF1-4269-AC54-E5160DBD4EEE}" sibTransId="{F7E6B067-D2FB-4E0C-A9BA-1D8D99CEED4A}"/>
    <dgm:cxn modelId="{07C66440-275B-4EED-B628-36ABA3FE5892}" srcId="{703609EF-F5DC-48AC-861B-E47BA164FA53}" destId="{3423174F-86AB-4302-B760-29270A6FC9E1}" srcOrd="0" destOrd="0" parTransId="{90403547-BB45-4DF1-94E9-C30FFB8874A2}" sibTransId="{9DCF1DD3-1765-406E-BF92-7A9754CC820D}"/>
    <dgm:cxn modelId="{AEA87252-A06E-4238-8E9D-CEF7ADB06ED8}" type="presOf" srcId="{E7A7BCCE-1FB0-4DB9-A505-0E338886DB4D}" destId="{41BAD27D-281C-408F-B4C0-22950535C353}" srcOrd="0" destOrd="0" presId="urn:microsoft.com/office/officeart/2005/8/layout/StepDownProcess"/>
    <dgm:cxn modelId="{D73DDC59-E1C3-416B-8681-E17E4C305178}" srcId="{677951B3-5C70-4979-82C9-0E14809A1DCF}" destId="{EC8E06A6-5811-464C-AC63-0DAF3C788222}" srcOrd="0" destOrd="0" parTransId="{AE84ADFA-720E-437F-8779-2F2011BCFE88}" sibTransId="{7E72E737-9053-4417-A6E0-E638507D5A73}"/>
    <dgm:cxn modelId="{469FFE59-BB78-4292-9826-7517B240840C}" srcId="{B0477D71-B16A-4817-810A-4A066BA968D9}" destId="{8C42DBDB-9A21-40A8-8343-8DDC05F19B69}" srcOrd="0" destOrd="0" parTransId="{F69CD9B2-C975-4DEF-B2DF-B62CD082A422}" sibTransId="{F50FD868-F2A7-48E7-A2AB-6E1E8D058A40}"/>
    <dgm:cxn modelId="{1A2F7293-4FFF-49B4-96A0-4833787345E9}" srcId="{703609EF-F5DC-48AC-861B-E47BA164FA53}" destId="{677951B3-5C70-4979-82C9-0E14809A1DCF}" srcOrd="2" destOrd="0" parTransId="{D026B875-CDDC-443C-B09C-7DD268CCABC2}" sibTransId="{DCEB8AD6-CAFC-44A1-9457-E13EBB3F7B7D}"/>
    <dgm:cxn modelId="{73186D95-F8B8-4518-87EB-87499594A286}" type="presOf" srcId="{3423174F-86AB-4302-B760-29270A6FC9E1}" destId="{10AF61A6-C5EC-4657-89D1-1660658002EE}" srcOrd="0" destOrd="0" presId="urn:microsoft.com/office/officeart/2005/8/layout/StepDownProcess"/>
    <dgm:cxn modelId="{A0D8079D-39A5-4AAE-B465-338C0C83AEC0}" type="presOf" srcId="{41D5CD80-09A1-4B2D-B46D-9581C08C5B4E}" destId="{8611902E-F627-4052-A5FF-EFAE704DBF5C}" srcOrd="0" destOrd="0" presId="urn:microsoft.com/office/officeart/2005/8/layout/StepDownProcess"/>
    <dgm:cxn modelId="{A0A9FBA5-67F8-428C-A4CD-1EAD4822DD4A}" type="presOf" srcId="{EC8E06A6-5811-464C-AC63-0DAF3C788222}" destId="{5515B0E1-B883-4239-B42B-048C8CF8C47C}" srcOrd="0" destOrd="0" presId="urn:microsoft.com/office/officeart/2005/8/layout/StepDownProcess"/>
    <dgm:cxn modelId="{5E5E4CAC-9594-43CC-8D3C-D95726B0A76B}" type="presOf" srcId="{FB7575DA-E159-439B-9F5B-B6741E8E5C41}" destId="{D917A64E-7ED6-4DB8-BCF0-E29926AEBA03}" srcOrd="0" destOrd="0" presId="urn:microsoft.com/office/officeart/2005/8/layout/StepDownProcess"/>
    <dgm:cxn modelId="{1DD1D5BB-E485-4DF7-9C4A-F19D415D2D3D}" type="presOf" srcId="{B04060D1-9732-494C-8F30-406FACAAA5EF}" destId="{BEF9C403-77B7-4937-90B4-158FD30F0951}" srcOrd="0" destOrd="0" presId="urn:microsoft.com/office/officeart/2005/8/layout/StepDownProcess"/>
    <dgm:cxn modelId="{1AC4A5BF-5A39-4A1D-8C7C-230A12BA0204}" type="presOf" srcId="{8C42DBDB-9A21-40A8-8343-8DDC05F19B69}" destId="{49C559FB-101A-49F8-ABA9-837AD4053029}" srcOrd="0" destOrd="0" presId="urn:microsoft.com/office/officeart/2005/8/layout/StepDownProcess"/>
    <dgm:cxn modelId="{70E74FCD-63DD-44BB-80CF-EFBAD456E980}" type="presOf" srcId="{C625F9E4-6AF8-4198-B060-FDFD373F10FC}" destId="{56EDE3D9-7B7E-4D2E-AD38-82AD1FE63D10}" srcOrd="0" destOrd="0" presId="urn:microsoft.com/office/officeart/2005/8/layout/StepDownProcess"/>
    <dgm:cxn modelId="{77E1D0D0-9D15-47F8-9EFE-0891063D98C7}" type="presOf" srcId="{677951B3-5C70-4979-82C9-0E14809A1DCF}" destId="{C8375912-6056-45D1-B03D-313CDEF02EA6}" srcOrd="0" destOrd="0" presId="urn:microsoft.com/office/officeart/2005/8/layout/StepDownProcess"/>
    <dgm:cxn modelId="{5B9140D3-97CD-44DF-BDAD-8BF3EF193C68}" srcId="{FB7575DA-E159-439B-9F5B-B6741E8E5C41}" destId="{C625F9E4-6AF8-4198-B060-FDFD373F10FC}" srcOrd="0" destOrd="0" parTransId="{54D297CA-3B93-4BF0-89D1-C79CAE941474}" sibTransId="{5095735A-6B23-42F8-8E1E-C6FBE4FD5FC5}"/>
    <dgm:cxn modelId="{380558DF-C8D0-45EB-9551-08A005314D4D}" srcId="{703609EF-F5DC-48AC-861B-E47BA164FA53}" destId="{FB7575DA-E159-439B-9F5B-B6741E8E5C41}" srcOrd="4" destOrd="0" parTransId="{57AC28C6-3A5F-4442-A52D-8566246AD34D}" sibTransId="{19BAF111-FD3F-47A5-B5D0-371B18B97708}"/>
    <dgm:cxn modelId="{9355ECEC-DBA4-4080-9BB5-FE55DAD72C31}" srcId="{3423174F-86AB-4302-B760-29270A6FC9E1}" destId="{E7A7BCCE-1FB0-4DB9-A505-0E338886DB4D}" srcOrd="0" destOrd="0" parTransId="{9F6F4A27-7421-4F80-9B72-4C813E88D27A}" sibTransId="{8D827A2A-F784-4BF2-B067-B5497FCCD1EF}"/>
    <dgm:cxn modelId="{E9E3656C-2981-4678-AD52-1FC7A55FA990}" type="presParOf" srcId="{C449E27C-46E5-4425-81C1-1F56675E90C8}" destId="{5A627A9C-470C-4996-B367-9F93F48D057B}" srcOrd="0" destOrd="0" presId="urn:microsoft.com/office/officeart/2005/8/layout/StepDownProcess"/>
    <dgm:cxn modelId="{9DD42570-4C64-42B2-A70A-79283FA10E33}" type="presParOf" srcId="{5A627A9C-470C-4996-B367-9F93F48D057B}" destId="{CDC52A9C-31F0-4769-A7EC-3B15BA13F172}" srcOrd="0" destOrd="0" presId="urn:microsoft.com/office/officeart/2005/8/layout/StepDownProcess"/>
    <dgm:cxn modelId="{87BCF35A-7E29-4270-A4D4-5DF2A2EDAB69}" type="presParOf" srcId="{5A627A9C-470C-4996-B367-9F93F48D057B}" destId="{10AF61A6-C5EC-4657-89D1-1660658002EE}" srcOrd="1" destOrd="0" presId="urn:microsoft.com/office/officeart/2005/8/layout/StepDownProcess"/>
    <dgm:cxn modelId="{B18F7FB5-17DF-4DDE-9699-525C94544452}" type="presParOf" srcId="{5A627A9C-470C-4996-B367-9F93F48D057B}" destId="{41BAD27D-281C-408F-B4C0-22950535C353}" srcOrd="2" destOrd="0" presId="urn:microsoft.com/office/officeart/2005/8/layout/StepDownProcess"/>
    <dgm:cxn modelId="{55A938EF-D0CD-4654-94DD-EEFD19D93E7E}" type="presParOf" srcId="{C449E27C-46E5-4425-81C1-1F56675E90C8}" destId="{4DC0500C-F4E6-4E04-A53E-8BE0DEEBEA8C}" srcOrd="1" destOrd="0" presId="urn:microsoft.com/office/officeart/2005/8/layout/StepDownProcess"/>
    <dgm:cxn modelId="{C943DC4D-B0E8-4CE0-98D9-49ACC5C5D0AB}" type="presParOf" srcId="{C449E27C-46E5-4425-81C1-1F56675E90C8}" destId="{35068D92-59BD-458F-A9CC-AAA31C85BAD3}" srcOrd="2" destOrd="0" presId="urn:microsoft.com/office/officeart/2005/8/layout/StepDownProcess"/>
    <dgm:cxn modelId="{B49457BB-9C00-4581-B516-394EED40D885}" type="presParOf" srcId="{35068D92-59BD-458F-A9CC-AAA31C85BAD3}" destId="{2AE3114D-6B2A-4FED-AB4B-5677839D2208}" srcOrd="0" destOrd="0" presId="urn:microsoft.com/office/officeart/2005/8/layout/StepDownProcess"/>
    <dgm:cxn modelId="{BD841C00-1C9D-4935-89BD-700D8ED629D8}" type="presParOf" srcId="{35068D92-59BD-458F-A9CC-AAA31C85BAD3}" destId="{8611902E-F627-4052-A5FF-EFAE704DBF5C}" srcOrd="1" destOrd="0" presId="urn:microsoft.com/office/officeart/2005/8/layout/StepDownProcess"/>
    <dgm:cxn modelId="{EB39950F-1CAC-48B9-ADF3-7DE713A51966}" type="presParOf" srcId="{35068D92-59BD-458F-A9CC-AAA31C85BAD3}" destId="{BEF9C403-77B7-4937-90B4-158FD30F0951}" srcOrd="2" destOrd="0" presId="urn:microsoft.com/office/officeart/2005/8/layout/StepDownProcess"/>
    <dgm:cxn modelId="{571D89B3-CA49-4C3F-8512-860F06E54FFE}" type="presParOf" srcId="{C449E27C-46E5-4425-81C1-1F56675E90C8}" destId="{AF0727C5-FC1E-4AD5-9E01-3708696B0691}" srcOrd="3" destOrd="0" presId="urn:microsoft.com/office/officeart/2005/8/layout/StepDownProcess"/>
    <dgm:cxn modelId="{E1C8ECFD-C7AF-4022-86DA-204D2A308A03}" type="presParOf" srcId="{C449E27C-46E5-4425-81C1-1F56675E90C8}" destId="{2E36E66E-B74A-4E2E-8914-DA167148AE4D}" srcOrd="4" destOrd="0" presId="urn:microsoft.com/office/officeart/2005/8/layout/StepDownProcess"/>
    <dgm:cxn modelId="{241E9DED-69E8-4B8F-9335-5106ABD37F9E}" type="presParOf" srcId="{2E36E66E-B74A-4E2E-8914-DA167148AE4D}" destId="{DFE0F5F9-9A6C-45BD-A9A1-A177557A67E6}" srcOrd="0" destOrd="0" presId="urn:microsoft.com/office/officeart/2005/8/layout/StepDownProcess"/>
    <dgm:cxn modelId="{C43AE3CB-C803-4078-9206-84CA59BCCC1C}" type="presParOf" srcId="{2E36E66E-B74A-4E2E-8914-DA167148AE4D}" destId="{C8375912-6056-45D1-B03D-313CDEF02EA6}" srcOrd="1" destOrd="0" presId="urn:microsoft.com/office/officeart/2005/8/layout/StepDownProcess"/>
    <dgm:cxn modelId="{02673930-0BF2-4A30-82C4-090F9BB8AFFD}" type="presParOf" srcId="{2E36E66E-B74A-4E2E-8914-DA167148AE4D}" destId="{5515B0E1-B883-4239-B42B-048C8CF8C47C}" srcOrd="2" destOrd="0" presId="urn:microsoft.com/office/officeart/2005/8/layout/StepDownProcess"/>
    <dgm:cxn modelId="{2ACF155D-F791-444C-B547-2F0D38D70D1E}" type="presParOf" srcId="{C449E27C-46E5-4425-81C1-1F56675E90C8}" destId="{5FBA1485-C117-4086-85C6-70209105B61D}" srcOrd="5" destOrd="0" presId="urn:microsoft.com/office/officeart/2005/8/layout/StepDownProcess"/>
    <dgm:cxn modelId="{672556DC-630E-4924-ACE7-6471FF4900D9}" type="presParOf" srcId="{C449E27C-46E5-4425-81C1-1F56675E90C8}" destId="{BEA91E07-9F0C-43FB-88CE-167D2F783233}" srcOrd="6" destOrd="0" presId="urn:microsoft.com/office/officeart/2005/8/layout/StepDownProcess"/>
    <dgm:cxn modelId="{FC694A16-E4A0-4C7D-AD7C-65FF35E25E94}" type="presParOf" srcId="{BEA91E07-9F0C-43FB-88CE-167D2F783233}" destId="{AC9D4A74-FC6C-461C-9575-07AB2CFFC0C0}" srcOrd="0" destOrd="0" presId="urn:microsoft.com/office/officeart/2005/8/layout/StepDownProcess"/>
    <dgm:cxn modelId="{DB3ACD52-B142-4032-9518-B098B94A53B5}" type="presParOf" srcId="{BEA91E07-9F0C-43FB-88CE-167D2F783233}" destId="{DC9B48FE-53B0-48AF-941E-C87831F7B69F}" srcOrd="1" destOrd="0" presId="urn:microsoft.com/office/officeart/2005/8/layout/StepDownProcess"/>
    <dgm:cxn modelId="{870A4F7D-CCB6-418C-A727-ED0E0C842F76}" type="presParOf" srcId="{BEA91E07-9F0C-43FB-88CE-167D2F783233}" destId="{49C559FB-101A-49F8-ABA9-837AD4053029}" srcOrd="2" destOrd="0" presId="urn:microsoft.com/office/officeart/2005/8/layout/StepDownProcess"/>
    <dgm:cxn modelId="{A9D55FFC-6B66-4322-A235-FFC438F256C0}" type="presParOf" srcId="{C449E27C-46E5-4425-81C1-1F56675E90C8}" destId="{07A11053-418A-4138-94C1-1C69BA468E9B}" srcOrd="7" destOrd="0" presId="urn:microsoft.com/office/officeart/2005/8/layout/StepDownProcess"/>
    <dgm:cxn modelId="{B7DE8A1D-A1D5-4D59-ADE1-8C867BF094A7}" type="presParOf" srcId="{C449E27C-46E5-4425-81C1-1F56675E90C8}" destId="{5E186E0A-ABA1-4093-8D24-ADB8BF5EFCB4}" srcOrd="8" destOrd="0" presId="urn:microsoft.com/office/officeart/2005/8/layout/StepDownProcess"/>
    <dgm:cxn modelId="{C11448AD-0ACF-4708-86E7-A8C70FDF6E3F}" type="presParOf" srcId="{5E186E0A-ABA1-4093-8D24-ADB8BF5EFCB4}" destId="{D917A64E-7ED6-4DB8-BCF0-E29926AEBA03}" srcOrd="0" destOrd="0" presId="urn:microsoft.com/office/officeart/2005/8/layout/StepDownProcess"/>
    <dgm:cxn modelId="{6487980F-CA27-436B-97A3-FE50EECB2AF9}" type="presParOf" srcId="{5E186E0A-ABA1-4093-8D24-ADB8BF5EFCB4}" destId="{56EDE3D9-7B7E-4D2E-AD38-82AD1FE63D1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11FBC-3AD0-4265-AE44-D9E630177FE8}" type="doc">
      <dgm:prSet loTypeId="urn:microsoft.com/office/officeart/2005/8/layout/chevron2" loCatId="process" qsTypeId="urn:microsoft.com/office/officeart/2005/8/quickstyle/3d2" qsCatId="3D" csTypeId="urn:microsoft.com/office/officeart/2005/8/colors/accent1_4" csCatId="accent1" phldr="1"/>
      <dgm:spPr/>
      <dgm:t>
        <a:bodyPr/>
        <a:lstStyle/>
        <a:p>
          <a:endParaRPr lang="en-US"/>
        </a:p>
      </dgm:t>
    </dgm:pt>
    <dgm:pt modelId="{464BEF7C-FC22-434E-9151-25D34749CD64}">
      <dgm:prSet phldrT="[Text]"/>
      <dgm:spPr/>
      <dgm:t>
        <a:bodyPr/>
        <a:lstStyle/>
        <a:p>
          <a:r>
            <a:rPr lang="en-US" b="1" dirty="0">
              <a:latin typeface="+mj-lt"/>
              <a:cs typeface="Arial" pitchFamily="34" charset="0"/>
            </a:rPr>
            <a:t>Define</a:t>
          </a:r>
        </a:p>
      </dgm:t>
    </dgm:pt>
    <dgm:pt modelId="{3B64B649-E4BD-47D2-BB99-6A490424B553}" type="parTrans" cxnId="{A3D7B5A7-C88B-4BF5-A115-E2A46C2B0E3B}">
      <dgm:prSet/>
      <dgm:spPr/>
      <dgm:t>
        <a:bodyPr/>
        <a:lstStyle/>
        <a:p>
          <a:endParaRPr lang="en-US">
            <a:latin typeface="Arial" pitchFamily="34" charset="0"/>
            <a:cs typeface="Arial" pitchFamily="34" charset="0"/>
          </a:endParaRPr>
        </a:p>
      </dgm:t>
    </dgm:pt>
    <dgm:pt modelId="{A157ABD9-0B49-4C62-84F5-B06E1293C868}" type="sibTrans" cxnId="{A3D7B5A7-C88B-4BF5-A115-E2A46C2B0E3B}">
      <dgm:prSet/>
      <dgm:spPr/>
      <dgm:t>
        <a:bodyPr/>
        <a:lstStyle/>
        <a:p>
          <a:endParaRPr lang="en-US">
            <a:latin typeface="Arial" pitchFamily="34" charset="0"/>
            <a:cs typeface="Arial" pitchFamily="34" charset="0"/>
          </a:endParaRPr>
        </a:p>
      </dgm:t>
    </dgm:pt>
    <dgm:pt modelId="{FA292069-2301-455B-B560-D711144CCD8D}">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Problem Statement, Objective, Business Case, Project Scope, Team</a:t>
          </a:r>
        </a:p>
      </dgm:t>
    </dgm:pt>
    <dgm:pt modelId="{4DF4828D-4A0C-4E28-A04C-DD302A5BFA68}" type="parTrans" cxnId="{AF991558-3031-44E5-BB54-F66EE52094EE}">
      <dgm:prSet/>
      <dgm:spPr/>
      <dgm:t>
        <a:bodyPr/>
        <a:lstStyle/>
        <a:p>
          <a:endParaRPr lang="en-US">
            <a:latin typeface="Arial" pitchFamily="34" charset="0"/>
            <a:cs typeface="Arial" pitchFamily="34" charset="0"/>
          </a:endParaRPr>
        </a:p>
      </dgm:t>
    </dgm:pt>
    <dgm:pt modelId="{C62B54AE-1246-4735-8EFD-2B45ABAFCA4A}" type="sibTrans" cxnId="{AF991558-3031-44E5-BB54-F66EE52094EE}">
      <dgm:prSet/>
      <dgm:spPr/>
      <dgm:t>
        <a:bodyPr/>
        <a:lstStyle/>
        <a:p>
          <a:endParaRPr lang="en-US">
            <a:latin typeface="Arial" pitchFamily="34" charset="0"/>
            <a:cs typeface="Arial" pitchFamily="34" charset="0"/>
          </a:endParaRPr>
        </a:p>
      </dgm:t>
    </dgm:pt>
    <dgm:pt modelId="{492090E0-B0DD-4585-8A06-1715BC72D701}">
      <dgm:prSet phldrT="[Text]" custT="1"/>
      <dgm:spPr/>
      <dgm:t>
        <a:bodyPr/>
        <a:lstStyle/>
        <a:p>
          <a:r>
            <a:rPr lang="en-US" sz="1600" b="1" dirty="0">
              <a:latin typeface="+mj-lt"/>
              <a:cs typeface="Arial" pitchFamily="34" charset="0"/>
            </a:rPr>
            <a:t>Main Tools</a:t>
          </a:r>
          <a:r>
            <a:rPr lang="en-US" sz="1600" dirty="0">
              <a:latin typeface="+mj-lt"/>
              <a:cs typeface="Arial" pitchFamily="34" charset="0"/>
            </a:rPr>
            <a:t>: Project Charter, Pareto, Process Maps</a:t>
          </a:r>
        </a:p>
      </dgm:t>
    </dgm:pt>
    <dgm:pt modelId="{E2945367-F6C8-4D00-BC99-F847272FF987}" type="parTrans" cxnId="{72CE89AA-8150-44F4-B421-C21505AFFBAF}">
      <dgm:prSet/>
      <dgm:spPr/>
      <dgm:t>
        <a:bodyPr/>
        <a:lstStyle/>
        <a:p>
          <a:endParaRPr lang="en-US">
            <a:latin typeface="Arial" pitchFamily="34" charset="0"/>
            <a:cs typeface="Arial" pitchFamily="34" charset="0"/>
          </a:endParaRPr>
        </a:p>
      </dgm:t>
    </dgm:pt>
    <dgm:pt modelId="{04EB40EB-19E1-4E1B-9851-47BA04C3FF09}" type="sibTrans" cxnId="{72CE89AA-8150-44F4-B421-C21505AFFBAF}">
      <dgm:prSet/>
      <dgm:spPr/>
      <dgm:t>
        <a:bodyPr/>
        <a:lstStyle/>
        <a:p>
          <a:endParaRPr lang="en-US">
            <a:latin typeface="Arial" pitchFamily="34" charset="0"/>
            <a:cs typeface="Arial" pitchFamily="34" charset="0"/>
          </a:endParaRPr>
        </a:p>
      </dgm:t>
    </dgm:pt>
    <dgm:pt modelId="{FAFF0F42-46E5-4807-A9A6-17D2CFC75416}">
      <dgm:prSet phldrT="[Text]"/>
      <dgm:spPr/>
      <dgm:t>
        <a:bodyPr/>
        <a:lstStyle/>
        <a:p>
          <a:r>
            <a:rPr lang="en-US" b="1" dirty="0">
              <a:latin typeface="+mj-lt"/>
              <a:cs typeface="Arial" pitchFamily="34" charset="0"/>
            </a:rPr>
            <a:t>Measure</a:t>
          </a:r>
        </a:p>
      </dgm:t>
    </dgm:pt>
    <dgm:pt modelId="{B33191F9-C019-486C-9009-068ABF156FC2}" type="parTrans" cxnId="{EEB8E1FF-37CD-4B8B-BC5E-241C4FF52255}">
      <dgm:prSet/>
      <dgm:spPr/>
      <dgm:t>
        <a:bodyPr/>
        <a:lstStyle/>
        <a:p>
          <a:endParaRPr lang="en-US">
            <a:latin typeface="Arial" pitchFamily="34" charset="0"/>
            <a:cs typeface="Arial" pitchFamily="34" charset="0"/>
          </a:endParaRPr>
        </a:p>
      </dgm:t>
    </dgm:pt>
    <dgm:pt modelId="{79ABD9CC-A38A-46F0-9F1E-03AFCDC471FC}" type="sibTrans" cxnId="{EEB8E1FF-37CD-4B8B-BC5E-241C4FF52255}">
      <dgm:prSet/>
      <dgm:spPr/>
      <dgm:t>
        <a:bodyPr/>
        <a:lstStyle/>
        <a:p>
          <a:endParaRPr lang="en-US">
            <a:latin typeface="Arial" pitchFamily="34" charset="0"/>
            <a:cs typeface="Arial" pitchFamily="34" charset="0"/>
          </a:endParaRPr>
        </a:p>
      </dgm:t>
    </dgm:pt>
    <dgm:pt modelId="{3B0659C4-642C-4823-B494-31056FB0F051}">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Brainstorm/Prioritize Possible x’s, Validate measurement, Capability</a:t>
          </a:r>
        </a:p>
      </dgm:t>
    </dgm:pt>
    <dgm:pt modelId="{5BA93E7D-90F6-4665-B257-35E1B37C14E4}" type="parTrans" cxnId="{EC377481-7D36-4D81-A645-090160C2C787}">
      <dgm:prSet/>
      <dgm:spPr/>
      <dgm:t>
        <a:bodyPr/>
        <a:lstStyle/>
        <a:p>
          <a:endParaRPr lang="en-US">
            <a:latin typeface="Arial" pitchFamily="34" charset="0"/>
            <a:cs typeface="Arial" pitchFamily="34" charset="0"/>
          </a:endParaRPr>
        </a:p>
      </dgm:t>
    </dgm:pt>
    <dgm:pt modelId="{6003853C-B171-4B8C-A8BE-6273F48051AE}" type="sibTrans" cxnId="{EC377481-7D36-4D81-A645-090160C2C787}">
      <dgm:prSet/>
      <dgm:spPr/>
      <dgm:t>
        <a:bodyPr/>
        <a:lstStyle/>
        <a:p>
          <a:endParaRPr lang="en-US">
            <a:latin typeface="Arial" pitchFamily="34" charset="0"/>
            <a:cs typeface="Arial" pitchFamily="34" charset="0"/>
          </a:endParaRPr>
        </a:p>
      </dgm:t>
    </dgm:pt>
    <dgm:pt modelId="{9885F40F-3F7D-469B-8728-0A5641483A36}">
      <dgm:prSet phldrT="[Text]" custT="1"/>
      <dgm:spPr/>
      <dgm:t>
        <a:bodyPr/>
        <a:lstStyle/>
        <a:p>
          <a:r>
            <a:rPr lang="en-US" sz="1600" b="1" dirty="0">
              <a:latin typeface="+mj-lt"/>
              <a:cs typeface="Arial" pitchFamily="34" charset="0"/>
            </a:rPr>
            <a:t>Tools</a:t>
          </a:r>
          <a:r>
            <a:rPr lang="en-US" sz="1600" dirty="0">
              <a:latin typeface="+mj-lt"/>
              <a:cs typeface="Arial" pitchFamily="34" charset="0"/>
            </a:rPr>
            <a:t>: Basic Statistics, C &amp; E, XY Matrix, Capability Analysis, MSA, Process Maps, Control Charts </a:t>
          </a:r>
        </a:p>
      </dgm:t>
    </dgm:pt>
    <dgm:pt modelId="{0116D08E-AE90-4306-8266-6DB711EC0672}" type="parTrans" cxnId="{C5C7B7DF-1754-43EB-9623-F43E856934C3}">
      <dgm:prSet/>
      <dgm:spPr/>
      <dgm:t>
        <a:bodyPr/>
        <a:lstStyle/>
        <a:p>
          <a:endParaRPr lang="en-US">
            <a:latin typeface="Arial" pitchFamily="34" charset="0"/>
            <a:cs typeface="Arial" pitchFamily="34" charset="0"/>
          </a:endParaRPr>
        </a:p>
      </dgm:t>
    </dgm:pt>
    <dgm:pt modelId="{7DEE4902-C473-478C-A55C-F904FEFC39F9}" type="sibTrans" cxnId="{C5C7B7DF-1754-43EB-9623-F43E856934C3}">
      <dgm:prSet/>
      <dgm:spPr/>
      <dgm:t>
        <a:bodyPr/>
        <a:lstStyle/>
        <a:p>
          <a:endParaRPr lang="en-US">
            <a:latin typeface="Arial" pitchFamily="34" charset="0"/>
            <a:cs typeface="Arial" pitchFamily="34" charset="0"/>
          </a:endParaRPr>
        </a:p>
      </dgm:t>
    </dgm:pt>
    <dgm:pt modelId="{347034AC-0C01-413C-9BF0-8AB12F2B62E9}">
      <dgm:prSet phldrT="[Text]"/>
      <dgm:spPr/>
      <dgm:t>
        <a:bodyPr/>
        <a:lstStyle/>
        <a:p>
          <a:r>
            <a:rPr lang="en-US" b="1" dirty="0">
              <a:latin typeface="+mj-lt"/>
              <a:cs typeface="Arial" pitchFamily="34" charset="0"/>
            </a:rPr>
            <a:t>Analyze</a:t>
          </a:r>
        </a:p>
      </dgm:t>
    </dgm:pt>
    <dgm:pt modelId="{B211B71B-859B-4E0C-9DBC-F513356713DE}" type="parTrans" cxnId="{EF12F2A9-2FD4-4DB7-87A6-541D2A553CF4}">
      <dgm:prSet/>
      <dgm:spPr/>
      <dgm:t>
        <a:bodyPr/>
        <a:lstStyle/>
        <a:p>
          <a:endParaRPr lang="en-US">
            <a:latin typeface="Arial" pitchFamily="34" charset="0"/>
            <a:cs typeface="Arial" pitchFamily="34" charset="0"/>
          </a:endParaRPr>
        </a:p>
      </dgm:t>
    </dgm:pt>
    <dgm:pt modelId="{0E5FC618-689E-4BDB-A307-380BC594A8F4}" type="sibTrans" cxnId="{EF12F2A9-2FD4-4DB7-87A6-541D2A553CF4}">
      <dgm:prSet/>
      <dgm:spPr/>
      <dgm:t>
        <a:bodyPr/>
        <a:lstStyle/>
        <a:p>
          <a:endParaRPr lang="en-US">
            <a:latin typeface="Arial" pitchFamily="34" charset="0"/>
            <a:cs typeface="Arial" pitchFamily="34" charset="0"/>
          </a:endParaRPr>
        </a:p>
      </dgm:t>
    </dgm:pt>
    <dgm:pt modelId="{D5671D2C-A6B3-4C6C-8AF2-13E4E82ABEEC}">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Identify critical x’s</a:t>
          </a:r>
        </a:p>
      </dgm:t>
    </dgm:pt>
    <dgm:pt modelId="{BBFA2809-4919-46F1-A4D6-59CB3C10B4EE}" type="parTrans" cxnId="{3222FEC3-CAFA-4F12-BF1E-4FBEB42BCAA2}">
      <dgm:prSet/>
      <dgm:spPr/>
      <dgm:t>
        <a:bodyPr/>
        <a:lstStyle/>
        <a:p>
          <a:endParaRPr lang="en-US">
            <a:latin typeface="Arial" pitchFamily="34" charset="0"/>
            <a:cs typeface="Arial" pitchFamily="34" charset="0"/>
          </a:endParaRPr>
        </a:p>
      </dgm:t>
    </dgm:pt>
    <dgm:pt modelId="{80EE8536-34A4-4CD2-8436-AA7BA7C46E54}" type="sibTrans" cxnId="{3222FEC3-CAFA-4F12-BF1E-4FBEB42BCAA2}">
      <dgm:prSet/>
      <dgm:spPr/>
      <dgm:t>
        <a:bodyPr/>
        <a:lstStyle/>
        <a:p>
          <a:endParaRPr lang="en-US">
            <a:latin typeface="Arial" pitchFamily="34" charset="0"/>
            <a:cs typeface="Arial" pitchFamily="34" charset="0"/>
          </a:endParaRPr>
        </a:p>
      </dgm:t>
    </dgm:pt>
    <dgm:pt modelId="{E30E6FD7-5EEC-4716-B78F-31A25E3315EB}">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Lock-in the Improvement</a:t>
          </a:r>
        </a:p>
      </dgm:t>
    </dgm:pt>
    <dgm:pt modelId="{F84BD684-8EC7-4AB2-8244-00003A7A4E57}" type="parTrans" cxnId="{BC852DCD-E667-4365-A760-CD1386009DFB}">
      <dgm:prSet/>
      <dgm:spPr/>
      <dgm:t>
        <a:bodyPr/>
        <a:lstStyle/>
        <a:p>
          <a:endParaRPr lang="en-US">
            <a:latin typeface="Arial" pitchFamily="34" charset="0"/>
            <a:cs typeface="Arial" pitchFamily="34" charset="0"/>
          </a:endParaRPr>
        </a:p>
      </dgm:t>
    </dgm:pt>
    <dgm:pt modelId="{DAC94BC5-19E1-4110-B05F-0CE8C5097257}" type="sibTrans" cxnId="{BC852DCD-E667-4365-A760-CD1386009DFB}">
      <dgm:prSet/>
      <dgm:spPr/>
      <dgm:t>
        <a:bodyPr/>
        <a:lstStyle/>
        <a:p>
          <a:endParaRPr lang="en-US">
            <a:latin typeface="Arial" pitchFamily="34" charset="0"/>
            <a:cs typeface="Arial" pitchFamily="34" charset="0"/>
          </a:endParaRPr>
        </a:p>
      </dgm:t>
    </dgm:pt>
    <dgm:pt modelId="{32F8C531-77A0-436A-A8EB-57C649323664}">
      <dgm:prSet phldrT="[Text]"/>
      <dgm:spPr/>
      <dgm:t>
        <a:bodyPr/>
        <a:lstStyle/>
        <a:p>
          <a:r>
            <a:rPr lang="en-US" b="1" dirty="0">
              <a:latin typeface="+mj-lt"/>
              <a:cs typeface="Arial" pitchFamily="34" charset="0"/>
            </a:rPr>
            <a:t>Improve</a:t>
          </a:r>
        </a:p>
      </dgm:t>
    </dgm:pt>
    <dgm:pt modelId="{5B5DDC35-E47C-4203-A1DB-49BF3DAC336D}" type="parTrans" cxnId="{5762E312-B8E0-4E2D-9AA4-531031ABC4E0}">
      <dgm:prSet/>
      <dgm:spPr/>
      <dgm:t>
        <a:bodyPr/>
        <a:lstStyle/>
        <a:p>
          <a:endParaRPr lang="en-US">
            <a:latin typeface="Arial" pitchFamily="34" charset="0"/>
            <a:cs typeface="Arial" pitchFamily="34" charset="0"/>
          </a:endParaRPr>
        </a:p>
      </dgm:t>
    </dgm:pt>
    <dgm:pt modelId="{AE73E079-3A07-4FB8-99CA-2109094A4482}" type="sibTrans" cxnId="{5762E312-B8E0-4E2D-9AA4-531031ABC4E0}">
      <dgm:prSet/>
      <dgm:spPr/>
      <dgm:t>
        <a:bodyPr/>
        <a:lstStyle/>
        <a:p>
          <a:endParaRPr lang="en-US">
            <a:latin typeface="Arial" pitchFamily="34" charset="0"/>
            <a:cs typeface="Arial" pitchFamily="34" charset="0"/>
          </a:endParaRPr>
        </a:p>
      </dgm:t>
    </dgm:pt>
    <dgm:pt modelId="{812576D4-6C16-4E9D-AFEA-B9406DD51493}">
      <dgm:prSet phldrT="[Text]"/>
      <dgm:spPr/>
      <dgm:t>
        <a:bodyPr/>
        <a:lstStyle/>
        <a:p>
          <a:r>
            <a:rPr lang="en-US" b="1" dirty="0">
              <a:latin typeface="+mj-lt"/>
              <a:cs typeface="Arial" pitchFamily="34" charset="0"/>
            </a:rPr>
            <a:t>Control</a:t>
          </a:r>
        </a:p>
      </dgm:t>
    </dgm:pt>
    <dgm:pt modelId="{7AF1FE6A-B790-4027-8D89-DAFC8358EF9F}" type="parTrans" cxnId="{21692E75-4777-43EA-8061-4367C936375F}">
      <dgm:prSet/>
      <dgm:spPr/>
      <dgm:t>
        <a:bodyPr/>
        <a:lstStyle/>
        <a:p>
          <a:endParaRPr lang="en-US">
            <a:latin typeface="Arial" pitchFamily="34" charset="0"/>
            <a:cs typeface="Arial" pitchFamily="34" charset="0"/>
          </a:endParaRPr>
        </a:p>
      </dgm:t>
    </dgm:pt>
    <dgm:pt modelId="{1B558015-883F-4F57-A8F3-94612D1B1648}" type="sibTrans" cxnId="{21692E75-4777-43EA-8061-4367C936375F}">
      <dgm:prSet/>
      <dgm:spPr/>
      <dgm:t>
        <a:bodyPr/>
        <a:lstStyle/>
        <a:p>
          <a:endParaRPr lang="en-US">
            <a:latin typeface="Arial" pitchFamily="34" charset="0"/>
            <a:cs typeface="Arial" pitchFamily="34" charset="0"/>
          </a:endParaRPr>
        </a:p>
      </dgm:t>
    </dgm:pt>
    <dgm:pt modelId="{D04D02B3-AA39-4DA1-9501-5F1387EA71FB}">
      <dgm:prSet phldrT="[Text]" custT="1"/>
      <dgm:spPr/>
      <dgm:t>
        <a:bodyPr/>
        <a:lstStyle/>
        <a:p>
          <a:r>
            <a:rPr lang="en-US" sz="1600" b="1" dirty="0">
              <a:latin typeface="+mj-lt"/>
              <a:cs typeface="Arial" pitchFamily="34" charset="0"/>
            </a:rPr>
            <a:t>Tools</a:t>
          </a:r>
          <a:r>
            <a:rPr lang="en-US" sz="1600" dirty="0">
              <a:latin typeface="+mj-lt"/>
              <a:cs typeface="Arial" pitchFamily="34" charset="0"/>
            </a:rPr>
            <a:t>: Hypotheses Tests (Normal/Non Normal), Regression and Correlation</a:t>
          </a:r>
        </a:p>
      </dgm:t>
    </dgm:pt>
    <dgm:pt modelId="{21FB77ED-4E00-4D90-ABBB-D890FF766743}" type="parTrans" cxnId="{001F0AB7-DDAB-4BE0-B715-929362344152}">
      <dgm:prSet/>
      <dgm:spPr/>
      <dgm:t>
        <a:bodyPr/>
        <a:lstStyle/>
        <a:p>
          <a:endParaRPr lang="en-US">
            <a:latin typeface="Arial" pitchFamily="34" charset="0"/>
            <a:cs typeface="Arial" pitchFamily="34" charset="0"/>
          </a:endParaRPr>
        </a:p>
      </dgm:t>
    </dgm:pt>
    <dgm:pt modelId="{B0CE5B82-7E66-4A02-96F7-5E208C5B3AA3}" type="sibTrans" cxnId="{001F0AB7-DDAB-4BE0-B715-929362344152}">
      <dgm:prSet/>
      <dgm:spPr/>
      <dgm:t>
        <a:bodyPr/>
        <a:lstStyle/>
        <a:p>
          <a:endParaRPr lang="en-US">
            <a:latin typeface="Arial" pitchFamily="34" charset="0"/>
            <a:cs typeface="Arial" pitchFamily="34" charset="0"/>
          </a:endParaRPr>
        </a:p>
      </dgm:t>
    </dgm:pt>
    <dgm:pt modelId="{0E6BF9A9-CA65-4E15-9114-430A03ACED9B}">
      <dgm:prSet phldrT="[Text]" custT="1"/>
      <dgm:spPr/>
      <dgm:t>
        <a:bodyPr/>
        <a:lstStyle/>
        <a:p>
          <a:r>
            <a:rPr lang="en-US" sz="1600" b="1" dirty="0">
              <a:solidFill>
                <a:schemeClr val="accent4"/>
              </a:solidFill>
              <a:latin typeface="+mj-lt"/>
              <a:cs typeface="Arial" pitchFamily="34" charset="0"/>
            </a:rPr>
            <a:t>Goal</a:t>
          </a:r>
          <a:r>
            <a:rPr lang="en-US" sz="1600" dirty="0">
              <a:latin typeface="+mj-lt"/>
              <a:cs typeface="Arial" pitchFamily="34" charset="0"/>
            </a:rPr>
            <a:t>: Design, Test, and Implement Improvement</a:t>
          </a:r>
        </a:p>
      </dgm:t>
    </dgm:pt>
    <dgm:pt modelId="{F63313DB-07BE-41C6-B0DB-5A5768DE3A7D}" type="parTrans" cxnId="{0B8C95B7-FFC5-46E1-B5C0-BE5F310C6E80}">
      <dgm:prSet/>
      <dgm:spPr/>
      <dgm:t>
        <a:bodyPr/>
        <a:lstStyle/>
        <a:p>
          <a:endParaRPr lang="en-US">
            <a:latin typeface="Arial" pitchFamily="34" charset="0"/>
            <a:cs typeface="Arial" pitchFamily="34" charset="0"/>
          </a:endParaRPr>
        </a:p>
      </dgm:t>
    </dgm:pt>
    <dgm:pt modelId="{B5010086-FE49-4684-94FA-4368FA29A6FD}" type="sibTrans" cxnId="{0B8C95B7-FFC5-46E1-B5C0-BE5F310C6E80}">
      <dgm:prSet/>
      <dgm:spPr/>
      <dgm:t>
        <a:bodyPr/>
        <a:lstStyle/>
        <a:p>
          <a:endParaRPr lang="en-US">
            <a:latin typeface="Arial" pitchFamily="34" charset="0"/>
            <a:cs typeface="Arial" pitchFamily="34" charset="0"/>
          </a:endParaRPr>
        </a:p>
      </dgm:t>
    </dgm:pt>
    <dgm:pt modelId="{4C727A0A-B543-4C84-8A5C-8695C451F64C}">
      <dgm:prSet phldrT="[Text]" custT="1"/>
      <dgm:spPr/>
      <dgm:t>
        <a:bodyPr/>
        <a:lstStyle/>
        <a:p>
          <a:r>
            <a:rPr lang="en-US" sz="1600" b="1" dirty="0">
              <a:latin typeface="+mj-lt"/>
              <a:cs typeface="Arial" pitchFamily="34" charset="0"/>
            </a:rPr>
            <a:t>Tools</a:t>
          </a:r>
          <a:r>
            <a:rPr lang="en-US" sz="1600" dirty="0">
              <a:latin typeface="+mj-lt"/>
              <a:cs typeface="Arial" pitchFamily="34" charset="0"/>
            </a:rPr>
            <a:t>: DOE, Implementation/Change/Communication Plan </a:t>
          </a:r>
        </a:p>
      </dgm:t>
    </dgm:pt>
    <dgm:pt modelId="{D43A8C11-4BB3-4441-81DF-B083023B6CE3}" type="parTrans" cxnId="{EA7A0F26-17BA-4C80-8ED4-678FAD34C7AE}">
      <dgm:prSet/>
      <dgm:spPr/>
      <dgm:t>
        <a:bodyPr/>
        <a:lstStyle/>
        <a:p>
          <a:endParaRPr lang="en-US">
            <a:latin typeface="Arial" pitchFamily="34" charset="0"/>
            <a:cs typeface="Arial" pitchFamily="34" charset="0"/>
          </a:endParaRPr>
        </a:p>
      </dgm:t>
    </dgm:pt>
    <dgm:pt modelId="{3CBC28A5-5EB8-4DE1-9BC8-581C1E692F50}" type="sibTrans" cxnId="{EA7A0F26-17BA-4C80-8ED4-678FAD34C7AE}">
      <dgm:prSet/>
      <dgm:spPr/>
      <dgm:t>
        <a:bodyPr/>
        <a:lstStyle/>
        <a:p>
          <a:endParaRPr lang="en-US">
            <a:latin typeface="Arial" pitchFamily="34" charset="0"/>
            <a:cs typeface="Arial" pitchFamily="34" charset="0"/>
          </a:endParaRPr>
        </a:p>
      </dgm:t>
    </dgm:pt>
    <dgm:pt modelId="{89A4DF94-9C57-4285-8022-A1C3775ACE58}">
      <dgm:prSet phldrT="[Text]" custT="1"/>
      <dgm:spPr/>
      <dgm:t>
        <a:bodyPr/>
        <a:lstStyle/>
        <a:p>
          <a:r>
            <a:rPr lang="en-US" sz="1600" b="1" dirty="0">
              <a:latin typeface="+mj-lt"/>
              <a:cs typeface="Arial" pitchFamily="34" charset="0"/>
            </a:rPr>
            <a:t>Tools</a:t>
          </a:r>
          <a:r>
            <a:rPr lang="en-US" sz="1600" dirty="0">
              <a:latin typeface="+mj-lt"/>
              <a:cs typeface="Arial" pitchFamily="34" charset="0"/>
            </a:rPr>
            <a:t>: Control Plan, Poka-Yoke, SPC, SOPs, Training Plans etc. </a:t>
          </a:r>
        </a:p>
      </dgm:t>
    </dgm:pt>
    <dgm:pt modelId="{7E1E614B-BF4E-4B38-BCD9-DE17E5C9FA0D}" type="parTrans" cxnId="{600112BE-3A73-4AE5-A1C3-704F6A3FEBF5}">
      <dgm:prSet/>
      <dgm:spPr/>
      <dgm:t>
        <a:bodyPr/>
        <a:lstStyle/>
        <a:p>
          <a:endParaRPr lang="en-US">
            <a:latin typeface="Arial" pitchFamily="34" charset="0"/>
            <a:cs typeface="Arial" pitchFamily="34" charset="0"/>
          </a:endParaRPr>
        </a:p>
      </dgm:t>
    </dgm:pt>
    <dgm:pt modelId="{C50892CE-7AE2-400B-BEDA-7D1C5788705D}" type="sibTrans" cxnId="{600112BE-3A73-4AE5-A1C3-704F6A3FEBF5}">
      <dgm:prSet/>
      <dgm:spPr/>
      <dgm:t>
        <a:bodyPr/>
        <a:lstStyle/>
        <a:p>
          <a:endParaRPr lang="en-US">
            <a:latin typeface="Arial" pitchFamily="34" charset="0"/>
            <a:cs typeface="Arial" pitchFamily="34" charset="0"/>
          </a:endParaRPr>
        </a:p>
      </dgm:t>
    </dgm:pt>
    <dgm:pt modelId="{338D5471-9274-475B-9E55-BAC3013678DE}" type="pres">
      <dgm:prSet presAssocID="{40411FBC-3AD0-4265-AE44-D9E630177FE8}" presName="linearFlow" presStyleCnt="0">
        <dgm:presLayoutVars>
          <dgm:dir/>
          <dgm:animLvl val="lvl"/>
          <dgm:resizeHandles val="exact"/>
        </dgm:presLayoutVars>
      </dgm:prSet>
      <dgm:spPr/>
    </dgm:pt>
    <dgm:pt modelId="{6B6CD0DD-6F16-47DF-9F32-2809252D8BB8}" type="pres">
      <dgm:prSet presAssocID="{464BEF7C-FC22-434E-9151-25D34749CD64}" presName="composite" presStyleCnt="0"/>
      <dgm:spPr/>
    </dgm:pt>
    <dgm:pt modelId="{3D002F6D-E429-40B0-A8BE-9C554F776B1A}" type="pres">
      <dgm:prSet presAssocID="{464BEF7C-FC22-434E-9151-25D34749CD64}" presName="parentText" presStyleLbl="alignNode1" presStyleIdx="0" presStyleCnt="5">
        <dgm:presLayoutVars>
          <dgm:chMax val="1"/>
          <dgm:bulletEnabled val="1"/>
        </dgm:presLayoutVars>
      </dgm:prSet>
      <dgm:spPr/>
    </dgm:pt>
    <dgm:pt modelId="{E10D1E9A-4B6D-495C-8DFA-31CBBDCCDBC8}" type="pres">
      <dgm:prSet presAssocID="{464BEF7C-FC22-434E-9151-25D34749CD64}" presName="descendantText" presStyleLbl="alignAcc1" presStyleIdx="0" presStyleCnt="5">
        <dgm:presLayoutVars>
          <dgm:bulletEnabled val="1"/>
        </dgm:presLayoutVars>
      </dgm:prSet>
      <dgm:spPr/>
    </dgm:pt>
    <dgm:pt modelId="{BF374272-B4AF-461D-AA7A-18D31F1FD50E}" type="pres">
      <dgm:prSet presAssocID="{A157ABD9-0B49-4C62-84F5-B06E1293C868}" presName="sp" presStyleCnt="0"/>
      <dgm:spPr/>
    </dgm:pt>
    <dgm:pt modelId="{6D5D0373-C337-451D-A184-34F87C8D79BC}" type="pres">
      <dgm:prSet presAssocID="{FAFF0F42-46E5-4807-A9A6-17D2CFC75416}" presName="composite" presStyleCnt="0"/>
      <dgm:spPr/>
    </dgm:pt>
    <dgm:pt modelId="{BC65B0E7-2344-4F9F-9F15-B393C6B4FBDF}" type="pres">
      <dgm:prSet presAssocID="{FAFF0F42-46E5-4807-A9A6-17D2CFC75416}" presName="parentText" presStyleLbl="alignNode1" presStyleIdx="1" presStyleCnt="5">
        <dgm:presLayoutVars>
          <dgm:chMax val="1"/>
          <dgm:bulletEnabled val="1"/>
        </dgm:presLayoutVars>
      </dgm:prSet>
      <dgm:spPr/>
    </dgm:pt>
    <dgm:pt modelId="{BCFF1836-0ABD-46E3-984A-BC1D5EF50243}" type="pres">
      <dgm:prSet presAssocID="{FAFF0F42-46E5-4807-A9A6-17D2CFC75416}" presName="descendantText" presStyleLbl="alignAcc1" presStyleIdx="1" presStyleCnt="5">
        <dgm:presLayoutVars>
          <dgm:bulletEnabled val="1"/>
        </dgm:presLayoutVars>
      </dgm:prSet>
      <dgm:spPr/>
    </dgm:pt>
    <dgm:pt modelId="{B05FE1D9-D9F3-4827-875A-2D702873F93B}" type="pres">
      <dgm:prSet presAssocID="{79ABD9CC-A38A-46F0-9F1E-03AFCDC471FC}" presName="sp" presStyleCnt="0"/>
      <dgm:spPr/>
    </dgm:pt>
    <dgm:pt modelId="{CE698A56-EAD7-4B64-B7ED-21DBC1123FB4}" type="pres">
      <dgm:prSet presAssocID="{347034AC-0C01-413C-9BF0-8AB12F2B62E9}" presName="composite" presStyleCnt="0"/>
      <dgm:spPr/>
    </dgm:pt>
    <dgm:pt modelId="{EC9FA2C9-5E4F-4B22-85E4-ADE232D7B588}" type="pres">
      <dgm:prSet presAssocID="{347034AC-0C01-413C-9BF0-8AB12F2B62E9}" presName="parentText" presStyleLbl="alignNode1" presStyleIdx="2" presStyleCnt="5">
        <dgm:presLayoutVars>
          <dgm:chMax val="1"/>
          <dgm:bulletEnabled val="1"/>
        </dgm:presLayoutVars>
      </dgm:prSet>
      <dgm:spPr/>
    </dgm:pt>
    <dgm:pt modelId="{EFB35301-3C81-4AFC-963E-A9533A6E6DED}" type="pres">
      <dgm:prSet presAssocID="{347034AC-0C01-413C-9BF0-8AB12F2B62E9}" presName="descendantText" presStyleLbl="alignAcc1" presStyleIdx="2" presStyleCnt="5">
        <dgm:presLayoutVars>
          <dgm:bulletEnabled val="1"/>
        </dgm:presLayoutVars>
      </dgm:prSet>
      <dgm:spPr/>
    </dgm:pt>
    <dgm:pt modelId="{6F72F142-6107-4457-816A-F8044EF1D0E4}" type="pres">
      <dgm:prSet presAssocID="{0E5FC618-689E-4BDB-A307-380BC594A8F4}" presName="sp" presStyleCnt="0"/>
      <dgm:spPr/>
    </dgm:pt>
    <dgm:pt modelId="{CFC72AA3-4D66-4A12-B1A8-9A5CF5E933F4}" type="pres">
      <dgm:prSet presAssocID="{32F8C531-77A0-436A-A8EB-57C649323664}" presName="composite" presStyleCnt="0"/>
      <dgm:spPr/>
    </dgm:pt>
    <dgm:pt modelId="{3B6CE18B-F5BD-49DB-8936-4B47DE37335B}" type="pres">
      <dgm:prSet presAssocID="{32F8C531-77A0-436A-A8EB-57C649323664}" presName="parentText" presStyleLbl="alignNode1" presStyleIdx="3" presStyleCnt="5">
        <dgm:presLayoutVars>
          <dgm:chMax val="1"/>
          <dgm:bulletEnabled val="1"/>
        </dgm:presLayoutVars>
      </dgm:prSet>
      <dgm:spPr/>
    </dgm:pt>
    <dgm:pt modelId="{73845D5A-426F-477B-A8C0-95621EEDA9B9}" type="pres">
      <dgm:prSet presAssocID="{32F8C531-77A0-436A-A8EB-57C649323664}" presName="descendantText" presStyleLbl="alignAcc1" presStyleIdx="3" presStyleCnt="5">
        <dgm:presLayoutVars>
          <dgm:bulletEnabled val="1"/>
        </dgm:presLayoutVars>
      </dgm:prSet>
      <dgm:spPr/>
    </dgm:pt>
    <dgm:pt modelId="{13B5B0D3-868A-498A-96FF-FB092FB7649F}" type="pres">
      <dgm:prSet presAssocID="{AE73E079-3A07-4FB8-99CA-2109094A4482}" presName="sp" presStyleCnt="0"/>
      <dgm:spPr/>
    </dgm:pt>
    <dgm:pt modelId="{4C5A295D-12E5-43EB-940E-24505835D28C}" type="pres">
      <dgm:prSet presAssocID="{812576D4-6C16-4E9D-AFEA-B9406DD51493}" presName="composite" presStyleCnt="0"/>
      <dgm:spPr/>
    </dgm:pt>
    <dgm:pt modelId="{67BD89A3-265D-4B6D-9A56-5FA397003040}" type="pres">
      <dgm:prSet presAssocID="{812576D4-6C16-4E9D-AFEA-B9406DD51493}" presName="parentText" presStyleLbl="alignNode1" presStyleIdx="4" presStyleCnt="5">
        <dgm:presLayoutVars>
          <dgm:chMax val="1"/>
          <dgm:bulletEnabled val="1"/>
        </dgm:presLayoutVars>
      </dgm:prSet>
      <dgm:spPr/>
    </dgm:pt>
    <dgm:pt modelId="{6280533E-F70F-4DD5-BA3A-F865444F67D2}" type="pres">
      <dgm:prSet presAssocID="{812576D4-6C16-4E9D-AFEA-B9406DD51493}" presName="descendantText" presStyleLbl="alignAcc1" presStyleIdx="4" presStyleCnt="5">
        <dgm:presLayoutVars>
          <dgm:bulletEnabled val="1"/>
        </dgm:presLayoutVars>
      </dgm:prSet>
      <dgm:spPr/>
    </dgm:pt>
  </dgm:ptLst>
  <dgm:cxnLst>
    <dgm:cxn modelId="{F2E0D403-CB8C-4999-B82B-EB697116559F}" type="presOf" srcId="{40411FBC-3AD0-4265-AE44-D9E630177FE8}" destId="{338D5471-9274-475B-9E55-BAC3013678DE}" srcOrd="0" destOrd="0" presId="urn:microsoft.com/office/officeart/2005/8/layout/chevron2"/>
    <dgm:cxn modelId="{EE20D90A-0EE5-4AAE-851C-D16F388D3CC5}" type="presOf" srcId="{D5671D2C-A6B3-4C6C-8AF2-13E4E82ABEEC}" destId="{EFB35301-3C81-4AFC-963E-A9533A6E6DED}" srcOrd="0" destOrd="0" presId="urn:microsoft.com/office/officeart/2005/8/layout/chevron2"/>
    <dgm:cxn modelId="{07371E0E-954C-40D3-A152-8F8E0C4C35C2}" type="presOf" srcId="{FA292069-2301-455B-B560-D711144CCD8D}" destId="{E10D1E9A-4B6D-495C-8DFA-31CBBDCCDBC8}" srcOrd="0" destOrd="0" presId="urn:microsoft.com/office/officeart/2005/8/layout/chevron2"/>
    <dgm:cxn modelId="{5762E312-B8E0-4E2D-9AA4-531031ABC4E0}" srcId="{40411FBC-3AD0-4265-AE44-D9E630177FE8}" destId="{32F8C531-77A0-436A-A8EB-57C649323664}" srcOrd="3" destOrd="0" parTransId="{5B5DDC35-E47C-4203-A1DB-49BF3DAC336D}" sibTransId="{AE73E079-3A07-4FB8-99CA-2109094A4482}"/>
    <dgm:cxn modelId="{48275813-DFBC-4164-A7B7-D0C752AE065D}" type="presOf" srcId="{89A4DF94-9C57-4285-8022-A1C3775ACE58}" destId="{6280533E-F70F-4DD5-BA3A-F865444F67D2}" srcOrd="0" destOrd="1" presId="urn:microsoft.com/office/officeart/2005/8/layout/chevron2"/>
    <dgm:cxn modelId="{EA7A0F26-17BA-4C80-8ED4-678FAD34C7AE}" srcId="{32F8C531-77A0-436A-A8EB-57C649323664}" destId="{4C727A0A-B543-4C84-8A5C-8695C451F64C}" srcOrd="1" destOrd="0" parTransId="{D43A8C11-4BB3-4441-81DF-B083023B6CE3}" sibTransId="{3CBC28A5-5EB8-4DE1-9BC8-581C1E692F50}"/>
    <dgm:cxn modelId="{1522512D-391F-4A46-9821-67080F6A0FD2}" type="presOf" srcId="{FAFF0F42-46E5-4807-A9A6-17D2CFC75416}" destId="{BC65B0E7-2344-4F9F-9F15-B393C6B4FBDF}" srcOrd="0" destOrd="0" presId="urn:microsoft.com/office/officeart/2005/8/layout/chevron2"/>
    <dgm:cxn modelId="{DC5CE83B-BD89-46E1-9D96-433B99FF4AF9}" type="presOf" srcId="{0E6BF9A9-CA65-4E15-9114-430A03ACED9B}" destId="{73845D5A-426F-477B-A8C0-95621EEDA9B9}" srcOrd="0" destOrd="0" presId="urn:microsoft.com/office/officeart/2005/8/layout/chevron2"/>
    <dgm:cxn modelId="{00359867-BE98-4D9A-9A79-24480A912070}" type="presOf" srcId="{32F8C531-77A0-436A-A8EB-57C649323664}" destId="{3B6CE18B-F5BD-49DB-8936-4B47DE37335B}" srcOrd="0" destOrd="0" presId="urn:microsoft.com/office/officeart/2005/8/layout/chevron2"/>
    <dgm:cxn modelId="{B0056372-9D28-463E-B2BB-98FE3491C675}" type="presOf" srcId="{9885F40F-3F7D-469B-8728-0A5641483A36}" destId="{BCFF1836-0ABD-46E3-984A-BC1D5EF50243}" srcOrd="0" destOrd="1" presId="urn:microsoft.com/office/officeart/2005/8/layout/chevron2"/>
    <dgm:cxn modelId="{21692E75-4777-43EA-8061-4367C936375F}" srcId="{40411FBC-3AD0-4265-AE44-D9E630177FE8}" destId="{812576D4-6C16-4E9D-AFEA-B9406DD51493}" srcOrd="4" destOrd="0" parTransId="{7AF1FE6A-B790-4027-8D89-DAFC8358EF9F}" sibTransId="{1B558015-883F-4F57-A8F3-94612D1B1648}"/>
    <dgm:cxn modelId="{B902A457-103A-40CB-B7D6-11E4225CBB3E}" type="presOf" srcId="{812576D4-6C16-4E9D-AFEA-B9406DD51493}" destId="{67BD89A3-265D-4B6D-9A56-5FA397003040}" srcOrd="0" destOrd="0" presId="urn:microsoft.com/office/officeart/2005/8/layout/chevron2"/>
    <dgm:cxn modelId="{AF991558-3031-44E5-BB54-F66EE52094EE}" srcId="{464BEF7C-FC22-434E-9151-25D34749CD64}" destId="{FA292069-2301-455B-B560-D711144CCD8D}" srcOrd="0" destOrd="0" parTransId="{4DF4828D-4A0C-4E28-A04C-DD302A5BFA68}" sibTransId="{C62B54AE-1246-4735-8EFD-2B45ABAFCA4A}"/>
    <dgm:cxn modelId="{EC377481-7D36-4D81-A645-090160C2C787}" srcId="{FAFF0F42-46E5-4807-A9A6-17D2CFC75416}" destId="{3B0659C4-642C-4823-B494-31056FB0F051}" srcOrd="0" destOrd="0" parTransId="{5BA93E7D-90F6-4665-B257-35E1B37C14E4}" sibTransId="{6003853C-B171-4B8C-A8BE-6273F48051AE}"/>
    <dgm:cxn modelId="{A263CD90-B1DB-42CF-865B-333D5B909AF5}" type="presOf" srcId="{464BEF7C-FC22-434E-9151-25D34749CD64}" destId="{3D002F6D-E429-40B0-A8BE-9C554F776B1A}" srcOrd="0" destOrd="0" presId="urn:microsoft.com/office/officeart/2005/8/layout/chevron2"/>
    <dgm:cxn modelId="{E207EF90-0D4F-4645-8437-D95290AEB64F}" type="presOf" srcId="{3B0659C4-642C-4823-B494-31056FB0F051}" destId="{BCFF1836-0ABD-46E3-984A-BC1D5EF50243}" srcOrd="0" destOrd="0" presId="urn:microsoft.com/office/officeart/2005/8/layout/chevron2"/>
    <dgm:cxn modelId="{6F465698-8A15-497F-AD5A-8A32832532B1}" type="presOf" srcId="{D04D02B3-AA39-4DA1-9501-5F1387EA71FB}" destId="{EFB35301-3C81-4AFC-963E-A9533A6E6DED}" srcOrd="0" destOrd="1" presId="urn:microsoft.com/office/officeart/2005/8/layout/chevron2"/>
    <dgm:cxn modelId="{A3D7B5A7-C88B-4BF5-A115-E2A46C2B0E3B}" srcId="{40411FBC-3AD0-4265-AE44-D9E630177FE8}" destId="{464BEF7C-FC22-434E-9151-25D34749CD64}" srcOrd="0" destOrd="0" parTransId="{3B64B649-E4BD-47D2-BB99-6A490424B553}" sibTransId="{A157ABD9-0B49-4C62-84F5-B06E1293C868}"/>
    <dgm:cxn modelId="{EF12F2A9-2FD4-4DB7-87A6-541D2A553CF4}" srcId="{40411FBC-3AD0-4265-AE44-D9E630177FE8}" destId="{347034AC-0C01-413C-9BF0-8AB12F2B62E9}" srcOrd="2" destOrd="0" parTransId="{B211B71B-859B-4E0C-9DBC-F513356713DE}" sibTransId="{0E5FC618-689E-4BDB-A307-380BC594A8F4}"/>
    <dgm:cxn modelId="{72CE89AA-8150-44F4-B421-C21505AFFBAF}" srcId="{464BEF7C-FC22-434E-9151-25D34749CD64}" destId="{492090E0-B0DD-4585-8A06-1715BC72D701}" srcOrd="1" destOrd="0" parTransId="{E2945367-F6C8-4D00-BC99-F847272FF987}" sibTransId="{04EB40EB-19E1-4E1B-9851-47BA04C3FF09}"/>
    <dgm:cxn modelId="{001F0AB7-DDAB-4BE0-B715-929362344152}" srcId="{347034AC-0C01-413C-9BF0-8AB12F2B62E9}" destId="{D04D02B3-AA39-4DA1-9501-5F1387EA71FB}" srcOrd="1" destOrd="0" parTransId="{21FB77ED-4E00-4D90-ABBB-D890FF766743}" sibTransId="{B0CE5B82-7E66-4A02-96F7-5E208C5B3AA3}"/>
    <dgm:cxn modelId="{0B8C95B7-FFC5-46E1-B5C0-BE5F310C6E80}" srcId="{32F8C531-77A0-436A-A8EB-57C649323664}" destId="{0E6BF9A9-CA65-4E15-9114-430A03ACED9B}" srcOrd="0" destOrd="0" parTransId="{F63313DB-07BE-41C6-B0DB-5A5768DE3A7D}" sibTransId="{B5010086-FE49-4684-94FA-4368FA29A6FD}"/>
    <dgm:cxn modelId="{1261C2B9-7179-473C-8916-C6EDAD1A58B7}" type="presOf" srcId="{E30E6FD7-5EEC-4716-B78F-31A25E3315EB}" destId="{6280533E-F70F-4DD5-BA3A-F865444F67D2}" srcOrd="0" destOrd="0" presId="urn:microsoft.com/office/officeart/2005/8/layout/chevron2"/>
    <dgm:cxn modelId="{600112BE-3A73-4AE5-A1C3-704F6A3FEBF5}" srcId="{812576D4-6C16-4E9D-AFEA-B9406DD51493}" destId="{89A4DF94-9C57-4285-8022-A1C3775ACE58}" srcOrd="1" destOrd="0" parTransId="{7E1E614B-BF4E-4B38-BCD9-DE17E5C9FA0D}" sibTransId="{C50892CE-7AE2-400B-BEDA-7D1C5788705D}"/>
    <dgm:cxn modelId="{3222FEC3-CAFA-4F12-BF1E-4FBEB42BCAA2}" srcId="{347034AC-0C01-413C-9BF0-8AB12F2B62E9}" destId="{D5671D2C-A6B3-4C6C-8AF2-13E4E82ABEEC}" srcOrd="0" destOrd="0" parTransId="{BBFA2809-4919-46F1-A4D6-59CB3C10B4EE}" sibTransId="{80EE8536-34A4-4CD2-8436-AA7BA7C46E54}"/>
    <dgm:cxn modelId="{A7BEDEC7-A020-4B84-98A9-3834FC5ACFA8}" type="presOf" srcId="{4C727A0A-B543-4C84-8A5C-8695C451F64C}" destId="{73845D5A-426F-477B-A8C0-95621EEDA9B9}" srcOrd="0" destOrd="1" presId="urn:microsoft.com/office/officeart/2005/8/layout/chevron2"/>
    <dgm:cxn modelId="{BC852DCD-E667-4365-A760-CD1386009DFB}" srcId="{812576D4-6C16-4E9D-AFEA-B9406DD51493}" destId="{E30E6FD7-5EEC-4716-B78F-31A25E3315EB}" srcOrd="0" destOrd="0" parTransId="{F84BD684-8EC7-4AB2-8244-00003A7A4E57}" sibTransId="{DAC94BC5-19E1-4110-B05F-0CE8C5097257}"/>
    <dgm:cxn modelId="{1C5208D3-19CE-4EC5-A56F-05C113B13FB9}" type="presOf" srcId="{347034AC-0C01-413C-9BF0-8AB12F2B62E9}" destId="{EC9FA2C9-5E4F-4B22-85E4-ADE232D7B588}" srcOrd="0" destOrd="0" presId="urn:microsoft.com/office/officeart/2005/8/layout/chevron2"/>
    <dgm:cxn modelId="{C5C7B7DF-1754-43EB-9623-F43E856934C3}" srcId="{FAFF0F42-46E5-4807-A9A6-17D2CFC75416}" destId="{9885F40F-3F7D-469B-8728-0A5641483A36}" srcOrd="1" destOrd="0" parTransId="{0116D08E-AE90-4306-8266-6DB711EC0672}" sibTransId="{7DEE4902-C473-478C-A55C-F904FEFC39F9}"/>
    <dgm:cxn modelId="{5AD0EBED-5A70-4252-853E-8D2BA58CCC6D}" type="presOf" srcId="{492090E0-B0DD-4585-8A06-1715BC72D701}" destId="{E10D1E9A-4B6D-495C-8DFA-31CBBDCCDBC8}" srcOrd="0" destOrd="1" presId="urn:microsoft.com/office/officeart/2005/8/layout/chevron2"/>
    <dgm:cxn modelId="{EEB8E1FF-37CD-4B8B-BC5E-241C4FF52255}" srcId="{40411FBC-3AD0-4265-AE44-D9E630177FE8}" destId="{FAFF0F42-46E5-4807-A9A6-17D2CFC75416}" srcOrd="1" destOrd="0" parTransId="{B33191F9-C019-486C-9009-068ABF156FC2}" sibTransId="{79ABD9CC-A38A-46F0-9F1E-03AFCDC471FC}"/>
    <dgm:cxn modelId="{DFF76DB0-4D8B-4282-ADBA-38E0872C7CCB}" type="presParOf" srcId="{338D5471-9274-475B-9E55-BAC3013678DE}" destId="{6B6CD0DD-6F16-47DF-9F32-2809252D8BB8}" srcOrd="0" destOrd="0" presId="urn:microsoft.com/office/officeart/2005/8/layout/chevron2"/>
    <dgm:cxn modelId="{6B0E67EC-4FD1-4E10-856D-53423E00B88F}" type="presParOf" srcId="{6B6CD0DD-6F16-47DF-9F32-2809252D8BB8}" destId="{3D002F6D-E429-40B0-A8BE-9C554F776B1A}" srcOrd="0" destOrd="0" presId="urn:microsoft.com/office/officeart/2005/8/layout/chevron2"/>
    <dgm:cxn modelId="{AB55E2DE-5344-4308-A4B8-A399D6584BD7}" type="presParOf" srcId="{6B6CD0DD-6F16-47DF-9F32-2809252D8BB8}" destId="{E10D1E9A-4B6D-495C-8DFA-31CBBDCCDBC8}" srcOrd="1" destOrd="0" presId="urn:microsoft.com/office/officeart/2005/8/layout/chevron2"/>
    <dgm:cxn modelId="{10032697-733D-42BD-827B-4E2813F2FB3D}" type="presParOf" srcId="{338D5471-9274-475B-9E55-BAC3013678DE}" destId="{BF374272-B4AF-461D-AA7A-18D31F1FD50E}" srcOrd="1" destOrd="0" presId="urn:microsoft.com/office/officeart/2005/8/layout/chevron2"/>
    <dgm:cxn modelId="{0718907A-13A7-4807-BDF7-EB0E9B9C83A2}" type="presParOf" srcId="{338D5471-9274-475B-9E55-BAC3013678DE}" destId="{6D5D0373-C337-451D-A184-34F87C8D79BC}" srcOrd="2" destOrd="0" presId="urn:microsoft.com/office/officeart/2005/8/layout/chevron2"/>
    <dgm:cxn modelId="{604435A2-5909-486A-9B21-FE3F85B3C3D3}" type="presParOf" srcId="{6D5D0373-C337-451D-A184-34F87C8D79BC}" destId="{BC65B0E7-2344-4F9F-9F15-B393C6B4FBDF}" srcOrd="0" destOrd="0" presId="urn:microsoft.com/office/officeart/2005/8/layout/chevron2"/>
    <dgm:cxn modelId="{0EB0362D-05AA-486A-87A2-6EBD20DDBEFB}" type="presParOf" srcId="{6D5D0373-C337-451D-A184-34F87C8D79BC}" destId="{BCFF1836-0ABD-46E3-984A-BC1D5EF50243}" srcOrd="1" destOrd="0" presId="urn:microsoft.com/office/officeart/2005/8/layout/chevron2"/>
    <dgm:cxn modelId="{AE3DD8BD-66F2-40EF-8882-94174ACA71B6}" type="presParOf" srcId="{338D5471-9274-475B-9E55-BAC3013678DE}" destId="{B05FE1D9-D9F3-4827-875A-2D702873F93B}" srcOrd="3" destOrd="0" presId="urn:microsoft.com/office/officeart/2005/8/layout/chevron2"/>
    <dgm:cxn modelId="{09C1F71B-121E-431D-A2CE-8DA3183E41BB}" type="presParOf" srcId="{338D5471-9274-475B-9E55-BAC3013678DE}" destId="{CE698A56-EAD7-4B64-B7ED-21DBC1123FB4}" srcOrd="4" destOrd="0" presId="urn:microsoft.com/office/officeart/2005/8/layout/chevron2"/>
    <dgm:cxn modelId="{E6C63AD7-D1E9-4102-92C6-4372883A434F}" type="presParOf" srcId="{CE698A56-EAD7-4B64-B7ED-21DBC1123FB4}" destId="{EC9FA2C9-5E4F-4B22-85E4-ADE232D7B588}" srcOrd="0" destOrd="0" presId="urn:microsoft.com/office/officeart/2005/8/layout/chevron2"/>
    <dgm:cxn modelId="{EC8A249A-9382-423C-B117-DA0BC27126BF}" type="presParOf" srcId="{CE698A56-EAD7-4B64-B7ED-21DBC1123FB4}" destId="{EFB35301-3C81-4AFC-963E-A9533A6E6DED}" srcOrd="1" destOrd="0" presId="urn:microsoft.com/office/officeart/2005/8/layout/chevron2"/>
    <dgm:cxn modelId="{993674C8-39E9-4616-85C3-33970E8A8AF8}" type="presParOf" srcId="{338D5471-9274-475B-9E55-BAC3013678DE}" destId="{6F72F142-6107-4457-816A-F8044EF1D0E4}" srcOrd="5" destOrd="0" presId="urn:microsoft.com/office/officeart/2005/8/layout/chevron2"/>
    <dgm:cxn modelId="{C2E8C093-C4B3-40F6-AD28-5C39B5700FB3}" type="presParOf" srcId="{338D5471-9274-475B-9E55-BAC3013678DE}" destId="{CFC72AA3-4D66-4A12-B1A8-9A5CF5E933F4}" srcOrd="6" destOrd="0" presId="urn:microsoft.com/office/officeart/2005/8/layout/chevron2"/>
    <dgm:cxn modelId="{86D09BC8-1E4A-4F5F-B69C-DA6B7DEB99CD}" type="presParOf" srcId="{CFC72AA3-4D66-4A12-B1A8-9A5CF5E933F4}" destId="{3B6CE18B-F5BD-49DB-8936-4B47DE37335B}" srcOrd="0" destOrd="0" presId="urn:microsoft.com/office/officeart/2005/8/layout/chevron2"/>
    <dgm:cxn modelId="{C6622D67-D358-4577-8BE8-569ACFC20800}" type="presParOf" srcId="{CFC72AA3-4D66-4A12-B1A8-9A5CF5E933F4}" destId="{73845D5A-426F-477B-A8C0-95621EEDA9B9}" srcOrd="1" destOrd="0" presId="urn:microsoft.com/office/officeart/2005/8/layout/chevron2"/>
    <dgm:cxn modelId="{6E3608F2-5036-4127-B60D-0DF4129B3360}" type="presParOf" srcId="{338D5471-9274-475B-9E55-BAC3013678DE}" destId="{13B5B0D3-868A-498A-96FF-FB092FB7649F}" srcOrd="7" destOrd="0" presId="urn:microsoft.com/office/officeart/2005/8/layout/chevron2"/>
    <dgm:cxn modelId="{C84125C5-6EB8-444F-A379-725334453700}" type="presParOf" srcId="{338D5471-9274-475B-9E55-BAC3013678DE}" destId="{4C5A295D-12E5-43EB-940E-24505835D28C}" srcOrd="8" destOrd="0" presId="urn:microsoft.com/office/officeart/2005/8/layout/chevron2"/>
    <dgm:cxn modelId="{CB404A85-2052-4846-8E02-0E63B54BE8D1}" type="presParOf" srcId="{4C5A295D-12E5-43EB-940E-24505835D28C}" destId="{67BD89A3-265D-4B6D-9A56-5FA397003040}" srcOrd="0" destOrd="0" presId="urn:microsoft.com/office/officeart/2005/8/layout/chevron2"/>
    <dgm:cxn modelId="{609837E2-C95C-4624-A18F-0665D569E491}" type="presParOf" srcId="{4C5A295D-12E5-43EB-940E-24505835D28C}" destId="{6280533E-F70F-4DD5-BA3A-F865444F67D2}"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40A6C-319E-440E-A39C-757AF8766D26}"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n-US"/>
        </a:p>
      </dgm:t>
    </dgm:pt>
    <dgm:pt modelId="{6AF1B0CE-4A00-437F-AA12-BED0726D7402}">
      <dgm:prSet phldrT="[Text]"/>
      <dgm:spPr/>
      <dgm:t>
        <a:bodyPr/>
        <a:lstStyle/>
        <a:p>
          <a:r>
            <a:rPr lang="en-US" dirty="0">
              <a:latin typeface="+mj-lt"/>
            </a:rPr>
            <a:t>Lean</a:t>
          </a:r>
        </a:p>
      </dgm:t>
    </dgm:pt>
    <dgm:pt modelId="{EC8900E9-72D6-46E5-BB68-DFE5C434125E}" type="parTrans" cxnId="{F0EB2C2B-EA22-459D-BFDC-BB11F150D3D5}">
      <dgm:prSet/>
      <dgm:spPr/>
      <dgm:t>
        <a:bodyPr/>
        <a:lstStyle/>
        <a:p>
          <a:endParaRPr lang="en-US"/>
        </a:p>
      </dgm:t>
    </dgm:pt>
    <dgm:pt modelId="{2F0F96F7-5F45-4DCD-B64C-FB121701030F}" type="sibTrans" cxnId="{F0EB2C2B-EA22-459D-BFDC-BB11F150D3D5}">
      <dgm:prSet/>
      <dgm:spPr/>
      <dgm:t>
        <a:bodyPr/>
        <a:lstStyle/>
        <a:p>
          <a:endParaRPr lang="en-US"/>
        </a:p>
      </dgm:t>
    </dgm:pt>
    <dgm:pt modelId="{643D449C-B3BC-449C-B6E7-38FF74D620BF}">
      <dgm:prSet phldrT="[Text]"/>
      <dgm:spPr/>
      <dgm:t>
        <a:bodyPr/>
        <a:lstStyle/>
        <a:p>
          <a:r>
            <a:rPr lang="en-US" dirty="0">
              <a:latin typeface="+mj-lt"/>
            </a:rPr>
            <a:t>Eliminate Waste</a:t>
          </a:r>
        </a:p>
      </dgm:t>
    </dgm:pt>
    <dgm:pt modelId="{AAFCF2A5-1C72-41C3-A859-D1BB06ECD074}" type="parTrans" cxnId="{DAC398EF-92D3-4D74-8A7B-72188B606B01}">
      <dgm:prSet/>
      <dgm:spPr/>
      <dgm:t>
        <a:bodyPr/>
        <a:lstStyle/>
        <a:p>
          <a:endParaRPr lang="en-US"/>
        </a:p>
      </dgm:t>
    </dgm:pt>
    <dgm:pt modelId="{DA6A1880-0C86-4F19-959E-943D5E8AD277}" type="sibTrans" cxnId="{DAC398EF-92D3-4D74-8A7B-72188B606B01}">
      <dgm:prSet/>
      <dgm:spPr/>
      <dgm:t>
        <a:bodyPr/>
        <a:lstStyle/>
        <a:p>
          <a:endParaRPr lang="en-US"/>
        </a:p>
      </dgm:t>
    </dgm:pt>
    <dgm:pt modelId="{8DEA93F2-BC17-457F-91E8-21E64E27E98D}">
      <dgm:prSet phldrT="[Text]"/>
      <dgm:spPr/>
      <dgm:t>
        <a:bodyPr/>
        <a:lstStyle/>
        <a:p>
          <a:r>
            <a:rPr lang="en-US" dirty="0">
              <a:latin typeface="+mj-lt"/>
            </a:rPr>
            <a:t>Process Flow</a:t>
          </a:r>
        </a:p>
      </dgm:t>
    </dgm:pt>
    <dgm:pt modelId="{7A6E35AA-4F0F-4C60-83FD-09A44EC9173B}" type="parTrans" cxnId="{E6082DE7-2BE2-4035-8830-2B7AB9975BFD}">
      <dgm:prSet/>
      <dgm:spPr/>
      <dgm:t>
        <a:bodyPr/>
        <a:lstStyle/>
        <a:p>
          <a:endParaRPr lang="en-US"/>
        </a:p>
      </dgm:t>
    </dgm:pt>
    <dgm:pt modelId="{49DE8884-57DC-4350-B2EB-2E447904CFB3}" type="sibTrans" cxnId="{E6082DE7-2BE2-4035-8830-2B7AB9975BFD}">
      <dgm:prSet/>
      <dgm:spPr/>
      <dgm:t>
        <a:bodyPr/>
        <a:lstStyle/>
        <a:p>
          <a:endParaRPr lang="en-US"/>
        </a:p>
      </dgm:t>
    </dgm:pt>
    <dgm:pt modelId="{02AAE41C-DA98-4CEE-A589-00527297888F}">
      <dgm:prSet phldrT="[Text]"/>
      <dgm:spPr/>
      <dgm:t>
        <a:bodyPr/>
        <a:lstStyle/>
        <a:p>
          <a:r>
            <a:rPr lang="en-US" dirty="0">
              <a:latin typeface="+mj-lt"/>
            </a:rPr>
            <a:t>Six Sigma</a:t>
          </a:r>
        </a:p>
      </dgm:t>
    </dgm:pt>
    <dgm:pt modelId="{961ACDF7-8D1F-4ADA-97A5-09E8F1F9506E}" type="parTrans" cxnId="{7E73EEB2-900B-41E4-A0EA-08CD51B773CD}">
      <dgm:prSet/>
      <dgm:spPr/>
      <dgm:t>
        <a:bodyPr/>
        <a:lstStyle/>
        <a:p>
          <a:endParaRPr lang="en-US"/>
        </a:p>
      </dgm:t>
    </dgm:pt>
    <dgm:pt modelId="{5A6159C0-B668-4F97-95CD-1E796254C1E5}" type="sibTrans" cxnId="{7E73EEB2-900B-41E4-A0EA-08CD51B773CD}">
      <dgm:prSet/>
      <dgm:spPr/>
      <dgm:t>
        <a:bodyPr/>
        <a:lstStyle/>
        <a:p>
          <a:endParaRPr lang="en-US"/>
        </a:p>
      </dgm:t>
    </dgm:pt>
    <dgm:pt modelId="{61D1B82D-9A31-4754-80BF-8913DF3B8412}">
      <dgm:prSet phldrT="[Text]"/>
      <dgm:spPr/>
      <dgm:t>
        <a:bodyPr/>
        <a:lstStyle/>
        <a:p>
          <a:r>
            <a:rPr lang="en-US" dirty="0">
              <a:latin typeface="+mj-lt"/>
            </a:rPr>
            <a:t>Eliminate Defects</a:t>
          </a:r>
        </a:p>
      </dgm:t>
    </dgm:pt>
    <dgm:pt modelId="{CC68EA57-BA5D-4B01-B351-40F7FCD2781A}" type="parTrans" cxnId="{B9625084-C88A-43B1-9983-2DF99FAE4C93}">
      <dgm:prSet/>
      <dgm:spPr/>
      <dgm:t>
        <a:bodyPr/>
        <a:lstStyle/>
        <a:p>
          <a:endParaRPr lang="en-US"/>
        </a:p>
      </dgm:t>
    </dgm:pt>
    <dgm:pt modelId="{971B10E6-6488-412C-BA29-039F1DA8D101}" type="sibTrans" cxnId="{B9625084-C88A-43B1-9983-2DF99FAE4C93}">
      <dgm:prSet/>
      <dgm:spPr/>
      <dgm:t>
        <a:bodyPr/>
        <a:lstStyle/>
        <a:p>
          <a:endParaRPr lang="en-US"/>
        </a:p>
      </dgm:t>
    </dgm:pt>
    <dgm:pt modelId="{C7C709D7-450A-4478-A87C-1E626461D016}">
      <dgm:prSet phldrT="[Text]"/>
      <dgm:spPr/>
      <dgm:t>
        <a:bodyPr/>
        <a:lstStyle/>
        <a:p>
          <a:r>
            <a:rPr lang="en-US" dirty="0">
              <a:latin typeface="+mj-lt"/>
            </a:rPr>
            <a:t>Process Yield</a:t>
          </a:r>
        </a:p>
      </dgm:t>
    </dgm:pt>
    <dgm:pt modelId="{2FBB4902-22A7-4948-9C4E-B800E103BB10}" type="parTrans" cxnId="{3DEC2637-C6ED-42A9-91FB-DEE2828F3171}">
      <dgm:prSet/>
      <dgm:spPr/>
      <dgm:t>
        <a:bodyPr/>
        <a:lstStyle/>
        <a:p>
          <a:endParaRPr lang="en-US"/>
        </a:p>
      </dgm:t>
    </dgm:pt>
    <dgm:pt modelId="{49F19745-A5DE-4246-A456-07FCD4B0DA97}" type="sibTrans" cxnId="{3DEC2637-C6ED-42A9-91FB-DEE2828F3171}">
      <dgm:prSet/>
      <dgm:spPr/>
      <dgm:t>
        <a:bodyPr/>
        <a:lstStyle/>
        <a:p>
          <a:endParaRPr lang="en-US"/>
        </a:p>
      </dgm:t>
    </dgm:pt>
    <dgm:pt modelId="{CE096977-0296-45B4-88D8-F6348D091DAC}">
      <dgm:prSet phldrT="[Text]"/>
      <dgm:spPr/>
      <dgm:t>
        <a:bodyPr/>
        <a:lstStyle/>
        <a:p>
          <a:r>
            <a:rPr lang="en-US" dirty="0">
              <a:latin typeface="+mj-lt"/>
            </a:rPr>
            <a:t>Pull Systems</a:t>
          </a:r>
        </a:p>
      </dgm:t>
    </dgm:pt>
    <dgm:pt modelId="{5CCD7973-9B75-43DF-95F1-A8887E3E7E07}" type="parTrans" cxnId="{E6178E8F-D87C-47AC-8815-3D5709195BC5}">
      <dgm:prSet/>
      <dgm:spPr/>
      <dgm:t>
        <a:bodyPr/>
        <a:lstStyle/>
        <a:p>
          <a:endParaRPr lang="en-US"/>
        </a:p>
      </dgm:t>
    </dgm:pt>
    <dgm:pt modelId="{37416837-841C-43C6-8113-A287DB4C1A92}" type="sibTrans" cxnId="{E6178E8F-D87C-47AC-8815-3D5709195BC5}">
      <dgm:prSet/>
      <dgm:spPr/>
      <dgm:t>
        <a:bodyPr/>
        <a:lstStyle/>
        <a:p>
          <a:endParaRPr lang="en-US"/>
        </a:p>
      </dgm:t>
    </dgm:pt>
    <dgm:pt modelId="{35CF1E0F-58D6-42E1-AEDC-834A9911E395}">
      <dgm:prSet phldrT="[Text]"/>
      <dgm:spPr/>
      <dgm:t>
        <a:bodyPr/>
        <a:lstStyle/>
        <a:p>
          <a:r>
            <a:rPr lang="en-US" dirty="0">
              <a:latin typeface="+mj-lt"/>
            </a:rPr>
            <a:t>Capable Systems</a:t>
          </a:r>
        </a:p>
      </dgm:t>
    </dgm:pt>
    <dgm:pt modelId="{945D0D32-E706-41F3-9171-9C84A7352106}" type="parTrans" cxnId="{335C909C-88F4-48D5-936D-81633BF2103D}">
      <dgm:prSet/>
      <dgm:spPr/>
      <dgm:t>
        <a:bodyPr/>
        <a:lstStyle/>
        <a:p>
          <a:endParaRPr lang="en-US"/>
        </a:p>
      </dgm:t>
    </dgm:pt>
    <dgm:pt modelId="{56921AAF-B131-4AD0-AD2E-1C161DFAEAD1}" type="sibTrans" cxnId="{335C909C-88F4-48D5-936D-81633BF2103D}">
      <dgm:prSet/>
      <dgm:spPr/>
      <dgm:t>
        <a:bodyPr/>
        <a:lstStyle/>
        <a:p>
          <a:endParaRPr lang="en-US"/>
        </a:p>
      </dgm:t>
    </dgm:pt>
    <dgm:pt modelId="{AD8BC443-703B-4E48-B419-2AE61896E61A}">
      <dgm:prSet phldrT="[Text]"/>
      <dgm:spPr/>
      <dgm:t>
        <a:bodyPr/>
        <a:lstStyle/>
        <a:p>
          <a:r>
            <a:rPr lang="en-US" dirty="0">
              <a:latin typeface="+mj-lt"/>
            </a:rPr>
            <a:t>Easy Visual Approach</a:t>
          </a:r>
        </a:p>
      </dgm:t>
    </dgm:pt>
    <dgm:pt modelId="{41FA6F56-BDF7-4478-9950-0911835B6AFC}" type="parTrans" cxnId="{17DFDF69-37B2-43E5-A9C4-22B4B223EF4B}">
      <dgm:prSet/>
      <dgm:spPr/>
      <dgm:t>
        <a:bodyPr/>
        <a:lstStyle/>
        <a:p>
          <a:endParaRPr lang="en-US"/>
        </a:p>
      </dgm:t>
    </dgm:pt>
    <dgm:pt modelId="{E0B7395F-6D5A-4CB4-AFA4-D496AC86999C}" type="sibTrans" cxnId="{17DFDF69-37B2-43E5-A9C4-22B4B223EF4B}">
      <dgm:prSet/>
      <dgm:spPr/>
      <dgm:t>
        <a:bodyPr/>
        <a:lstStyle/>
        <a:p>
          <a:endParaRPr lang="en-US"/>
        </a:p>
      </dgm:t>
    </dgm:pt>
    <dgm:pt modelId="{20339A2C-B129-4A20-B92A-DED1BDE2E4CC}">
      <dgm:prSet phldrT="[Text]"/>
      <dgm:spPr/>
      <dgm:t>
        <a:bodyPr/>
        <a:lstStyle/>
        <a:p>
          <a:r>
            <a:rPr lang="en-US" dirty="0">
              <a:latin typeface="+mj-lt"/>
            </a:rPr>
            <a:t>Rigorous Analytical Approach</a:t>
          </a:r>
        </a:p>
      </dgm:t>
    </dgm:pt>
    <dgm:pt modelId="{A0D473F4-9BA2-4EEA-BB0A-0033A17EC2CA}" type="parTrans" cxnId="{E9B49232-9746-441F-B16D-4F83F42F6320}">
      <dgm:prSet/>
      <dgm:spPr/>
      <dgm:t>
        <a:bodyPr/>
        <a:lstStyle/>
        <a:p>
          <a:endParaRPr lang="en-US"/>
        </a:p>
      </dgm:t>
    </dgm:pt>
    <dgm:pt modelId="{36ED3474-32F1-45C1-8DBD-A6688E30BFE1}" type="sibTrans" cxnId="{E9B49232-9746-441F-B16D-4F83F42F6320}">
      <dgm:prSet/>
      <dgm:spPr/>
      <dgm:t>
        <a:bodyPr/>
        <a:lstStyle/>
        <a:p>
          <a:endParaRPr lang="en-US"/>
        </a:p>
      </dgm:t>
    </dgm:pt>
    <dgm:pt modelId="{B34FA6FD-B324-44A1-BEAB-C853CC6FD529}" type="pres">
      <dgm:prSet presAssocID="{DCD40A6C-319E-440E-A39C-757AF8766D26}" presName="diagram" presStyleCnt="0">
        <dgm:presLayoutVars>
          <dgm:chPref val="1"/>
          <dgm:dir/>
          <dgm:animOne val="branch"/>
          <dgm:animLvl val="lvl"/>
          <dgm:resizeHandles/>
        </dgm:presLayoutVars>
      </dgm:prSet>
      <dgm:spPr/>
    </dgm:pt>
    <dgm:pt modelId="{4E910675-8720-4D46-AAD1-A5211FF2E6DC}" type="pres">
      <dgm:prSet presAssocID="{6AF1B0CE-4A00-437F-AA12-BED0726D7402}" presName="root" presStyleCnt="0"/>
      <dgm:spPr/>
    </dgm:pt>
    <dgm:pt modelId="{F8D1854B-1442-4A49-8899-DC5F046392E6}" type="pres">
      <dgm:prSet presAssocID="{6AF1B0CE-4A00-437F-AA12-BED0726D7402}" presName="rootComposite" presStyleCnt="0"/>
      <dgm:spPr/>
    </dgm:pt>
    <dgm:pt modelId="{F23C666D-B30A-4A68-868D-127D64906563}" type="pres">
      <dgm:prSet presAssocID="{6AF1B0CE-4A00-437F-AA12-BED0726D7402}" presName="rootText" presStyleLbl="node1" presStyleIdx="0" presStyleCnt="2"/>
      <dgm:spPr/>
    </dgm:pt>
    <dgm:pt modelId="{3FC9B759-7CA3-49C8-98F6-FF761564C91A}" type="pres">
      <dgm:prSet presAssocID="{6AF1B0CE-4A00-437F-AA12-BED0726D7402}" presName="rootConnector" presStyleLbl="node1" presStyleIdx="0" presStyleCnt="2"/>
      <dgm:spPr/>
    </dgm:pt>
    <dgm:pt modelId="{B696167C-1084-454A-A1CD-5BCDCF0367D1}" type="pres">
      <dgm:prSet presAssocID="{6AF1B0CE-4A00-437F-AA12-BED0726D7402}" presName="childShape" presStyleCnt="0"/>
      <dgm:spPr/>
    </dgm:pt>
    <dgm:pt modelId="{9E1845BE-FA50-4262-8430-FF5A69967662}" type="pres">
      <dgm:prSet presAssocID="{AAFCF2A5-1C72-41C3-A859-D1BB06ECD074}" presName="Name13" presStyleLbl="parChTrans1D2" presStyleIdx="0" presStyleCnt="8"/>
      <dgm:spPr/>
    </dgm:pt>
    <dgm:pt modelId="{7C1B5305-44B2-4870-AF98-1A51F81B5C25}" type="pres">
      <dgm:prSet presAssocID="{643D449C-B3BC-449C-B6E7-38FF74D620BF}" presName="childText" presStyleLbl="bgAcc1" presStyleIdx="0" presStyleCnt="8">
        <dgm:presLayoutVars>
          <dgm:bulletEnabled val="1"/>
        </dgm:presLayoutVars>
      </dgm:prSet>
      <dgm:spPr/>
    </dgm:pt>
    <dgm:pt modelId="{CE02BD61-B836-4BFB-8D52-680E279A8020}" type="pres">
      <dgm:prSet presAssocID="{7A6E35AA-4F0F-4C60-83FD-09A44EC9173B}" presName="Name13" presStyleLbl="parChTrans1D2" presStyleIdx="1" presStyleCnt="8"/>
      <dgm:spPr/>
    </dgm:pt>
    <dgm:pt modelId="{6ABAB58F-AB78-4DE4-97C3-4569D8927762}" type="pres">
      <dgm:prSet presAssocID="{8DEA93F2-BC17-457F-91E8-21E64E27E98D}" presName="childText" presStyleLbl="bgAcc1" presStyleIdx="1" presStyleCnt="8">
        <dgm:presLayoutVars>
          <dgm:bulletEnabled val="1"/>
        </dgm:presLayoutVars>
      </dgm:prSet>
      <dgm:spPr/>
    </dgm:pt>
    <dgm:pt modelId="{03997256-C009-4D37-A1DC-0FCE7E80F25E}" type="pres">
      <dgm:prSet presAssocID="{5CCD7973-9B75-43DF-95F1-A8887E3E7E07}" presName="Name13" presStyleLbl="parChTrans1D2" presStyleIdx="2" presStyleCnt="8"/>
      <dgm:spPr/>
    </dgm:pt>
    <dgm:pt modelId="{D256ADBC-01F7-4C23-900B-041A1D7D3875}" type="pres">
      <dgm:prSet presAssocID="{CE096977-0296-45B4-88D8-F6348D091DAC}" presName="childText" presStyleLbl="bgAcc1" presStyleIdx="2" presStyleCnt="8">
        <dgm:presLayoutVars>
          <dgm:bulletEnabled val="1"/>
        </dgm:presLayoutVars>
      </dgm:prSet>
      <dgm:spPr/>
    </dgm:pt>
    <dgm:pt modelId="{97597169-11B8-45F2-930C-F439EA18AD3A}" type="pres">
      <dgm:prSet presAssocID="{41FA6F56-BDF7-4478-9950-0911835B6AFC}" presName="Name13" presStyleLbl="parChTrans1D2" presStyleIdx="3" presStyleCnt="8"/>
      <dgm:spPr/>
    </dgm:pt>
    <dgm:pt modelId="{9270F57F-F62A-4B2F-B9B1-DE69C9B208A2}" type="pres">
      <dgm:prSet presAssocID="{AD8BC443-703B-4E48-B419-2AE61896E61A}" presName="childText" presStyleLbl="bgAcc1" presStyleIdx="3" presStyleCnt="8">
        <dgm:presLayoutVars>
          <dgm:bulletEnabled val="1"/>
        </dgm:presLayoutVars>
      </dgm:prSet>
      <dgm:spPr/>
    </dgm:pt>
    <dgm:pt modelId="{79C67EF0-D06D-4E00-925E-27610B72993B}" type="pres">
      <dgm:prSet presAssocID="{02AAE41C-DA98-4CEE-A589-00527297888F}" presName="root" presStyleCnt="0"/>
      <dgm:spPr/>
    </dgm:pt>
    <dgm:pt modelId="{46A3F312-70C8-4328-93C9-75B8029D0C0A}" type="pres">
      <dgm:prSet presAssocID="{02AAE41C-DA98-4CEE-A589-00527297888F}" presName="rootComposite" presStyleCnt="0"/>
      <dgm:spPr/>
    </dgm:pt>
    <dgm:pt modelId="{F2553219-948F-4CE0-9AF5-B7CA16A63D09}" type="pres">
      <dgm:prSet presAssocID="{02AAE41C-DA98-4CEE-A589-00527297888F}" presName="rootText" presStyleLbl="node1" presStyleIdx="1" presStyleCnt="2"/>
      <dgm:spPr/>
    </dgm:pt>
    <dgm:pt modelId="{F757C58D-CD5F-4688-9DF6-BAF7BD3F75C5}" type="pres">
      <dgm:prSet presAssocID="{02AAE41C-DA98-4CEE-A589-00527297888F}" presName="rootConnector" presStyleLbl="node1" presStyleIdx="1" presStyleCnt="2"/>
      <dgm:spPr/>
    </dgm:pt>
    <dgm:pt modelId="{18FE9D52-4911-4AD7-BD8A-9DE775931BD9}" type="pres">
      <dgm:prSet presAssocID="{02AAE41C-DA98-4CEE-A589-00527297888F}" presName="childShape" presStyleCnt="0"/>
      <dgm:spPr/>
    </dgm:pt>
    <dgm:pt modelId="{587CF256-1ECD-4A5A-975C-C83575F4BA79}" type="pres">
      <dgm:prSet presAssocID="{CC68EA57-BA5D-4B01-B351-40F7FCD2781A}" presName="Name13" presStyleLbl="parChTrans1D2" presStyleIdx="4" presStyleCnt="8"/>
      <dgm:spPr/>
    </dgm:pt>
    <dgm:pt modelId="{847CBFCE-7E15-47DA-AB95-E0674D8C608B}" type="pres">
      <dgm:prSet presAssocID="{61D1B82D-9A31-4754-80BF-8913DF3B8412}" presName="childText" presStyleLbl="bgAcc1" presStyleIdx="4" presStyleCnt="8">
        <dgm:presLayoutVars>
          <dgm:bulletEnabled val="1"/>
        </dgm:presLayoutVars>
      </dgm:prSet>
      <dgm:spPr/>
    </dgm:pt>
    <dgm:pt modelId="{E1CFF13D-C23E-459D-A328-7828C94A893F}" type="pres">
      <dgm:prSet presAssocID="{2FBB4902-22A7-4948-9C4E-B800E103BB10}" presName="Name13" presStyleLbl="parChTrans1D2" presStyleIdx="5" presStyleCnt="8"/>
      <dgm:spPr/>
    </dgm:pt>
    <dgm:pt modelId="{A7DCFC1E-01A0-4D30-9B71-EEC5D7437ECD}" type="pres">
      <dgm:prSet presAssocID="{C7C709D7-450A-4478-A87C-1E626461D016}" presName="childText" presStyleLbl="bgAcc1" presStyleIdx="5" presStyleCnt="8">
        <dgm:presLayoutVars>
          <dgm:bulletEnabled val="1"/>
        </dgm:presLayoutVars>
      </dgm:prSet>
      <dgm:spPr/>
    </dgm:pt>
    <dgm:pt modelId="{6C1F5F5B-719F-43D2-996A-C7B8A94F8534}" type="pres">
      <dgm:prSet presAssocID="{945D0D32-E706-41F3-9171-9C84A7352106}" presName="Name13" presStyleLbl="parChTrans1D2" presStyleIdx="6" presStyleCnt="8"/>
      <dgm:spPr/>
    </dgm:pt>
    <dgm:pt modelId="{7FC20419-D71A-42BF-AEF2-49B58FDD96DE}" type="pres">
      <dgm:prSet presAssocID="{35CF1E0F-58D6-42E1-AEDC-834A9911E395}" presName="childText" presStyleLbl="bgAcc1" presStyleIdx="6" presStyleCnt="8">
        <dgm:presLayoutVars>
          <dgm:bulletEnabled val="1"/>
        </dgm:presLayoutVars>
      </dgm:prSet>
      <dgm:spPr/>
    </dgm:pt>
    <dgm:pt modelId="{E508A537-7654-46C8-B9EE-14EEC5262598}" type="pres">
      <dgm:prSet presAssocID="{A0D473F4-9BA2-4EEA-BB0A-0033A17EC2CA}" presName="Name13" presStyleLbl="parChTrans1D2" presStyleIdx="7" presStyleCnt="8"/>
      <dgm:spPr/>
    </dgm:pt>
    <dgm:pt modelId="{1B08DA2C-440A-479B-AF1E-4EDE941B684E}" type="pres">
      <dgm:prSet presAssocID="{20339A2C-B129-4A20-B92A-DED1BDE2E4CC}" presName="childText" presStyleLbl="bgAcc1" presStyleIdx="7" presStyleCnt="8">
        <dgm:presLayoutVars>
          <dgm:bulletEnabled val="1"/>
        </dgm:presLayoutVars>
      </dgm:prSet>
      <dgm:spPr/>
    </dgm:pt>
  </dgm:ptLst>
  <dgm:cxnLst>
    <dgm:cxn modelId="{B2AF9B01-4C94-4C68-862C-67D4DDF049BC}" type="presOf" srcId="{61D1B82D-9A31-4754-80BF-8913DF3B8412}" destId="{847CBFCE-7E15-47DA-AB95-E0674D8C608B}" srcOrd="0" destOrd="0" presId="urn:microsoft.com/office/officeart/2005/8/layout/hierarchy3"/>
    <dgm:cxn modelId="{79CA5617-D081-4F7A-A0A1-A073B4B11771}" type="presOf" srcId="{6AF1B0CE-4A00-437F-AA12-BED0726D7402}" destId="{3FC9B759-7CA3-49C8-98F6-FF761564C91A}" srcOrd="1" destOrd="0" presId="urn:microsoft.com/office/officeart/2005/8/layout/hierarchy3"/>
    <dgm:cxn modelId="{8DB5BE26-D514-4594-8F1B-0BC80767725B}" type="presOf" srcId="{7A6E35AA-4F0F-4C60-83FD-09A44EC9173B}" destId="{CE02BD61-B836-4BFB-8D52-680E279A8020}" srcOrd="0" destOrd="0" presId="urn:microsoft.com/office/officeart/2005/8/layout/hierarchy3"/>
    <dgm:cxn modelId="{F0EB2C2B-EA22-459D-BFDC-BB11F150D3D5}" srcId="{DCD40A6C-319E-440E-A39C-757AF8766D26}" destId="{6AF1B0CE-4A00-437F-AA12-BED0726D7402}" srcOrd="0" destOrd="0" parTransId="{EC8900E9-72D6-46E5-BB68-DFE5C434125E}" sibTransId="{2F0F96F7-5F45-4DCD-B64C-FB121701030F}"/>
    <dgm:cxn modelId="{A4B7E32C-8153-44AF-9EEB-6290735B5694}" type="presOf" srcId="{C7C709D7-450A-4478-A87C-1E626461D016}" destId="{A7DCFC1E-01A0-4D30-9B71-EEC5D7437ECD}" srcOrd="0" destOrd="0" presId="urn:microsoft.com/office/officeart/2005/8/layout/hierarchy3"/>
    <dgm:cxn modelId="{E9B49232-9746-441F-B16D-4F83F42F6320}" srcId="{02AAE41C-DA98-4CEE-A589-00527297888F}" destId="{20339A2C-B129-4A20-B92A-DED1BDE2E4CC}" srcOrd="3" destOrd="0" parTransId="{A0D473F4-9BA2-4EEA-BB0A-0033A17EC2CA}" sibTransId="{36ED3474-32F1-45C1-8DBD-A6688E30BFE1}"/>
    <dgm:cxn modelId="{3DEC2637-C6ED-42A9-91FB-DEE2828F3171}" srcId="{02AAE41C-DA98-4CEE-A589-00527297888F}" destId="{C7C709D7-450A-4478-A87C-1E626461D016}" srcOrd="1" destOrd="0" parTransId="{2FBB4902-22A7-4948-9C4E-B800E103BB10}" sibTransId="{49F19745-A5DE-4246-A456-07FCD4B0DA97}"/>
    <dgm:cxn modelId="{1569523F-C08A-42CA-8BA0-BBD3FB3C5B79}" type="presOf" srcId="{A0D473F4-9BA2-4EEA-BB0A-0033A17EC2CA}" destId="{E508A537-7654-46C8-B9EE-14EEC5262598}" srcOrd="0" destOrd="0" presId="urn:microsoft.com/office/officeart/2005/8/layout/hierarchy3"/>
    <dgm:cxn modelId="{A0E7CB61-F07B-4E37-932D-6BD909524114}" type="presOf" srcId="{CE096977-0296-45B4-88D8-F6348D091DAC}" destId="{D256ADBC-01F7-4C23-900B-041A1D7D3875}" srcOrd="0" destOrd="0" presId="urn:microsoft.com/office/officeart/2005/8/layout/hierarchy3"/>
    <dgm:cxn modelId="{3B6BA147-67BB-498B-B5C4-80E344F8983E}" type="presOf" srcId="{6AF1B0CE-4A00-437F-AA12-BED0726D7402}" destId="{F23C666D-B30A-4A68-868D-127D64906563}" srcOrd="0" destOrd="0" presId="urn:microsoft.com/office/officeart/2005/8/layout/hierarchy3"/>
    <dgm:cxn modelId="{17DFDF69-37B2-43E5-A9C4-22B4B223EF4B}" srcId="{6AF1B0CE-4A00-437F-AA12-BED0726D7402}" destId="{AD8BC443-703B-4E48-B419-2AE61896E61A}" srcOrd="3" destOrd="0" parTransId="{41FA6F56-BDF7-4478-9950-0911835B6AFC}" sibTransId="{E0B7395F-6D5A-4CB4-AFA4-D496AC86999C}"/>
    <dgm:cxn modelId="{8538716A-909B-40A9-A3A9-14F817CD13D1}" type="presOf" srcId="{AD8BC443-703B-4E48-B419-2AE61896E61A}" destId="{9270F57F-F62A-4B2F-B9B1-DE69C9B208A2}" srcOrd="0" destOrd="0" presId="urn:microsoft.com/office/officeart/2005/8/layout/hierarchy3"/>
    <dgm:cxn modelId="{882C8251-D691-4A92-86AE-358B6D2E74D5}" type="presOf" srcId="{20339A2C-B129-4A20-B92A-DED1BDE2E4CC}" destId="{1B08DA2C-440A-479B-AF1E-4EDE941B684E}" srcOrd="0" destOrd="0" presId="urn:microsoft.com/office/officeart/2005/8/layout/hierarchy3"/>
    <dgm:cxn modelId="{6DF30174-0A2B-4467-A5F9-E94837442F30}" type="presOf" srcId="{643D449C-B3BC-449C-B6E7-38FF74D620BF}" destId="{7C1B5305-44B2-4870-AF98-1A51F81B5C25}" srcOrd="0" destOrd="0" presId="urn:microsoft.com/office/officeart/2005/8/layout/hierarchy3"/>
    <dgm:cxn modelId="{1CDF6654-15AB-4F53-8FB7-FA5395FFD2AB}" type="presOf" srcId="{945D0D32-E706-41F3-9171-9C84A7352106}" destId="{6C1F5F5B-719F-43D2-996A-C7B8A94F8534}" srcOrd="0" destOrd="0" presId="urn:microsoft.com/office/officeart/2005/8/layout/hierarchy3"/>
    <dgm:cxn modelId="{1C757755-D5E3-42B1-BA58-FFF68AB6E1A0}" type="presOf" srcId="{2FBB4902-22A7-4948-9C4E-B800E103BB10}" destId="{E1CFF13D-C23E-459D-A328-7828C94A893F}" srcOrd="0" destOrd="0" presId="urn:microsoft.com/office/officeart/2005/8/layout/hierarchy3"/>
    <dgm:cxn modelId="{F2D25F7B-67F9-4401-9676-81730CE5DDE6}" type="presOf" srcId="{8DEA93F2-BC17-457F-91E8-21E64E27E98D}" destId="{6ABAB58F-AB78-4DE4-97C3-4569D8927762}" srcOrd="0" destOrd="0" presId="urn:microsoft.com/office/officeart/2005/8/layout/hierarchy3"/>
    <dgm:cxn modelId="{A110BF7C-CDEC-46A2-9735-E57778758051}" type="presOf" srcId="{DCD40A6C-319E-440E-A39C-757AF8766D26}" destId="{B34FA6FD-B324-44A1-BEAB-C853CC6FD529}" srcOrd="0" destOrd="0" presId="urn:microsoft.com/office/officeart/2005/8/layout/hierarchy3"/>
    <dgm:cxn modelId="{B9625084-C88A-43B1-9983-2DF99FAE4C93}" srcId="{02AAE41C-DA98-4CEE-A589-00527297888F}" destId="{61D1B82D-9A31-4754-80BF-8913DF3B8412}" srcOrd="0" destOrd="0" parTransId="{CC68EA57-BA5D-4B01-B351-40F7FCD2781A}" sibTransId="{971B10E6-6488-412C-BA29-039F1DA8D101}"/>
    <dgm:cxn modelId="{42A51F87-9BA0-4CAB-A7C3-14B336384B8A}" type="presOf" srcId="{02AAE41C-DA98-4CEE-A589-00527297888F}" destId="{F757C58D-CD5F-4688-9DF6-BAF7BD3F75C5}" srcOrd="1" destOrd="0" presId="urn:microsoft.com/office/officeart/2005/8/layout/hierarchy3"/>
    <dgm:cxn modelId="{04200089-8D1A-46A4-B737-0B22E8734049}" type="presOf" srcId="{5CCD7973-9B75-43DF-95F1-A8887E3E7E07}" destId="{03997256-C009-4D37-A1DC-0FCE7E80F25E}" srcOrd="0" destOrd="0" presId="urn:microsoft.com/office/officeart/2005/8/layout/hierarchy3"/>
    <dgm:cxn modelId="{E6178E8F-D87C-47AC-8815-3D5709195BC5}" srcId="{6AF1B0CE-4A00-437F-AA12-BED0726D7402}" destId="{CE096977-0296-45B4-88D8-F6348D091DAC}" srcOrd="2" destOrd="0" parTransId="{5CCD7973-9B75-43DF-95F1-A8887E3E7E07}" sibTransId="{37416837-841C-43C6-8113-A287DB4C1A92}"/>
    <dgm:cxn modelId="{335C909C-88F4-48D5-936D-81633BF2103D}" srcId="{02AAE41C-DA98-4CEE-A589-00527297888F}" destId="{35CF1E0F-58D6-42E1-AEDC-834A9911E395}" srcOrd="2" destOrd="0" parTransId="{945D0D32-E706-41F3-9171-9C84A7352106}" sibTransId="{56921AAF-B131-4AD0-AD2E-1C161DFAEAD1}"/>
    <dgm:cxn modelId="{8E1AE5AB-8C63-4A11-8247-81F8E6B48F12}" type="presOf" srcId="{02AAE41C-DA98-4CEE-A589-00527297888F}" destId="{F2553219-948F-4CE0-9AF5-B7CA16A63D09}" srcOrd="0" destOrd="0" presId="urn:microsoft.com/office/officeart/2005/8/layout/hierarchy3"/>
    <dgm:cxn modelId="{C59AFCAB-5E28-43E0-ACD7-1310111372F1}" type="presOf" srcId="{41FA6F56-BDF7-4478-9950-0911835B6AFC}" destId="{97597169-11B8-45F2-930C-F439EA18AD3A}" srcOrd="0" destOrd="0" presId="urn:microsoft.com/office/officeart/2005/8/layout/hierarchy3"/>
    <dgm:cxn modelId="{7E73EEB2-900B-41E4-A0EA-08CD51B773CD}" srcId="{DCD40A6C-319E-440E-A39C-757AF8766D26}" destId="{02AAE41C-DA98-4CEE-A589-00527297888F}" srcOrd="1" destOrd="0" parTransId="{961ACDF7-8D1F-4ADA-97A5-09E8F1F9506E}" sibTransId="{5A6159C0-B668-4F97-95CD-1E796254C1E5}"/>
    <dgm:cxn modelId="{5B0AFEC6-B032-4A8D-B3BA-874ACAB36291}" type="presOf" srcId="{35CF1E0F-58D6-42E1-AEDC-834A9911E395}" destId="{7FC20419-D71A-42BF-AEF2-49B58FDD96DE}" srcOrd="0" destOrd="0" presId="urn:microsoft.com/office/officeart/2005/8/layout/hierarchy3"/>
    <dgm:cxn modelId="{18D58AD1-3F87-4191-B96D-4B18B7D2F7E6}" type="presOf" srcId="{AAFCF2A5-1C72-41C3-A859-D1BB06ECD074}" destId="{9E1845BE-FA50-4262-8430-FF5A69967662}" srcOrd="0" destOrd="0" presId="urn:microsoft.com/office/officeart/2005/8/layout/hierarchy3"/>
    <dgm:cxn modelId="{E6082DE7-2BE2-4035-8830-2B7AB9975BFD}" srcId="{6AF1B0CE-4A00-437F-AA12-BED0726D7402}" destId="{8DEA93F2-BC17-457F-91E8-21E64E27E98D}" srcOrd="1" destOrd="0" parTransId="{7A6E35AA-4F0F-4C60-83FD-09A44EC9173B}" sibTransId="{49DE8884-57DC-4350-B2EB-2E447904CFB3}"/>
    <dgm:cxn modelId="{DAC398EF-92D3-4D74-8A7B-72188B606B01}" srcId="{6AF1B0CE-4A00-437F-AA12-BED0726D7402}" destId="{643D449C-B3BC-449C-B6E7-38FF74D620BF}" srcOrd="0" destOrd="0" parTransId="{AAFCF2A5-1C72-41C3-A859-D1BB06ECD074}" sibTransId="{DA6A1880-0C86-4F19-959E-943D5E8AD277}"/>
    <dgm:cxn modelId="{E4A25AF7-6D7D-4B14-B8AC-1AA75AFC8957}" type="presOf" srcId="{CC68EA57-BA5D-4B01-B351-40F7FCD2781A}" destId="{587CF256-1ECD-4A5A-975C-C83575F4BA79}" srcOrd="0" destOrd="0" presId="urn:microsoft.com/office/officeart/2005/8/layout/hierarchy3"/>
    <dgm:cxn modelId="{9159E523-5E6A-4216-991A-E18A017E53D1}" type="presParOf" srcId="{B34FA6FD-B324-44A1-BEAB-C853CC6FD529}" destId="{4E910675-8720-4D46-AAD1-A5211FF2E6DC}" srcOrd="0" destOrd="0" presId="urn:microsoft.com/office/officeart/2005/8/layout/hierarchy3"/>
    <dgm:cxn modelId="{6735C476-46A3-446B-99D0-2FD7472F2898}" type="presParOf" srcId="{4E910675-8720-4D46-AAD1-A5211FF2E6DC}" destId="{F8D1854B-1442-4A49-8899-DC5F046392E6}" srcOrd="0" destOrd="0" presId="urn:microsoft.com/office/officeart/2005/8/layout/hierarchy3"/>
    <dgm:cxn modelId="{C273EDE1-422B-4275-9BFF-BE63E3F6C13A}" type="presParOf" srcId="{F8D1854B-1442-4A49-8899-DC5F046392E6}" destId="{F23C666D-B30A-4A68-868D-127D64906563}" srcOrd="0" destOrd="0" presId="urn:microsoft.com/office/officeart/2005/8/layout/hierarchy3"/>
    <dgm:cxn modelId="{6CE97883-12CF-4D29-A4AE-74DD378542E3}" type="presParOf" srcId="{F8D1854B-1442-4A49-8899-DC5F046392E6}" destId="{3FC9B759-7CA3-49C8-98F6-FF761564C91A}" srcOrd="1" destOrd="0" presId="urn:microsoft.com/office/officeart/2005/8/layout/hierarchy3"/>
    <dgm:cxn modelId="{8319A1B6-F96D-4F53-944C-3D6907E392C8}" type="presParOf" srcId="{4E910675-8720-4D46-AAD1-A5211FF2E6DC}" destId="{B696167C-1084-454A-A1CD-5BCDCF0367D1}" srcOrd="1" destOrd="0" presId="urn:microsoft.com/office/officeart/2005/8/layout/hierarchy3"/>
    <dgm:cxn modelId="{9AFEB9B2-A856-4482-B514-9566723C73E7}" type="presParOf" srcId="{B696167C-1084-454A-A1CD-5BCDCF0367D1}" destId="{9E1845BE-FA50-4262-8430-FF5A69967662}" srcOrd="0" destOrd="0" presId="urn:microsoft.com/office/officeart/2005/8/layout/hierarchy3"/>
    <dgm:cxn modelId="{B5B218AE-54FB-4F6D-8409-B46104238E13}" type="presParOf" srcId="{B696167C-1084-454A-A1CD-5BCDCF0367D1}" destId="{7C1B5305-44B2-4870-AF98-1A51F81B5C25}" srcOrd="1" destOrd="0" presId="urn:microsoft.com/office/officeart/2005/8/layout/hierarchy3"/>
    <dgm:cxn modelId="{54979A1B-4B4B-4B02-A181-D0C4BFB4EA62}" type="presParOf" srcId="{B696167C-1084-454A-A1CD-5BCDCF0367D1}" destId="{CE02BD61-B836-4BFB-8D52-680E279A8020}" srcOrd="2" destOrd="0" presId="urn:microsoft.com/office/officeart/2005/8/layout/hierarchy3"/>
    <dgm:cxn modelId="{A5C2BED8-02D7-4917-A778-541AC3D130E1}" type="presParOf" srcId="{B696167C-1084-454A-A1CD-5BCDCF0367D1}" destId="{6ABAB58F-AB78-4DE4-97C3-4569D8927762}" srcOrd="3" destOrd="0" presId="urn:microsoft.com/office/officeart/2005/8/layout/hierarchy3"/>
    <dgm:cxn modelId="{80F659A1-0FB2-410E-97F7-2647E1CCD504}" type="presParOf" srcId="{B696167C-1084-454A-A1CD-5BCDCF0367D1}" destId="{03997256-C009-4D37-A1DC-0FCE7E80F25E}" srcOrd="4" destOrd="0" presId="urn:microsoft.com/office/officeart/2005/8/layout/hierarchy3"/>
    <dgm:cxn modelId="{FF1C20A1-F83B-4DE7-A4CF-519F13C2DC62}" type="presParOf" srcId="{B696167C-1084-454A-A1CD-5BCDCF0367D1}" destId="{D256ADBC-01F7-4C23-900B-041A1D7D3875}" srcOrd="5" destOrd="0" presId="urn:microsoft.com/office/officeart/2005/8/layout/hierarchy3"/>
    <dgm:cxn modelId="{78D1ADE1-B27B-4791-A9E6-A2ED460012F5}" type="presParOf" srcId="{B696167C-1084-454A-A1CD-5BCDCF0367D1}" destId="{97597169-11B8-45F2-930C-F439EA18AD3A}" srcOrd="6" destOrd="0" presId="urn:microsoft.com/office/officeart/2005/8/layout/hierarchy3"/>
    <dgm:cxn modelId="{8562DF20-C055-4B16-B3B2-B4497D080114}" type="presParOf" srcId="{B696167C-1084-454A-A1CD-5BCDCF0367D1}" destId="{9270F57F-F62A-4B2F-B9B1-DE69C9B208A2}" srcOrd="7" destOrd="0" presId="urn:microsoft.com/office/officeart/2005/8/layout/hierarchy3"/>
    <dgm:cxn modelId="{64EE9909-1C4C-4EF0-B940-61FC5AE7467E}" type="presParOf" srcId="{B34FA6FD-B324-44A1-BEAB-C853CC6FD529}" destId="{79C67EF0-D06D-4E00-925E-27610B72993B}" srcOrd="1" destOrd="0" presId="urn:microsoft.com/office/officeart/2005/8/layout/hierarchy3"/>
    <dgm:cxn modelId="{C45E071C-FAF5-4418-A552-3E1C86444769}" type="presParOf" srcId="{79C67EF0-D06D-4E00-925E-27610B72993B}" destId="{46A3F312-70C8-4328-93C9-75B8029D0C0A}" srcOrd="0" destOrd="0" presId="urn:microsoft.com/office/officeart/2005/8/layout/hierarchy3"/>
    <dgm:cxn modelId="{F5287C25-1001-47C7-82DC-FDEC125AB39B}" type="presParOf" srcId="{46A3F312-70C8-4328-93C9-75B8029D0C0A}" destId="{F2553219-948F-4CE0-9AF5-B7CA16A63D09}" srcOrd="0" destOrd="0" presId="urn:microsoft.com/office/officeart/2005/8/layout/hierarchy3"/>
    <dgm:cxn modelId="{87BDBB36-FCF6-49B8-ACC4-1193996D96C4}" type="presParOf" srcId="{46A3F312-70C8-4328-93C9-75B8029D0C0A}" destId="{F757C58D-CD5F-4688-9DF6-BAF7BD3F75C5}" srcOrd="1" destOrd="0" presId="urn:microsoft.com/office/officeart/2005/8/layout/hierarchy3"/>
    <dgm:cxn modelId="{BC309614-F6FE-4EEF-8FAA-9D6AA6971D38}" type="presParOf" srcId="{79C67EF0-D06D-4E00-925E-27610B72993B}" destId="{18FE9D52-4911-4AD7-BD8A-9DE775931BD9}" srcOrd="1" destOrd="0" presId="urn:microsoft.com/office/officeart/2005/8/layout/hierarchy3"/>
    <dgm:cxn modelId="{DE655F9D-F400-4F98-AA06-96D6861E55DD}" type="presParOf" srcId="{18FE9D52-4911-4AD7-BD8A-9DE775931BD9}" destId="{587CF256-1ECD-4A5A-975C-C83575F4BA79}" srcOrd="0" destOrd="0" presId="urn:microsoft.com/office/officeart/2005/8/layout/hierarchy3"/>
    <dgm:cxn modelId="{6C01C9BD-C8B5-4224-B2DD-121458412C78}" type="presParOf" srcId="{18FE9D52-4911-4AD7-BD8A-9DE775931BD9}" destId="{847CBFCE-7E15-47DA-AB95-E0674D8C608B}" srcOrd="1" destOrd="0" presId="urn:microsoft.com/office/officeart/2005/8/layout/hierarchy3"/>
    <dgm:cxn modelId="{6F892346-EE59-4254-85C1-28370F0A3DA7}" type="presParOf" srcId="{18FE9D52-4911-4AD7-BD8A-9DE775931BD9}" destId="{E1CFF13D-C23E-459D-A328-7828C94A893F}" srcOrd="2" destOrd="0" presId="urn:microsoft.com/office/officeart/2005/8/layout/hierarchy3"/>
    <dgm:cxn modelId="{FF967500-752D-4ACD-82E0-4DAE8A0928E9}" type="presParOf" srcId="{18FE9D52-4911-4AD7-BD8A-9DE775931BD9}" destId="{A7DCFC1E-01A0-4D30-9B71-EEC5D7437ECD}" srcOrd="3" destOrd="0" presId="urn:microsoft.com/office/officeart/2005/8/layout/hierarchy3"/>
    <dgm:cxn modelId="{3A86DE05-A152-46C4-83C0-69446B44A907}" type="presParOf" srcId="{18FE9D52-4911-4AD7-BD8A-9DE775931BD9}" destId="{6C1F5F5B-719F-43D2-996A-C7B8A94F8534}" srcOrd="4" destOrd="0" presId="urn:microsoft.com/office/officeart/2005/8/layout/hierarchy3"/>
    <dgm:cxn modelId="{CD9EBEEA-5308-4955-B39D-1DF54D5198D1}" type="presParOf" srcId="{18FE9D52-4911-4AD7-BD8A-9DE775931BD9}" destId="{7FC20419-D71A-42BF-AEF2-49B58FDD96DE}" srcOrd="5" destOrd="0" presId="urn:microsoft.com/office/officeart/2005/8/layout/hierarchy3"/>
    <dgm:cxn modelId="{9204CECD-2976-4EE9-9839-3F88B3DEBC9E}" type="presParOf" srcId="{18FE9D52-4911-4AD7-BD8A-9DE775931BD9}" destId="{E508A537-7654-46C8-B9EE-14EEC5262598}" srcOrd="6" destOrd="0" presId="urn:microsoft.com/office/officeart/2005/8/layout/hierarchy3"/>
    <dgm:cxn modelId="{87767C60-5DCB-4D22-A549-836320EEB6F2}" type="presParOf" srcId="{18FE9D52-4911-4AD7-BD8A-9DE775931BD9}" destId="{1B08DA2C-440A-479B-AF1E-4EDE941B684E}"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8ECD-9176-4745-BBF0-9E414EE3E2F0}"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403D9A85-68E6-4D70-9D2E-10D4792EBD81}">
      <dgm:prSet phldrT="[Text]"/>
      <dgm:spPr/>
      <dgm:t>
        <a:bodyPr/>
        <a:lstStyle/>
        <a:p>
          <a:r>
            <a:rPr lang="en-US" dirty="0"/>
            <a:t>Sort</a:t>
          </a:r>
        </a:p>
      </dgm:t>
    </dgm:pt>
    <dgm:pt modelId="{1BE66556-5D45-4AC9-AE27-EC6A237650E7}" type="parTrans" cxnId="{D1BE0EB6-2E75-48BB-A506-B6CFA1E5549A}">
      <dgm:prSet/>
      <dgm:spPr/>
      <dgm:t>
        <a:bodyPr/>
        <a:lstStyle/>
        <a:p>
          <a:endParaRPr lang="en-US"/>
        </a:p>
      </dgm:t>
    </dgm:pt>
    <dgm:pt modelId="{F9C0C4DF-57CD-4C41-9D85-723C157E1689}" type="sibTrans" cxnId="{D1BE0EB6-2E75-48BB-A506-B6CFA1E5549A}">
      <dgm:prSet/>
      <dgm:spPr/>
      <dgm:t>
        <a:bodyPr/>
        <a:lstStyle/>
        <a:p>
          <a:endParaRPr lang="en-US"/>
        </a:p>
      </dgm:t>
    </dgm:pt>
    <dgm:pt modelId="{18A965A2-40D8-4E39-8C86-91AC1862CC22}">
      <dgm:prSet phldrT="[Text]"/>
      <dgm:spPr/>
      <dgm:t>
        <a:bodyPr/>
        <a:lstStyle/>
        <a:p>
          <a:r>
            <a:rPr lang="en-US" dirty="0"/>
            <a:t>Set in Order</a:t>
          </a:r>
        </a:p>
      </dgm:t>
    </dgm:pt>
    <dgm:pt modelId="{AA2A814C-2097-48B9-85FC-AA8470A63E17}" type="parTrans" cxnId="{4E642F7F-19D1-4449-AB37-7AA15EC1A58E}">
      <dgm:prSet/>
      <dgm:spPr/>
      <dgm:t>
        <a:bodyPr/>
        <a:lstStyle/>
        <a:p>
          <a:endParaRPr lang="en-US"/>
        </a:p>
      </dgm:t>
    </dgm:pt>
    <dgm:pt modelId="{EA3CF89D-EE87-4821-B4A5-F89A33A0A7D0}" type="sibTrans" cxnId="{4E642F7F-19D1-4449-AB37-7AA15EC1A58E}">
      <dgm:prSet/>
      <dgm:spPr/>
      <dgm:t>
        <a:bodyPr/>
        <a:lstStyle/>
        <a:p>
          <a:endParaRPr lang="en-US"/>
        </a:p>
      </dgm:t>
    </dgm:pt>
    <dgm:pt modelId="{B0F6AC33-A872-4B30-9B10-8D0CA026BD30}">
      <dgm:prSet phldrT="[Text]"/>
      <dgm:spPr/>
      <dgm:t>
        <a:bodyPr/>
        <a:lstStyle/>
        <a:p>
          <a:r>
            <a:rPr lang="en-US" dirty="0"/>
            <a:t>Shine</a:t>
          </a:r>
        </a:p>
      </dgm:t>
    </dgm:pt>
    <dgm:pt modelId="{E027A3CF-E969-4B81-9FF5-76464C458E81}" type="parTrans" cxnId="{A180DD3F-7CE5-42B1-819D-C48D4C9DCF50}">
      <dgm:prSet/>
      <dgm:spPr/>
      <dgm:t>
        <a:bodyPr/>
        <a:lstStyle/>
        <a:p>
          <a:endParaRPr lang="en-US"/>
        </a:p>
      </dgm:t>
    </dgm:pt>
    <dgm:pt modelId="{30BC27FE-3B9E-4081-AB0F-E75999FF254E}" type="sibTrans" cxnId="{A180DD3F-7CE5-42B1-819D-C48D4C9DCF50}">
      <dgm:prSet/>
      <dgm:spPr/>
      <dgm:t>
        <a:bodyPr/>
        <a:lstStyle/>
        <a:p>
          <a:endParaRPr lang="en-US"/>
        </a:p>
      </dgm:t>
    </dgm:pt>
    <dgm:pt modelId="{F08B88C3-9BA6-4A20-9132-3045D5E3E32D}">
      <dgm:prSet phldrT="[Text]"/>
      <dgm:spPr/>
      <dgm:t>
        <a:bodyPr/>
        <a:lstStyle/>
        <a:p>
          <a:r>
            <a:rPr lang="en-US" dirty="0"/>
            <a:t>Standardize</a:t>
          </a:r>
        </a:p>
      </dgm:t>
    </dgm:pt>
    <dgm:pt modelId="{370FF4D1-A076-4717-9B69-A2AD8F2B46C5}" type="parTrans" cxnId="{5EF1B8BB-7D0C-4CAE-AA62-44E7C7A8C2F5}">
      <dgm:prSet/>
      <dgm:spPr/>
      <dgm:t>
        <a:bodyPr/>
        <a:lstStyle/>
        <a:p>
          <a:endParaRPr lang="en-US"/>
        </a:p>
      </dgm:t>
    </dgm:pt>
    <dgm:pt modelId="{64BFB242-824C-4845-AE41-E16BCA64E91F}" type="sibTrans" cxnId="{5EF1B8BB-7D0C-4CAE-AA62-44E7C7A8C2F5}">
      <dgm:prSet/>
      <dgm:spPr/>
      <dgm:t>
        <a:bodyPr/>
        <a:lstStyle/>
        <a:p>
          <a:endParaRPr lang="en-US"/>
        </a:p>
      </dgm:t>
    </dgm:pt>
    <dgm:pt modelId="{C8E1113C-42FD-4CEA-80C7-C195B3158A62}">
      <dgm:prSet phldrT="[Text]"/>
      <dgm:spPr/>
      <dgm:t>
        <a:bodyPr/>
        <a:lstStyle/>
        <a:p>
          <a:r>
            <a:rPr lang="en-US" dirty="0"/>
            <a:t>Sustain</a:t>
          </a:r>
        </a:p>
      </dgm:t>
    </dgm:pt>
    <dgm:pt modelId="{52D64A6C-D485-493B-AFC5-104A8DC32045}" type="parTrans" cxnId="{30ECC21F-1EA3-4600-AA7A-F11C1F1A43B1}">
      <dgm:prSet/>
      <dgm:spPr/>
      <dgm:t>
        <a:bodyPr/>
        <a:lstStyle/>
        <a:p>
          <a:endParaRPr lang="en-US"/>
        </a:p>
      </dgm:t>
    </dgm:pt>
    <dgm:pt modelId="{5AB34E2C-37B6-4C4F-94BE-DC4D201324F7}" type="sibTrans" cxnId="{30ECC21F-1EA3-4600-AA7A-F11C1F1A43B1}">
      <dgm:prSet/>
      <dgm:spPr/>
      <dgm:t>
        <a:bodyPr/>
        <a:lstStyle/>
        <a:p>
          <a:endParaRPr lang="en-US"/>
        </a:p>
      </dgm:t>
    </dgm:pt>
    <dgm:pt modelId="{1C2AB8EA-C738-4516-878C-50AC88894003}" type="pres">
      <dgm:prSet presAssocID="{576B8ECD-9176-4745-BBF0-9E414EE3E2F0}" presName="Name0" presStyleCnt="0">
        <dgm:presLayoutVars>
          <dgm:dir/>
          <dgm:resizeHandles val="exact"/>
        </dgm:presLayoutVars>
      </dgm:prSet>
      <dgm:spPr/>
    </dgm:pt>
    <dgm:pt modelId="{90754BA0-56A1-439E-8B76-8D6615927781}" type="pres">
      <dgm:prSet presAssocID="{403D9A85-68E6-4D70-9D2E-10D4792EBD81}" presName="compNode" presStyleCnt="0"/>
      <dgm:spPr/>
    </dgm:pt>
    <dgm:pt modelId="{A6B3F11D-3975-467D-B186-EC287CB8099E}" type="pres">
      <dgm:prSet presAssocID="{403D9A85-68E6-4D70-9D2E-10D4792EBD81}" presName="pictRect" presStyleLbl="node1" presStyleIdx="0" presStyleCnt="5" custLinFactNeighborY="-615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1FAE2A16-13E2-4EB5-89AB-89DC2C0C62BA}" type="pres">
      <dgm:prSet presAssocID="{403D9A85-68E6-4D70-9D2E-10D4792EBD81}" presName="textRect" presStyleLbl="revTx" presStyleIdx="0" presStyleCnt="5" custScaleY="65540" custLinFactNeighborY="-21053">
        <dgm:presLayoutVars>
          <dgm:bulletEnabled val="1"/>
        </dgm:presLayoutVars>
      </dgm:prSet>
      <dgm:spPr/>
    </dgm:pt>
    <dgm:pt modelId="{3D63D7AD-E10A-464D-B2DB-A8E3A972B24F}" type="pres">
      <dgm:prSet presAssocID="{F9C0C4DF-57CD-4C41-9D85-723C157E1689}" presName="sibTrans" presStyleLbl="sibTrans2D1" presStyleIdx="0" presStyleCnt="0"/>
      <dgm:spPr/>
    </dgm:pt>
    <dgm:pt modelId="{4E0D2CC9-A752-41EF-9C3E-A93160636E7B}" type="pres">
      <dgm:prSet presAssocID="{18A965A2-40D8-4E39-8C86-91AC1862CC22}" presName="compNode" presStyleCnt="0"/>
      <dgm:spPr/>
    </dgm:pt>
    <dgm:pt modelId="{3F63BE9E-D500-4E55-B5E4-895134BAB255}" type="pres">
      <dgm:prSet presAssocID="{18A965A2-40D8-4E39-8C86-91AC1862CC22}"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DEC5BBA1-D054-42AC-AB7A-011971446C9D}" type="pres">
      <dgm:prSet presAssocID="{18A965A2-40D8-4E39-8C86-91AC1862CC22}" presName="textRect" presStyleLbl="revTx" presStyleIdx="1" presStyleCnt="5" custLinFactNeighborY="4848">
        <dgm:presLayoutVars>
          <dgm:bulletEnabled val="1"/>
        </dgm:presLayoutVars>
      </dgm:prSet>
      <dgm:spPr/>
    </dgm:pt>
    <dgm:pt modelId="{0C8A2D60-97F3-4E5A-AC75-20ED0335DDE9}" type="pres">
      <dgm:prSet presAssocID="{EA3CF89D-EE87-4821-B4A5-F89A33A0A7D0}" presName="sibTrans" presStyleLbl="sibTrans2D1" presStyleIdx="0" presStyleCnt="0"/>
      <dgm:spPr/>
    </dgm:pt>
    <dgm:pt modelId="{BBFE4C2A-3C6C-42F6-99A1-AEC5D787A09E}" type="pres">
      <dgm:prSet presAssocID="{B0F6AC33-A872-4B30-9B10-8D0CA026BD30}" presName="compNode" presStyleCnt="0"/>
      <dgm:spPr/>
    </dgm:pt>
    <dgm:pt modelId="{E55DB931-1313-436D-B533-7D29FFC1F393}" type="pres">
      <dgm:prSet presAssocID="{B0F6AC33-A872-4B30-9B10-8D0CA026BD30}"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337F088F-1C27-4BB1-905A-25CCA314049B}" type="pres">
      <dgm:prSet presAssocID="{B0F6AC33-A872-4B30-9B10-8D0CA026BD30}" presName="textRect" presStyleLbl="revTx" presStyleIdx="2" presStyleCnt="5">
        <dgm:presLayoutVars>
          <dgm:bulletEnabled val="1"/>
        </dgm:presLayoutVars>
      </dgm:prSet>
      <dgm:spPr/>
    </dgm:pt>
    <dgm:pt modelId="{56CF70B5-6BB5-4C54-94AA-7EB702129805}" type="pres">
      <dgm:prSet presAssocID="{30BC27FE-3B9E-4081-AB0F-E75999FF254E}" presName="sibTrans" presStyleLbl="sibTrans2D1" presStyleIdx="0" presStyleCnt="0"/>
      <dgm:spPr/>
    </dgm:pt>
    <dgm:pt modelId="{898AA04A-77F8-4C3E-B33A-FBDFD50EEEB0}" type="pres">
      <dgm:prSet presAssocID="{F08B88C3-9BA6-4A20-9132-3045D5E3E32D}" presName="compNode" presStyleCnt="0"/>
      <dgm:spPr/>
    </dgm:pt>
    <dgm:pt modelId="{D67153A3-D7E7-4BE0-BDA6-BFFD5EB17437}" type="pres">
      <dgm:prSet presAssocID="{F08B88C3-9BA6-4A20-9132-3045D5E3E32D}" presName="pictRect" presStyleLbl="node1" presStyleIdx="3" presStyleCnt="5" custLinFactNeighborX="-13448"/>
      <dgm:spPr>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dgm:spPr>
    </dgm:pt>
    <dgm:pt modelId="{29084220-A2CA-4565-9B2E-10BB1A206BD1}" type="pres">
      <dgm:prSet presAssocID="{F08B88C3-9BA6-4A20-9132-3045D5E3E32D}" presName="textRect" presStyleLbl="revTx" presStyleIdx="3" presStyleCnt="5" custLinFactNeighborX="-10246">
        <dgm:presLayoutVars>
          <dgm:bulletEnabled val="1"/>
        </dgm:presLayoutVars>
      </dgm:prSet>
      <dgm:spPr/>
    </dgm:pt>
    <dgm:pt modelId="{648E6AA7-3917-4148-88E4-705329CAC48B}" type="pres">
      <dgm:prSet presAssocID="{64BFB242-824C-4845-AE41-E16BCA64E91F}" presName="sibTrans" presStyleLbl="sibTrans2D1" presStyleIdx="0" presStyleCnt="0"/>
      <dgm:spPr/>
    </dgm:pt>
    <dgm:pt modelId="{C585D82D-21D6-4A90-872A-5DF48D9798BB}" type="pres">
      <dgm:prSet presAssocID="{C8E1113C-42FD-4CEA-80C7-C195B3158A62}" presName="compNode" presStyleCnt="0"/>
      <dgm:spPr/>
    </dgm:pt>
    <dgm:pt modelId="{F69137EE-D8F7-4664-ADB3-A88588B9C2C8}" type="pres">
      <dgm:prSet presAssocID="{C8E1113C-42FD-4CEA-80C7-C195B3158A62}" presName="pictRect" presStyleLbl="node1" presStyleIdx="4" presStyleCnt="5" custLinFactNeighborX="1401" custLinFactNeighborY="2036"/>
      <dgm:spPr>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dgm:spPr>
    </dgm:pt>
    <dgm:pt modelId="{2E4A6EE2-90BA-4B19-A431-5F9FBB0518ED}" type="pres">
      <dgm:prSet presAssocID="{C8E1113C-42FD-4CEA-80C7-C195B3158A62}" presName="textRect" presStyleLbl="revTx" presStyleIdx="4" presStyleCnt="5">
        <dgm:presLayoutVars>
          <dgm:bulletEnabled val="1"/>
        </dgm:presLayoutVars>
      </dgm:prSet>
      <dgm:spPr/>
    </dgm:pt>
  </dgm:ptLst>
  <dgm:cxnLst>
    <dgm:cxn modelId="{965FBE04-D68B-4964-9202-A2BAFB8AF993}" type="presOf" srcId="{64BFB242-824C-4845-AE41-E16BCA64E91F}" destId="{648E6AA7-3917-4148-88E4-705329CAC48B}" srcOrd="0" destOrd="0" presId="urn:microsoft.com/office/officeart/2005/8/layout/pList1#1"/>
    <dgm:cxn modelId="{F3DCF109-1BA8-4380-9D5B-03A75C967C37}" type="presOf" srcId="{403D9A85-68E6-4D70-9D2E-10D4792EBD81}" destId="{1FAE2A16-13E2-4EB5-89AB-89DC2C0C62BA}" srcOrd="0" destOrd="0" presId="urn:microsoft.com/office/officeart/2005/8/layout/pList1#1"/>
    <dgm:cxn modelId="{DEDA1319-3148-4F60-B717-0A87640009BF}" type="presOf" srcId="{30BC27FE-3B9E-4081-AB0F-E75999FF254E}" destId="{56CF70B5-6BB5-4C54-94AA-7EB702129805}" srcOrd="0" destOrd="0" presId="urn:microsoft.com/office/officeart/2005/8/layout/pList1#1"/>
    <dgm:cxn modelId="{30ECC21F-1EA3-4600-AA7A-F11C1F1A43B1}" srcId="{576B8ECD-9176-4745-BBF0-9E414EE3E2F0}" destId="{C8E1113C-42FD-4CEA-80C7-C195B3158A62}" srcOrd="4" destOrd="0" parTransId="{52D64A6C-D485-493B-AFC5-104A8DC32045}" sibTransId="{5AB34E2C-37B6-4C4F-94BE-DC4D201324F7}"/>
    <dgm:cxn modelId="{A180DD3F-7CE5-42B1-819D-C48D4C9DCF50}" srcId="{576B8ECD-9176-4745-BBF0-9E414EE3E2F0}" destId="{B0F6AC33-A872-4B30-9B10-8D0CA026BD30}" srcOrd="2" destOrd="0" parTransId="{E027A3CF-E969-4B81-9FF5-76464C458E81}" sibTransId="{30BC27FE-3B9E-4081-AB0F-E75999FF254E}"/>
    <dgm:cxn modelId="{9E3B7A40-807A-4BFB-9308-7B175BD24DE7}" type="presOf" srcId="{C8E1113C-42FD-4CEA-80C7-C195B3158A62}" destId="{2E4A6EE2-90BA-4B19-A431-5F9FBB0518ED}" srcOrd="0" destOrd="0" presId="urn:microsoft.com/office/officeart/2005/8/layout/pList1#1"/>
    <dgm:cxn modelId="{4E642F7F-19D1-4449-AB37-7AA15EC1A58E}" srcId="{576B8ECD-9176-4745-BBF0-9E414EE3E2F0}" destId="{18A965A2-40D8-4E39-8C86-91AC1862CC22}" srcOrd="1" destOrd="0" parTransId="{AA2A814C-2097-48B9-85FC-AA8470A63E17}" sibTransId="{EA3CF89D-EE87-4821-B4A5-F89A33A0A7D0}"/>
    <dgm:cxn modelId="{F784C587-191F-477C-9113-9C183A3DE587}" type="presOf" srcId="{B0F6AC33-A872-4B30-9B10-8D0CA026BD30}" destId="{337F088F-1C27-4BB1-905A-25CCA314049B}" srcOrd="0" destOrd="0" presId="urn:microsoft.com/office/officeart/2005/8/layout/pList1#1"/>
    <dgm:cxn modelId="{8ACD4592-2446-4790-9BDC-B97DC12F6473}" type="presOf" srcId="{F08B88C3-9BA6-4A20-9132-3045D5E3E32D}" destId="{29084220-A2CA-4565-9B2E-10BB1A206BD1}" srcOrd="0" destOrd="0" presId="urn:microsoft.com/office/officeart/2005/8/layout/pList1#1"/>
    <dgm:cxn modelId="{161F9BB2-334F-4127-8BB7-811B4D784BCC}" type="presOf" srcId="{F9C0C4DF-57CD-4C41-9D85-723C157E1689}" destId="{3D63D7AD-E10A-464D-B2DB-A8E3A972B24F}" srcOrd="0" destOrd="0" presId="urn:microsoft.com/office/officeart/2005/8/layout/pList1#1"/>
    <dgm:cxn modelId="{D1BE0EB6-2E75-48BB-A506-B6CFA1E5549A}" srcId="{576B8ECD-9176-4745-BBF0-9E414EE3E2F0}" destId="{403D9A85-68E6-4D70-9D2E-10D4792EBD81}" srcOrd="0" destOrd="0" parTransId="{1BE66556-5D45-4AC9-AE27-EC6A237650E7}" sibTransId="{F9C0C4DF-57CD-4C41-9D85-723C157E1689}"/>
    <dgm:cxn modelId="{5EF1B8BB-7D0C-4CAE-AA62-44E7C7A8C2F5}" srcId="{576B8ECD-9176-4745-BBF0-9E414EE3E2F0}" destId="{F08B88C3-9BA6-4A20-9132-3045D5E3E32D}" srcOrd="3" destOrd="0" parTransId="{370FF4D1-A076-4717-9B69-A2AD8F2B46C5}" sibTransId="{64BFB242-824C-4845-AE41-E16BCA64E91F}"/>
    <dgm:cxn modelId="{AC214BDE-5626-4E24-B1C0-FA3AF1A530DA}" type="presOf" srcId="{18A965A2-40D8-4E39-8C86-91AC1862CC22}" destId="{DEC5BBA1-D054-42AC-AB7A-011971446C9D}" srcOrd="0" destOrd="0" presId="urn:microsoft.com/office/officeart/2005/8/layout/pList1#1"/>
    <dgm:cxn modelId="{EC31C8E5-8F71-4D75-9AB2-0EEDD8959282}" type="presOf" srcId="{EA3CF89D-EE87-4821-B4A5-F89A33A0A7D0}" destId="{0C8A2D60-97F3-4E5A-AC75-20ED0335DDE9}" srcOrd="0" destOrd="0" presId="urn:microsoft.com/office/officeart/2005/8/layout/pList1#1"/>
    <dgm:cxn modelId="{97F00DEE-5993-418B-9C9A-92F6CFE1A482}" type="presOf" srcId="{576B8ECD-9176-4745-BBF0-9E414EE3E2F0}" destId="{1C2AB8EA-C738-4516-878C-50AC88894003}" srcOrd="0" destOrd="0" presId="urn:microsoft.com/office/officeart/2005/8/layout/pList1#1"/>
    <dgm:cxn modelId="{7697EA9B-67D1-44C3-8E5D-9A024D9BC256}" type="presParOf" srcId="{1C2AB8EA-C738-4516-878C-50AC88894003}" destId="{90754BA0-56A1-439E-8B76-8D6615927781}" srcOrd="0" destOrd="0" presId="urn:microsoft.com/office/officeart/2005/8/layout/pList1#1"/>
    <dgm:cxn modelId="{395986CA-F94A-4C08-B711-B8AA461F60CE}" type="presParOf" srcId="{90754BA0-56A1-439E-8B76-8D6615927781}" destId="{A6B3F11D-3975-467D-B186-EC287CB8099E}" srcOrd="0" destOrd="0" presId="urn:microsoft.com/office/officeart/2005/8/layout/pList1#1"/>
    <dgm:cxn modelId="{B01C29B6-082A-4BA3-BE22-1797C69D792D}" type="presParOf" srcId="{90754BA0-56A1-439E-8B76-8D6615927781}" destId="{1FAE2A16-13E2-4EB5-89AB-89DC2C0C62BA}" srcOrd="1" destOrd="0" presId="urn:microsoft.com/office/officeart/2005/8/layout/pList1#1"/>
    <dgm:cxn modelId="{DF2BC9A5-8F68-4741-B40E-E8ADADD7A669}" type="presParOf" srcId="{1C2AB8EA-C738-4516-878C-50AC88894003}" destId="{3D63D7AD-E10A-464D-B2DB-A8E3A972B24F}" srcOrd="1" destOrd="0" presId="urn:microsoft.com/office/officeart/2005/8/layout/pList1#1"/>
    <dgm:cxn modelId="{04C67D7C-CA79-4327-A39A-604A829B35FB}" type="presParOf" srcId="{1C2AB8EA-C738-4516-878C-50AC88894003}" destId="{4E0D2CC9-A752-41EF-9C3E-A93160636E7B}" srcOrd="2" destOrd="0" presId="urn:microsoft.com/office/officeart/2005/8/layout/pList1#1"/>
    <dgm:cxn modelId="{388340C1-9B9F-44D6-B4EC-F0271682C4FB}" type="presParOf" srcId="{4E0D2CC9-A752-41EF-9C3E-A93160636E7B}" destId="{3F63BE9E-D500-4E55-B5E4-895134BAB255}" srcOrd="0" destOrd="0" presId="urn:microsoft.com/office/officeart/2005/8/layout/pList1#1"/>
    <dgm:cxn modelId="{EE30E0D8-D8D1-4835-86F6-44ECD6DAEDE8}" type="presParOf" srcId="{4E0D2CC9-A752-41EF-9C3E-A93160636E7B}" destId="{DEC5BBA1-D054-42AC-AB7A-011971446C9D}" srcOrd="1" destOrd="0" presId="urn:microsoft.com/office/officeart/2005/8/layout/pList1#1"/>
    <dgm:cxn modelId="{A823731E-016F-4B30-9F75-1DC13E551694}" type="presParOf" srcId="{1C2AB8EA-C738-4516-878C-50AC88894003}" destId="{0C8A2D60-97F3-4E5A-AC75-20ED0335DDE9}" srcOrd="3" destOrd="0" presId="urn:microsoft.com/office/officeart/2005/8/layout/pList1#1"/>
    <dgm:cxn modelId="{489F8C9B-B60F-4F95-90F9-05C0B2A55F2F}" type="presParOf" srcId="{1C2AB8EA-C738-4516-878C-50AC88894003}" destId="{BBFE4C2A-3C6C-42F6-99A1-AEC5D787A09E}" srcOrd="4" destOrd="0" presId="urn:microsoft.com/office/officeart/2005/8/layout/pList1#1"/>
    <dgm:cxn modelId="{3B9EEECB-52D4-4D6B-B3FE-EDA13F2EDA29}" type="presParOf" srcId="{BBFE4C2A-3C6C-42F6-99A1-AEC5D787A09E}" destId="{E55DB931-1313-436D-B533-7D29FFC1F393}" srcOrd="0" destOrd="0" presId="urn:microsoft.com/office/officeart/2005/8/layout/pList1#1"/>
    <dgm:cxn modelId="{60153F8F-F1CE-4C11-B248-9DFC9AB98EFF}" type="presParOf" srcId="{BBFE4C2A-3C6C-42F6-99A1-AEC5D787A09E}" destId="{337F088F-1C27-4BB1-905A-25CCA314049B}" srcOrd="1" destOrd="0" presId="urn:microsoft.com/office/officeart/2005/8/layout/pList1#1"/>
    <dgm:cxn modelId="{1BA81236-C186-4EE7-8FE9-6E6A552F6CFA}" type="presParOf" srcId="{1C2AB8EA-C738-4516-878C-50AC88894003}" destId="{56CF70B5-6BB5-4C54-94AA-7EB702129805}" srcOrd="5" destOrd="0" presId="urn:microsoft.com/office/officeart/2005/8/layout/pList1#1"/>
    <dgm:cxn modelId="{6CDF31C3-A38C-4B7C-BF97-A5F839F548D3}" type="presParOf" srcId="{1C2AB8EA-C738-4516-878C-50AC88894003}" destId="{898AA04A-77F8-4C3E-B33A-FBDFD50EEEB0}" srcOrd="6" destOrd="0" presId="urn:microsoft.com/office/officeart/2005/8/layout/pList1#1"/>
    <dgm:cxn modelId="{CFCAE643-E5EC-4147-B2FF-9FB4F0382B1B}" type="presParOf" srcId="{898AA04A-77F8-4C3E-B33A-FBDFD50EEEB0}" destId="{D67153A3-D7E7-4BE0-BDA6-BFFD5EB17437}" srcOrd="0" destOrd="0" presId="urn:microsoft.com/office/officeart/2005/8/layout/pList1#1"/>
    <dgm:cxn modelId="{944AD134-D678-48B9-8C31-E39CA2953DDD}" type="presParOf" srcId="{898AA04A-77F8-4C3E-B33A-FBDFD50EEEB0}" destId="{29084220-A2CA-4565-9B2E-10BB1A206BD1}" srcOrd="1" destOrd="0" presId="urn:microsoft.com/office/officeart/2005/8/layout/pList1#1"/>
    <dgm:cxn modelId="{DB9A3D3B-7DB5-4857-A08D-DBA6186FD0DF}" type="presParOf" srcId="{1C2AB8EA-C738-4516-878C-50AC88894003}" destId="{648E6AA7-3917-4148-88E4-705329CAC48B}" srcOrd="7" destOrd="0" presId="urn:microsoft.com/office/officeart/2005/8/layout/pList1#1"/>
    <dgm:cxn modelId="{0B4995FC-C34F-4355-AB2A-94978EC5EAEA}" type="presParOf" srcId="{1C2AB8EA-C738-4516-878C-50AC88894003}" destId="{C585D82D-21D6-4A90-872A-5DF48D9798BB}" srcOrd="8" destOrd="0" presId="urn:microsoft.com/office/officeart/2005/8/layout/pList1#1"/>
    <dgm:cxn modelId="{1CAD6BF4-4C7C-40EF-A260-814E3691EB2F}" type="presParOf" srcId="{C585D82D-21D6-4A90-872A-5DF48D9798BB}" destId="{F69137EE-D8F7-4664-ADB3-A88588B9C2C8}" srcOrd="0" destOrd="0" presId="urn:microsoft.com/office/officeart/2005/8/layout/pList1#1"/>
    <dgm:cxn modelId="{D293E881-946F-4F6D-B549-E7E004639A50}" type="presParOf" srcId="{C585D82D-21D6-4A90-872A-5DF48D9798BB}" destId="{2E4A6EE2-90BA-4B19-A431-5F9FBB0518E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52A9C-31F0-4769-A7EC-3B15BA13F172}">
      <dsp:nvSpPr>
        <dsp:cNvPr id="0" name=""/>
        <dsp:cNvSpPr/>
      </dsp:nvSpPr>
      <dsp:spPr>
        <a:xfrm rot="5400000">
          <a:off x="1332915" y="961874"/>
          <a:ext cx="837104" cy="953014"/>
        </a:xfrm>
        <a:prstGeom prst="bentUpArrow">
          <a:avLst>
            <a:gd name="adj1" fmla="val 32840"/>
            <a:gd name="adj2" fmla="val 25000"/>
            <a:gd name="adj3" fmla="val 35780"/>
          </a:avLst>
        </a:prstGeom>
        <a:gradFill rotWithShape="0">
          <a:gsLst>
            <a:gs pos="0">
              <a:schemeClr val="accent4">
                <a:tint val="50000"/>
                <a:hueOff val="0"/>
                <a:satOff val="0"/>
                <a:lumOff val="0"/>
                <a:alphaOff val="0"/>
                <a:shade val="51000"/>
                <a:satMod val="130000"/>
              </a:schemeClr>
            </a:gs>
            <a:gs pos="80000">
              <a:schemeClr val="accent4">
                <a:tint val="50000"/>
                <a:hueOff val="0"/>
                <a:satOff val="0"/>
                <a:lumOff val="0"/>
                <a:alphaOff val="0"/>
                <a:shade val="93000"/>
                <a:satMod val="130000"/>
              </a:schemeClr>
            </a:gs>
            <a:gs pos="100000">
              <a:schemeClr val="accent4">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10AF61A6-C5EC-4657-89D1-1660658002EE}">
      <dsp:nvSpPr>
        <dsp:cNvPr id="0" name=""/>
        <dsp:cNvSpPr/>
      </dsp:nvSpPr>
      <dsp:spPr>
        <a:xfrm>
          <a:off x="1111133" y="33926"/>
          <a:ext cx="1409191" cy="986388"/>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Define</a:t>
          </a:r>
        </a:p>
      </dsp:txBody>
      <dsp:txXfrm>
        <a:off x="1159293" y="82086"/>
        <a:ext cx="1312871" cy="890068"/>
      </dsp:txXfrm>
    </dsp:sp>
    <dsp:sp modelId="{41BAD27D-281C-408F-B4C0-22950535C353}">
      <dsp:nvSpPr>
        <dsp:cNvPr id="0" name=""/>
        <dsp:cNvSpPr/>
      </dsp:nvSpPr>
      <dsp:spPr>
        <a:xfrm>
          <a:off x="2590797" y="110151"/>
          <a:ext cx="2184783" cy="77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Define and quantify the problem and objective</a:t>
          </a:r>
        </a:p>
      </dsp:txBody>
      <dsp:txXfrm>
        <a:off x="2590797" y="110151"/>
        <a:ext cx="2184783" cy="775557"/>
      </dsp:txXfrm>
    </dsp:sp>
    <dsp:sp modelId="{2AE3114D-6B2A-4FED-AB4B-5677839D2208}">
      <dsp:nvSpPr>
        <dsp:cNvPr id="0" name=""/>
        <dsp:cNvSpPr/>
      </dsp:nvSpPr>
      <dsp:spPr>
        <a:xfrm rot="5400000">
          <a:off x="2779653" y="2069913"/>
          <a:ext cx="837104" cy="953014"/>
        </a:xfrm>
        <a:prstGeom prst="bentUpArrow">
          <a:avLst>
            <a:gd name="adj1" fmla="val 32840"/>
            <a:gd name="adj2" fmla="val 25000"/>
            <a:gd name="adj3" fmla="val 35780"/>
          </a:avLst>
        </a:prstGeom>
        <a:gradFill rotWithShape="0">
          <a:gsLst>
            <a:gs pos="0">
              <a:schemeClr val="accent4">
                <a:tint val="50000"/>
                <a:hueOff val="4101978"/>
                <a:satOff val="-27674"/>
                <a:lumOff val="1663"/>
                <a:alphaOff val="0"/>
                <a:shade val="51000"/>
                <a:satMod val="130000"/>
              </a:schemeClr>
            </a:gs>
            <a:gs pos="80000">
              <a:schemeClr val="accent4">
                <a:tint val="50000"/>
                <a:hueOff val="4101978"/>
                <a:satOff val="-27674"/>
                <a:lumOff val="1663"/>
                <a:alphaOff val="0"/>
                <a:shade val="93000"/>
                <a:satMod val="130000"/>
              </a:schemeClr>
            </a:gs>
            <a:gs pos="100000">
              <a:schemeClr val="accent4">
                <a:tint val="50000"/>
                <a:hueOff val="4101978"/>
                <a:satOff val="-27674"/>
                <a:lumOff val="16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8611902E-F627-4052-A5FF-EFAE704DBF5C}">
      <dsp:nvSpPr>
        <dsp:cNvPr id="0" name=""/>
        <dsp:cNvSpPr/>
      </dsp:nvSpPr>
      <dsp:spPr>
        <a:xfrm>
          <a:off x="2557872" y="1141966"/>
          <a:ext cx="1409191" cy="986388"/>
        </a:xfrm>
        <a:prstGeom prst="roundRect">
          <a:avLst>
            <a:gd name="adj" fmla="val 16670"/>
          </a:avLst>
        </a:prstGeom>
        <a:gradFill rotWithShape="0">
          <a:gsLst>
            <a:gs pos="0">
              <a:schemeClr val="accent4">
                <a:hueOff val="2803384"/>
                <a:satOff val="-12133"/>
                <a:lumOff val="-9314"/>
                <a:alphaOff val="0"/>
                <a:shade val="51000"/>
                <a:satMod val="130000"/>
              </a:schemeClr>
            </a:gs>
            <a:gs pos="80000">
              <a:schemeClr val="accent4">
                <a:hueOff val="2803384"/>
                <a:satOff val="-12133"/>
                <a:lumOff val="-9314"/>
                <a:alphaOff val="0"/>
                <a:shade val="93000"/>
                <a:satMod val="130000"/>
              </a:schemeClr>
            </a:gs>
            <a:gs pos="100000">
              <a:schemeClr val="accent4">
                <a:hueOff val="2803384"/>
                <a:satOff val="-12133"/>
                <a:lumOff val="-9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Measure</a:t>
          </a:r>
        </a:p>
      </dsp:txBody>
      <dsp:txXfrm>
        <a:off x="2606032" y="1190126"/>
        <a:ext cx="1312871" cy="890068"/>
      </dsp:txXfrm>
    </dsp:sp>
    <dsp:sp modelId="{BEF9C403-77B7-4937-90B4-158FD30F0951}">
      <dsp:nvSpPr>
        <dsp:cNvPr id="0" name=""/>
        <dsp:cNvSpPr/>
      </dsp:nvSpPr>
      <dsp:spPr>
        <a:xfrm>
          <a:off x="4008362" y="1219203"/>
          <a:ext cx="3405032"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Baseline process, validate measures, and identify all possible x’s and dependent Y’s</a:t>
          </a:r>
        </a:p>
      </dsp:txBody>
      <dsp:txXfrm>
        <a:off x="4008362" y="1219203"/>
        <a:ext cx="3405032" cy="797242"/>
      </dsp:txXfrm>
    </dsp:sp>
    <dsp:sp modelId="{DFE0F5F9-9A6C-45BD-A9A1-A177557A67E6}">
      <dsp:nvSpPr>
        <dsp:cNvPr id="0" name=""/>
        <dsp:cNvSpPr/>
      </dsp:nvSpPr>
      <dsp:spPr>
        <a:xfrm rot="5400000">
          <a:off x="4226392" y="3177953"/>
          <a:ext cx="837104" cy="953014"/>
        </a:xfrm>
        <a:prstGeom prst="bentUpArrow">
          <a:avLst>
            <a:gd name="adj1" fmla="val 32840"/>
            <a:gd name="adj2" fmla="val 25000"/>
            <a:gd name="adj3" fmla="val 35780"/>
          </a:avLst>
        </a:prstGeom>
        <a:gradFill rotWithShape="0">
          <a:gsLst>
            <a:gs pos="0">
              <a:schemeClr val="accent4">
                <a:tint val="50000"/>
                <a:hueOff val="8203955"/>
                <a:satOff val="-55349"/>
                <a:lumOff val="3327"/>
                <a:alphaOff val="0"/>
                <a:shade val="51000"/>
                <a:satMod val="130000"/>
              </a:schemeClr>
            </a:gs>
            <a:gs pos="80000">
              <a:schemeClr val="accent4">
                <a:tint val="50000"/>
                <a:hueOff val="8203955"/>
                <a:satOff val="-55349"/>
                <a:lumOff val="3327"/>
                <a:alphaOff val="0"/>
                <a:shade val="93000"/>
                <a:satMod val="130000"/>
              </a:schemeClr>
            </a:gs>
            <a:gs pos="100000">
              <a:schemeClr val="accent4">
                <a:tint val="50000"/>
                <a:hueOff val="8203955"/>
                <a:satOff val="-55349"/>
                <a:lumOff val="3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C8375912-6056-45D1-B03D-313CDEF02EA6}">
      <dsp:nvSpPr>
        <dsp:cNvPr id="0" name=""/>
        <dsp:cNvSpPr/>
      </dsp:nvSpPr>
      <dsp:spPr>
        <a:xfrm>
          <a:off x="4086667" y="2226638"/>
          <a:ext cx="1409191" cy="986388"/>
        </a:xfrm>
        <a:prstGeom prst="roundRect">
          <a:avLst>
            <a:gd name="adj" fmla="val 16670"/>
          </a:avLst>
        </a:prstGeom>
        <a:gradFill rotWithShape="0">
          <a:gsLst>
            <a:gs pos="0">
              <a:schemeClr val="accent4">
                <a:hueOff val="5606769"/>
                <a:satOff val="-24267"/>
                <a:lumOff val="-18628"/>
                <a:alphaOff val="0"/>
                <a:shade val="51000"/>
                <a:satMod val="130000"/>
              </a:schemeClr>
            </a:gs>
            <a:gs pos="80000">
              <a:schemeClr val="accent4">
                <a:hueOff val="5606769"/>
                <a:satOff val="-24267"/>
                <a:lumOff val="-18628"/>
                <a:alphaOff val="0"/>
                <a:shade val="93000"/>
                <a:satMod val="130000"/>
              </a:schemeClr>
            </a:gs>
            <a:gs pos="100000">
              <a:schemeClr val="accent4">
                <a:hueOff val="5606769"/>
                <a:satOff val="-24267"/>
                <a:lumOff val="-1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Analyze</a:t>
          </a:r>
        </a:p>
      </dsp:txBody>
      <dsp:txXfrm>
        <a:off x="4134827" y="2274798"/>
        <a:ext cx="1312871" cy="890068"/>
      </dsp:txXfrm>
    </dsp:sp>
    <dsp:sp modelId="{5515B0E1-B883-4239-B42B-048C8CF8C47C}">
      <dsp:nvSpPr>
        <dsp:cNvPr id="0" name=""/>
        <dsp:cNvSpPr/>
      </dsp:nvSpPr>
      <dsp:spPr>
        <a:xfrm>
          <a:off x="5512485" y="2331786"/>
          <a:ext cx="2869516"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Analyze and validate causes identifying critical factors</a:t>
          </a:r>
        </a:p>
      </dsp:txBody>
      <dsp:txXfrm>
        <a:off x="5512485" y="2331786"/>
        <a:ext cx="2869516" cy="797242"/>
      </dsp:txXfrm>
    </dsp:sp>
    <dsp:sp modelId="{AC9D4A74-FC6C-461C-9575-07AB2CFFC0C0}">
      <dsp:nvSpPr>
        <dsp:cNvPr id="0" name=""/>
        <dsp:cNvSpPr/>
      </dsp:nvSpPr>
      <dsp:spPr>
        <a:xfrm rot="5400000">
          <a:off x="5673131" y="4285992"/>
          <a:ext cx="837104" cy="953014"/>
        </a:xfrm>
        <a:prstGeom prst="bentUpArrow">
          <a:avLst>
            <a:gd name="adj1" fmla="val 32840"/>
            <a:gd name="adj2" fmla="val 25000"/>
            <a:gd name="adj3" fmla="val 35780"/>
          </a:avLst>
        </a:prstGeom>
        <a:gradFill rotWithShape="0">
          <a:gsLst>
            <a:gs pos="0">
              <a:schemeClr val="accent4">
                <a:tint val="50000"/>
                <a:hueOff val="12305933"/>
                <a:satOff val="-83023"/>
                <a:lumOff val="4990"/>
                <a:alphaOff val="0"/>
                <a:shade val="51000"/>
                <a:satMod val="130000"/>
              </a:schemeClr>
            </a:gs>
            <a:gs pos="80000">
              <a:schemeClr val="accent4">
                <a:tint val="50000"/>
                <a:hueOff val="12305933"/>
                <a:satOff val="-83023"/>
                <a:lumOff val="4990"/>
                <a:alphaOff val="0"/>
                <a:shade val="93000"/>
                <a:satMod val="130000"/>
              </a:schemeClr>
            </a:gs>
            <a:gs pos="100000">
              <a:schemeClr val="accent4">
                <a:tint val="50000"/>
                <a:hueOff val="12305933"/>
                <a:satOff val="-83023"/>
                <a:lumOff val="49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DC9B48FE-53B0-48AF-941E-C87831F7B69F}">
      <dsp:nvSpPr>
        <dsp:cNvPr id="0" name=""/>
        <dsp:cNvSpPr/>
      </dsp:nvSpPr>
      <dsp:spPr>
        <a:xfrm>
          <a:off x="5451349" y="3358045"/>
          <a:ext cx="1409191" cy="986388"/>
        </a:xfrm>
        <a:prstGeom prst="roundRect">
          <a:avLst>
            <a:gd name="adj" fmla="val 16670"/>
          </a:avLst>
        </a:prstGeom>
        <a:gradFill rotWithShape="0">
          <a:gsLst>
            <a:gs pos="0">
              <a:schemeClr val="accent4">
                <a:hueOff val="8410153"/>
                <a:satOff val="-36400"/>
                <a:lumOff val="-27942"/>
                <a:alphaOff val="0"/>
                <a:shade val="51000"/>
                <a:satMod val="130000"/>
              </a:schemeClr>
            </a:gs>
            <a:gs pos="80000">
              <a:schemeClr val="accent4">
                <a:hueOff val="8410153"/>
                <a:satOff val="-36400"/>
                <a:lumOff val="-27942"/>
                <a:alphaOff val="0"/>
                <a:shade val="93000"/>
                <a:satMod val="130000"/>
              </a:schemeClr>
            </a:gs>
            <a:gs pos="100000">
              <a:schemeClr val="accent4">
                <a:hueOff val="8410153"/>
                <a:satOff val="-36400"/>
                <a:lumOff val="-27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Improve</a:t>
          </a:r>
        </a:p>
      </dsp:txBody>
      <dsp:txXfrm>
        <a:off x="5499509" y="3406205"/>
        <a:ext cx="1312871" cy="890068"/>
      </dsp:txXfrm>
    </dsp:sp>
    <dsp:sp modelId="{49C559FB-101A-49F8-ABA9-837AD4053029}">
      <dsp:nvSpPr>
        <dsp:cNvPr id="0" name=""/>
        <dsp:cNvSpPr/>
      </dsp:nvSpPr>
      <dsp:spPr>
        <a:xfrm>
          <a:off x="7010398" y="3447942"/>
          <a:ext cx="1669611" cy="797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Develop solutions</a:t>
          </a:r>
        </a:p>
      </dsp:txBody>
      <dsp:txXfrm>
        <a:off x="7010398" y="3447942"/>
        <a:ext cx="1669611" cy="797242"/>
      </dsp:txXfrm>
    </dsp:sp>
    <dsp:sp modelId="{D917A64E-7ED6-4DB8-BCF0-E29926AEBA03}">
      <dsp:nvSpPr>
        <dsp:cNvPr id="0" name=""/>
        <dsp:cNvSpPr/>
      </dsp:nvSpPr>
      <dsp:spPr>
        <a:xfrm>
          <a:off x="6898088" y="4466084"/>
          <a:ext cx="1409191" cy="986388"/>
        </a:xfrm>
        <a:prstGeom prst="roundRect">
          <a:avLst>
            <a:gd name="adj" fmla="val 1667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Control</a:t>
          </a:r>
        </a:p>
      </dsp:txBody>
      <dsp:txXfrm>
        <a:off x="6946248" y="4514244"/>
        <a:ext cx="1312871" cy="890068"/>
      </dsp:txXfrm>
    </dsp:sp>
    <dsp:sp modelId="{56EDE3D9-7B7E-4D2E-AD38-82AD1FE63D10}">
      <dsp:nvSpPr>
        <dsp:cNvPr id="0" name=""/>
        <dsp:cNvSpPr/>
      </dsp:nvSpPr>
      <dsp:spPr>
        <a:xfrm>
          <a:off x="8380934" y="4516622"/>
          <a:ext cx="1677462" cy="893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mn-lt"/>
            </a:rPr>
            <a:t>Implement and sustain solutions</a:t>
          </a:r>
        </a:p>
      </dsp:txBody>
      <dsp:txXfrm>
        <a:off x="8380934" y="4516622"/>
        <a:ext cx="1677462" cy="893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02F6D-E429-40B0-A8BE-9C554F776B1A}">
      <dsp:nvSpPr>
        <dsp:cNvPr id="0" name=""/>
        <dsp:cNvSpPr/>
      </dsp:nvSpPr>
      <dsp:spPr>
        <a:xfrm rot="5400000">
          <a:off x="-160220" y="162931"/>
          <a:ext cx="1068136" cy="747695"/>
        </a:xfrm>
        <a:prstGeom prst="chevron">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Define</a:t>
          </a:r>
        </a:p>
      </dsp:txBody>
      <dsp:txXfrm rot="-5400000">
        <a:off x="1" y="376559"/>
        <a:ext cx="747695" cy="320441"/>
      </dsp:txXfrm>
    </dsp:sp>
    <dsp:sp modelId="{E10D1E9A-4B6D-495C-8DFA-31CBBDCCDBC8}">
      <dsp:nvSpPr>
        <dsp:cNvPr id="0" name=""/>
        <dsp:cNvSpPr/>
      </dsp:nvSpPr>
      <dsp:spPr>
        <a:xfrm rot="5400000">
          <a:off x="4017264" y="-326685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Problem Statement, Objective, Business Case, Project Scope, Team</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Main Tools</a:t>
          </a:r>
          <a:r>
            <a:rPr lang="en-US" sz="1600" kern="1200" dirty="0">
              <a:latin typeface="+mj-lt"/>
              <a:cs typeface="Arial" pitchFamily="34" charset="0"/>
            </a:rPr>
            <a:t>: Project Charter, Pareto, Process Maps</a:t>
          </a:r>
        </a:p>
      </dsp:txBody>
      <dsp:txXfrm rot="-5400000">
        <a:off x="747695" y="36604"/>
        <a:ext cx="7199534" cy="626504"/>
      </dsp:txXfrm>
    </dsp:sp>
    <dsp:sp modelId="{BC65B0E7-2344-4F9F-9F15-B393C6B4FBDF}">
      <dsp:nvSpPr>
        <dsp:cNvPr id="0" name=""/>
        <dsp:cNvSpPr/>
      </dsp:nvSpPr>
      <dsp:spPr>
        <a:xfrm rot="5400000">
          <a:off x="-160220" y="111374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Measure</a:t>
          </a:r>
        </a:p>
      </dsp:txBody>
      <dsp:txXfrm rot="-5400000">
        <a:off x="1" y="1327369"/>
        <a:ext cx="747695" cy="320441"/>
      </dsp:txXfrm>
    </dsp:sp>
    <dsp:sp modelId="{BCFF1836-0ABD-46E3-984A-BC1D5EF50243}">
      <dsp:nvSpPr>
        <dsp:cNvPr id="0" name=""/>
        <dsp:cNvSpPr/>
      </dsp:nvSpPr>
      <dsp:spPr>
        <a:xfrm rot="5400000">
          <a:off x="4017264" y="-231604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Brainstorm/Prioritize Possible x’s, Validate measurement, Capability</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Basic Statistics, C &amp; E, XY Matrix, Capability Analysis, MSA, Process Maps, Control Charts </a:t>
          </a:r>
        </a:p>
      </dsp:txBody>
      <dsp:txXfrm rot="-5400000">
        <a:off x="747695" y="987414"/>
        <a:ext cx="7199534" cy="626504"/>
      </dsp:txXfrm>
    </dsp:sp>
    <dsp:sp modelId="{EC9FA2C9-5E4F-4B22-85E4-ADE232D7B588}">
      <dsp:nvSpPr>
        <dsp:cNvPr id="0" name=""/>
        <dsp:cNvSpPr/>
      </dsp:nvSpPr>
      <dsp:spPr>
        <a:xfrm rot="5400000">
          <a:off x="-160220" y="206455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Analyze</a:t>
          </a:r>
        </a:p>
      </dsp:txBody>
      <dsp:txXfrm rot="-5400000">
        <a:off x="1" y="2278179"/>
        <a:ext cx="747695" cy="320441"/>
      </dsp:txXfrm>
    </dsp:sp>
    <dsp:sp modelId="{EFB35301-3C81-4AFC-963E-A9533A6E6DED}">
      <dsp:nvSpPr>
        <dsp:cNvPr id="0" name=""/>
        <dsp:cNvSpPr/>
      </dsp:nvSpPr>
      <dsp:spPr>
        <a:xfrm rot="5400000">
          <a:off x="4017264" y="-136523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Identify critical x’s</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Hypotheses Tests (Normal/Non Normal), Regression and Correlation</a:t>
          </a:r>
        </a:p>
      </dsp:txBody>
      <dsp:txXfrm rot="-5400000">
        <a:off x="747695" y="1938224"/>
        <a:ext cx="7199534" cy="626504"/>
      </dsp:txXfrm>
    </dsp:sp>
    <dsp:sp modelId="{3B6CE18B-F5BD-49DB-8936-4B47DE37335B}">
      <dsp:nvSpPr>
        <dsp:cNvPr id="0" name=""/>
        <dsp:cNvSpPr/>
      </dsp:nvSpPr>
      <dsp:spPr>
        <a:xfrm rot="5400000">
          <a:off x="-160220" y="3015361"/>
          <a:ext cx="1068136" cy="747695"/>
        </a:xfrm>
        <a:prstGeom prst="chevron">
          <a:avLst/>
        </a:prstGeom>
        <a:gradFill rotWithShape="0">
          <a:gsLst>
            <a:gs pos="0">
              <a:schemeClr val="accent1">
                <a:shade val="50000"/>
                <a:hueOff val="302336"/>
                <a:satOff val="-36210"/>
                <a:lumOff val="48266"/>
                <a:alphaOff val="0"/>
                <a:shade val="51000"/>
                <a:satMod val="130000"/>
              </a:schemeClr>
            </a:gs>
            <a:gs pos="80000">
              <a:schemeClr val="accent1">
                <a:shade val="50000"/>
                <a:hueOff val="302336"/>
                <a:satOff val="-36210"/>
                <a:lumOff val="48266"/>
                <a:alphaOff val="0"/>
                <a:shade val="93000"/>
                <a:satMod val="130000"/>
              </a:schemeClr>
            </a:gs>
            <a:gs pos="100000">
              <a:schemeClr val="accent1">
                <a:shade val="50000"/>
                <a:hueOff val="302336"/>
                <a:satOff val="-36210"/>
                <a:lumOff val="482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Improve</a:t>
          </a:r>
        </a:p>
      </dsp:txBody>
      <dsp:txXfrm rot="-5400000">
        <a:off x="1" y="3228989"/>
        <a:ext cx="747695" cy="320441"/>
      </dsp:txXfrm>
    </dsp:sp>
    <dsp:sp modelId="{73845D5A-426F-477B-A8C0-95621EEDA9B9}">
      <dsp:nvSpPr>
        <dsp:cNvPr id="0" name=""/>
        <dsp:cNvSpPr/>
      </dsp:nvSpPr>
      <dsp:spPr>
        <a:xfrm rot="5400000">
          <a:off x="4017264" y="-414427"/>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302336"/>
              <a:satOff val="-36210"/>
              <a:lumOff val="4826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Design, Test, and Implement Improvement</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DOE, Implementation/Change/Communication Plan </a:t>
          </a:r>
        </a:p>
      </dsp:txBody>
      <dsp:txXfrm rot="-5400000">
        <a:off x="747695" y="2889034"/>
        <a:ext cx="7199534" cy="626504"/>
      </dsp:txXfrm>
    </dsp:sp>
    <dsp:sp modelId="{67BD89A3-265D-4B6D-9A56-5FA397003040}">
      <dsp:nvSpPr>
        <dsp:cNvPr id="0" name=""/>
        <dsp:cNvSpPr/>
      </dsp:nvSpPr>
      <dsp:spPr>
        <a:xfrm rot="5400000">
          <a:off x="-160220" y="3966171"/>
          <a:ext cx="1068136" cy="747695"/>
        </a:xfrm>
        <a:prstGeom prst="chevron">
          <a:avLst/>
        </a:prstGeom>
        <a:gradFill rotWithShape="0">
          <a:gsLst>
            <a:gs pos="0">
              <a:schemeClr val="accent1">
                <a:shade val="50000"/>
                <a:hueOff val="151168"/>
                <a:satOff val="-18105"/>
                <a:lumOff val="24133"/>
                <a:alphaOff val="0"/>
                <a:shade val="51000"/>
                <a:satMod val="130000"/>
              </a:schemeClr>
            </a:gs>
            <a:gs pos="80000">
              <a:schemeClr val="accent1">
                <a:shade val="50000"/>
                <a:hueOff val="151168"/>
                <a:satOff val="-18105"/>
                <a:lumOff val="24133"/>
                <a:alphaOff val="0"/>
                <a:shade val="93000"/>
                <a:satMod val="130000"/>
              </a:schemeClr>
            </a:gs>
            <a:gs pos="100000">
              <a:schemeClr val="accent1">
                <a:shade val="50000"/>
                <a:hueOff val="151168"/>
                <a:satOff val="-18105"/>
                <a:lumOff val="241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mj-lt"/>
              <a:cs typeface="Arial" pitchFamily="34" charset="0"/>
            </a:rPr>
            <a:t>Control</a:t>
          </a:r>
        </a:p>
      </dsp:txBody>
      <dsp:txXfrm rot="-5400000">
        <a:off x="1" y="4179799"/>
        <a:ext cx="747695" cy="320441"/>
      </dsp:txXfrm>
    </dsp:sp>
    <dsp:sp modelId="{6280533E-F70F-4DD5-BA3A-F865444F67D2}">
      <dsp:nvSpPr>
        <dsp:cNvPr id="0" name=""/>
        <dsp:cNvSpPr/>
      </dsp:nvSpPr>
      <dsp:spPr>
        <a:xfrm rot="5400000">
          <a:off x="4017264" y="536382"/>
          <a:ext cx="694288" cy="7233426"/>
        </a:xfrm>
        <a:prstGeom prst="round2SameRect">
          <a:avLst/>
        </a:prstGeom>
        <a:solidFill>
          <a:schemeClr val="lt1">
            <a:alpha val="90000"/>
            <a:hueOff val="0"/>
            <a:satOff val="0"/>
            <a:lumOff val="0"/>
            <a:alphaOff val="0"/>
          </a:schemeClr>
        </a:solidFill>
        <a:ln w="9525" cap="flat" cmpd="sng" algn="ctr">
          <a:solidFill>
            <a:schemeClr val="accent1">
              <a:shade val="50000"/>
              <a:hueOff val="151168"/>
              <a:satOff val="-18105"/>
              <a:lumOff val="2413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chemeClr val="accent4"/>
              </a:solidFill>
              <a:latin typeface="+mj-lt"/>
              <a:cs typeface="Arial" pitchFamily="34" charset="0"/>
            </a:rPr>
            <a:t>Goal</a:t>
          </a:r>
          <a:r>
            <a:rPr lang="en-US" sz="1600" kern="1200" dirty="0">
              <a:latin typeface="+mj-lt"/>
              <a:cs typeface="Arial" pitchFamily="34" charset="0"/>
            </a:rPr>
            <a:t>: Lock-in the Improvement</a:t>
          </a:r>
        </a:p>
        <a:p>
          <a:pPr marL="171450" lvl="1" indent="-171450" algn="l" defTabSz="711200">
            <a:lnSpc>
              <a:spcPct val="90000"/>
            </a:lnSpc>
            <a:spcBef>
              <a:spcPct val="0"/>
            </a:spcBef>
            <a:spcAft>
              <a:spcPct val="15000"/>
            </a:spcAft>
            <a:buChar char="•"/>
          </a:pPr>
          <a:r>
            <a:rPr lang="en-US" sz="1600" b="1" kern="1200" dirty="0">
              <a:latin typeface="+mj-lt"/>
              <a:cs typeface="Arial" pitchFamily="34" charset="0"/>
            </a:rPr>
            <a:t>Tools</a:t>
          </a:r>
          <a:r>
            <a:rPr lang="en-US" sz="1600" kern="1200" dirty="0">
              <a:latin typeface="+mj-lt"/>
              <a:cs typeface="Arial" pitchFamily="34" charset="0"/>
            </a:rPr>
            <a:t>: Control Plan, Poka-Yoke, SPC, SOPs, Training Plans etc. </a:t>
          </a:r>
        </a:p>
      </dsp:txBody>
      <dsp:txXfrm rot="-5400000">
        <a:off x="747695" y="3839843"/>
        <a:ext cx="7199534" cy="62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C666D-B30A-4A68-868D-127D64906563}">
      <dsp:nvSpPr>
        <dsp:cNvPr id="0" name=""/>
        <dsp:cNvSpPr/>
      </dsp:nvSpPr>
      <dsp:spPr>
        <a:xfrm>
          <a:off x="342979" y="105"/>
          <a:ext cx="1354596" cy="67729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Lean</a:t>
          </a:r>
        </a:p>
      </dsp:txBody>
      <dsp:txXfrm>
        <a:off x="362816" y="19942"/>
        <a:ext cx="1314922" cy="637624"/>
      </dsp:txXfrm>
    </dsp:sp>
    <dsp:sp modelId="{9E1845BE-FA50-4262-8430-FF5A69967662}">
      <dsp:nvSpPr>
        <dsp:cNvPr id="0" name=""/>
        <dsp:cNvSpPr/>
      </dsp:nvSpPr>
      <dsp:spPr>
        <a:xfrm>
          <a:off x="478438"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C1B5305-44B2-4870-AF98-1A51F81B5C25}">
      <dsp:nvSpPr>
        <dsp:cNvPr id="0" name=""/>
        <dsp:cNvSpPr/>
      </dsp:nvSpPr>
      <dsp:spPr>
        <a:xfrm>
          <a:off x="613898"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Waste</a:t>
          </a:r>
        </a:p>
      </dsp:txBody>
      <dsp:txXfrm>
        <a:off x="633735" y="866565"/>
        <a:ext cx="1044003" cy="637624"/>
      </dsp:txXfrm>
    </dsp:sp>
    <dsp:sp modelId="{CE02BD61-B836-4BFB-8D52-680E279A8020}">
      <dsp:nvSpPr>
        <dsp:cNvPr id="0" name=""/>
        <dsp:cNvSpPr/>
      </dsp:nvSpPr>
      <dsp:spPr>
        <a:xfrm>
          <a:off x="478438"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ABAB58F-AB78-4DE4-97C3-4569D8927762}">
      <dsp:nvSpPr>
        <dsp:cNvPr id="0" name=""/>
        <dsp:cNvSpPr/>
      </dsp:nvSpPr>
      <dsp:spPr>
        <a:xfrm>
          <a:off x="613898"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601934"/>
              <a:satOff val="-6933"/>
              <a:lumOff val="-5322"/>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Flow</a:t>
          </a:r>
        </a:p>
      </dsp:txBody>
      <dsp:txXfrm>
        <a:off x="633735" y="1713187"/>
        <a:ext cx="1044003" cy="637624"/>
      </dsp:txXfrm>
    </dsp:sp>
    <dsp:sp modelId="{03997256-C009-4D37-A1DC-0FCE7E80F25E}">
      <dsp:nvSpPr>
        <dsp:cNvPr id="0" name=""/>
        <dsp:cNvSpPr/>
      </dsp:nvSpPr>
      <dsp:spPr>
        <a:xfrm>
          <a:off x="478438"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256ADBC-01F7-4C23-900B-041A1D7D3875}">
      <dsp:nvSpPr>
        <dsp:cNvPr id="0" name=""/>
        <dsp:cNvSpPr/>
      </dsp:nvSpPr>
      <dsp:spPr>
        <a:xfrm>
          <a:off x="613898"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203868"/>
              <a:satOff val="-13867"/>
              <a:lumOff val="-1064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Pull Systems</a:t>
          </a:r>
        </a:p>
      </dsp:txBody>
      <dsp:txXfrm>
        <a:off x="633735" y="2559810"/>
        <a:ext cx="1044003" cy="637624"/>
      </dsp:txXfrm>
    </dsp:sp>
    <dsp:sp modelId="{97597169-11B8-45F2-930C-F439EA18AD3A}">
      <dsp:nvSpPr>
        <dsp:cNvPr id="0" name=""/>
        <dsp:cNvSpPr/>
      </dsp:nvSpPr>
      <dsp:spPr>
        <a:xfrm>
          <a:off x="478438"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70F57F-F62A-4B2F-B9B1-DE69C9B208A2}">
      <dsp:nvSpPr>
        <dsp:cNvPr id="0" name=""/>
        <dsp:cNvSpPr/>
      </dsp:nvSpPr>
      <dsp:spPr>
        <a:xfrm>
          <a:off x="613898"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805802"/>
              <a:satOff val="-20800"/>
              <a:lumOff val="-1596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Easy Visual Approach</a:t>
          </a:r>
        </a:p>
      </dsp:txBody>
      <dsp:txXfrm>
        <a:off x="633735" y="3406433"/>
        <a:ext cx="1044003" cy="637624"/>
      </dsp:txXfrm>
    </dsp:sp>
    <dsp:sp modelId="{F2553219-948F-4CE0-9AF5-B7CA16A63D09}">
      <dsp:nvSpPr>
        <dsp:cNvPr id="0" name=""/>
        <dsp:cNvSpPr/>
      </dsp:nvSpPr>
      <dsp:spPr>
        <a:xfrm>
          <a:off x="2036224" y="105"/>
          <a:ext cx="1354596" cy="677298"/>
        </a:xfrm>
        <a:prstGeom prst="roundRect">
          <a:avLst>
            <a:gd name="adj" fmla="val 10000"/>
          </a:avLst>
        </a:prstGeom>
        <a:gradFill rotWithShape="0">
          <a:gsLst>
            <a:gs pos="0">
              <a:schemeClr val="accent4">
                <a:hueOff val="11213537"/>
                <a:satOff val="-48534"/>
                <a:lumOff val="-37256"/>
                <a:alphaOff val="0"/>
                <a:shade val="51000"/>
                <a:satMod val="130000"/>
              </a:schemeClr>
            </a:gs>
            <a:gs pos="80000">
              <a:schemeClr val="accent4">
                <a:hueOff val="11213537"/>
                <a:satOff val="-48534"/>
                <a:lumOff val="-37256"/>
                <a:alphaOff val="0"/>
                <a:shade val="93000"/>
                <a:satMod val="130000"/>
              </a:schemeClr>
            </a:gs>
            <a:gs pos="100000">
              <a:schemeClr val="accent4">
                <a:hueOff val="11213537"/>
                <a:satOff val="-48534"/>
                <a:lumOff val="-372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j-lt"/>
            </a:rPr>
            <a:t>Six Sigma</a:t>
          </a:r>
        </a:p>
      </dsp:txBody>
      <dsp:txXfrm>
        <a:off x="2056061" y="19942"/>
        <a:ext cx="1314922" cy="637624"/>
      </dsp:txXfrm>
    </dsp:sp>
    <dsp:sp modelId="{587CF256-1ECD-4A5A-975C-C83575F4BA79}">
      <dsp:nvSpPr>
        <dsp:cNvPr id="0" name=""/>
        <dsp:cNvSpPr/>
      </dsp:nvSpPr>
      <dsp:spPr>
        <a:xfrm>
          <a:off x="2171684" y="677403"/>
          <a:ext cx="135459" cy="507973"/>
        </a:xfrm>
        <a:custGeom>
          <a:avLst/>
          <a:gdLst/>
          <a:ahLst/>
          <a:cxnLst/>
          <a:rect l="0" t="0" r="0" b="0"/>
          <a:pathLst>
            <a:path>
              <a:moveTo>
                <a:pt x="0" y="0"/>
              </a:moveTo>
              <a:lnTo>
                <a:pt x="0" y="507973"/>
              </a:lnTo>
              <a:lnTo>
                <a:pt x="135459" y="507973"/>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47CBFCE-7E15-47DA-AB95-E0674D8C608B}">
      <dsp:nvSpPr>
        <dsp:cNvPr id="0" name=""/>
        <dsp:cNvSpPr/>
      </dsp:nvSpPr>
      <dsp:spPr>
        <a:xfrm>
          <a:off x="2307143" y="846728"/>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407736"/>
              <a:satOff val="-27734"/>
              <a:lumOff val="-21289"/>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Eliminate Defects</a:t>
          </a:r>
        </a:p>
      </dsp:txBody>
      <dsp:txXfrm>
        <a:off x="2326980" y="866565"/>
        <a:ext cx="1044003" cy="637624"/>
      </dsp:txXfrm>
    </dsp:sp>
    <dsp:sp modelId="{E1CFF13D-C23E-459D-A328-7828C94A893F}">
      <dsp:nvSpPr>
        <dsp:cNvPr id="0" name=""/>
        <dsp:cNvSpPr/>
      </dsp:nvSpPr>
      <dsp:spPr>
        <a:xfrm>
          <a:off x="2171684" y="677403"/>
          <a:ext cx="135459" cy="1354596"/>
        </a:xfrm>
        <a:custGeom>
          <a:avLst/>
          <a:gdLst/>
          <a:ahLst/>
          <a:cxnLst/>
          <a:rect l="0" t="0" r="0" b="0"/>
          <a:pathLst>
            <a:path>
              <a:moveTo>
                <a:pt x="0" y="0"/>
              </a:moveTo>
              <a:lnTo>
                <a:pt x="0" y="1354596"/>
              </a:lnTo>
              <a:lnTo>
                <a:pt x="135459" y="1354596"/>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DCFC1E-01A0-4D30-9B71-EEC5D7437ECD}">
      <dsp:nvSpPr>
        <dsp:cNvPr id="0" name=""/>
        <dsp:cNvSpPr/>
      </dsp:nvSpPr>
      <dsp:spPr>
        <a:xfrm>
          <a:off x="2307143" y="1693350"/>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8009669"/>
              <a:satOff val="-34667"/>
              <a:lumOff val="-266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Process Yield</a:t>
          </a:r>
        </a:p>
      </dsp:txBody>
      <dsp:txXfrm>
        <a:off x="2326980" y="1713187"/>
        <a:ext cx="1044003" cy="637624"/>
      </dsp:txXfrm>
    </dsp:sp>
    <dsp:sp modelId="{6C1F5F5B-719F-43D2-996A-C7B8A94F8534}">
      <dsp:nvSpPr>
        <dsp:cNvPr id="0" name=""/>
        <dsp:cNvSpPr/>
      </dsp:nvSpPr>
      <dsp:spPr>
        <a:xfrm>
          <a:off x="2171684" y="677403"/>
          <a:ext cx="135459" cy="2201219"/>
        </a:xfrm>
        <a:custGeom>
          <a:avLst/>
          <a:gdLst/>
          <a:ahLst/>
          <a:cxnLst/>
          <a:rect l="0" t="0" r="0" b="0"/>
          <a:pathLst>
            <a:path>
              <a:moveTo>
                <a:pt x="0" y="0"/>
              </a:moveTo>
              <a:lnTo>
                <a:pt x="0" y="2201219"/>
              </a:lnTo>
              <a:lnTo>
                <a:pt x="135459" y="2201219"/>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C20419-D71A-42BF-AEF2-49B58FDD96DE}">
      <dsp:nvSpPr>
        <dsp:cNvPr id="0" name=""/>
        <dsp:cNvSpPr/>
      </dsp:nvSpPr>
      <dsp:spPr>
        <a:xfrm>
          <a:off x="2307143" y="2539973"/>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9611603"/>
              <a:satOff val="-41601"/>
              <a:lumOff val="-3193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Capable Systems</a:t>
          </a:r>
        </a:p>
      </dsp:txBody>
      <dsp:txXfrm>
        <a:off x="2326980" y="2559810"/>
        <a:ext cx="1044003" cy="637624"/>
      </dsp:txXfrm>
    </dsp:sp>
    <dsp:sp modelId="{E508A537-7654-46C8-B9EE-14EEC5262598}">
      <dsp:nvSpPr>
        <dsp:cNvPr id="0" name=""/>
        <dsp:cNvSpPr/>
      </dsp:nvSpPr>
      <dsp:spPr>
        <a:xfrm>
          <a:off x="2171684" y="677403"/>
          <a:ext cx="135459" cy="3047841"/>
        </a:xfrm>
        <a:custGeom>
          <a:avLst/>
          <a:gdLst/>
          <a:ahLst/>
          <a:cxnLst/>
          <a:rect l="0" t="0" r="0" b="0"/>
          <a:pathLst>
            <a:path>
              <a:moveTo>
                <a:pt x="0" y="0"/>
              </a:moveTo>
              <a:lnTo>
                <a:pt x="0" y="3047841"/>
              </a:lnTo>
              <a:lnTo>
                <a:pt x="135459" y="3047841"/>
              </a:lnTo>
            </a:path>
          </a:pathLst>
        </a:custGeom>
        <a:noFill/>
        <a:ln w="285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B08DA2C-440A-479B-AF1E-4EDE941B684E}">
      <dsp:nvSpPr>
        <dsp:cNvPr id="0" name=""/>
        <dsp:cNvSpPr/>
      </dsp:nvSpPr>
      <dsp:spPr>
        <a:xfrm>
          <a:off x="2307143" y="3386596"/>
          <a:ext cx="1083677" cy="67729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213537"/>
              <a:satOff val="-48534"/>
              <a:lumOff val="-3725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mj-lt"/>
            </a:rPr>
            <a:t>Rigorous Analytical Approach</a:t>
          </a:r>
        </a:p>
      </dsp:txBody>
      <dsp:txXfrm>
        <a:off x="2326980" y="3406433"/>
        <a:ext cx="1044003" cy="637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3F11D-3975-467D-B186-EC287CB8099E}">
      <dsp:nvSpPr>
        <dsp:cNvPr id="0" name=""/>
        <dsp:cNvSpPr/>
      </dsp:nvSpPr>
      <dsp:spPr>
        <a:xfrm>
          <a:off x="378112" y="0"/>
          <a:ext cx="2502051" cy="1723913"/>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AE2A16-13E2-4EB5-89AB-89DC2C0C62BA}">
      <dsp:nvSpPr>
        <dsp:cNvPr id="0" name=""/>
        <dsp:cNvSpPr/>
      </dsp:nvSpPr>
      <dsp:spPr>
        <a:xfrm>
          <a:off x="378112" y="1772418"/>
          <a:ext cx="2502051" cy="608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Sort</a:t>
          </a:r>
        </a:p>
      </dsp:txBody>
      <dsp:txXfrm>
        <a:off x="378112" y="1772418"/>
        <a:ext cx="2502051" cy="608382"/>
      </dsp:txXfrm>
    </dsp:sp>
    <dsp:sp modelId="{3F63BE9E-D500-4E55-B5E4-895134BAB255}">
      <dsp:nvSpPr>
        <dsp:cNvPr id="0" name=""/>
        <dsp:cNvSpPr/>
      </dsp:nvSpPr>
      <dsp:spPr>
        <a:xfrm>
          <a:off x="3130474" y="4022"/>
          <a:ext cx="2502051" cy="1723913"/>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BBA1-D054-42AC-AB7A-011971446C9D}">
      <dsp:nvSpPr>
        <dsp:cNvPr id="0" name=""/>
        <dsp:cNvSpPr/>
      </dsp:nvSpPr>
      <dsp:spPr>
        <a:xfrm>
          <a:off x="3130474" y="1772938"/>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Set in Order</a:t>
          </a:r>
        </a:p>
      </dsp:txBody>
      <dsp:txXfrm>
        <a:off x="3130474" y="1772938"/>
        <a:ext cx="2502051" cy="928261"/>
      </dsp:txXfrm>
    </dsp:sp>
    <dsp:sp modelId="{E55DB931-1313-436D-B533-7D29FFC1F393}">
      <dsp:nvSpPr>
        <dsp:cNvPr id="0" name=""/>
        <dsp:cNvSpPr/>
      </dsp:nvSpPr>
      <dsp:spPr>
        <a:xfrm>
          <a:off x="5882836" y="4022"/>
          <a:ext cx="2502051" cy="1723913"/>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F088F-1C27-4BB1-905A-25CCA314049B}">
      <dsp:nvSpPr>
        <dsp:cNvPr id="0" name=""/>
        <dsp:cNvSpPr/>
      </dsp:nvSpPr>
      <dsp:spPr>
        <a:xfrm>
          <a:off x="5882836" y="172793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Shine</a:t>
          </a:r>
        </a:p>
      </dsp:txBody>
      <dsp:txXfrm>
        <a:off x="5882836" y="1727936"/>
        <a:ext cx="2502051" cy="928261"/>
      </dsp:txXfrm>
    </dsp:sp>
    <dsp:sp modelId="{D67153A3-D7E7-4BE0-BDA6-BFFD5EB17437}">
      <dsp:nvSpPr>
        <dsp:cNvPr id="0" name=""/>
        <dsp:cNvSpPr/>
      </dsp:nvSpPr>
      <dsp:spPr>
        <a:xfrm>
          <a:off x="1417817" y="2906402"/>
          <a:ext cx="2502051" cy="1723913"/>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2000" b="-42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084220-A2CA-4565-9B2E-10BB1A206BD1}">
      <dsp:nvSpPr>
        <dsp:cNvPr id="0" name=""/>
        <dsp:cNvSpPr/>
      </dsp:nvSpPr>
      <dsp:spPr>
        <a:xfrm>
          <a:off x="1497932" y="463031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Standardize</a:t>
          </a:r>
        </a:p>
      </dsp:txBody>
      <dsp:txXfrm>
        <a:off x="1497932" y="4630316"/>
        <a:ext cx="2502051" cy="928261"/>
      </dsp:txXfrm>
    </dsp:sp>
    <dsp:sp modelId="{F69137EE-D8F7-4664-ADB3-A88588B9C2C8}">
      <dsp:nvSpPr>
        <dsp:cNvPr id="0" name=""/>
        <dsp:cNvSpPr/>
      </dsp:nvSpPr>
      <dsp:spPr>
        <a:xfrm>
          <a:off x="4541708" y="2941501"/>
          <a:ext cx="2502051" cy="1723913"/>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5000" r="-3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A6EE2-90BA-4B19-A431-5F9FBB0518ED}">
      <dsp:nvSpPr>
        <dsp:cNvPr id="0" name=""/>
        <dsp:cNvSpPr/>
      </dsp:nvSpPr>
      <dsp:spPr>
        <a:xfrm>
          <a:off x="4506655" y="4630316"/>
          <a:ext cx="2502051" cy="928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marL="0" lvl="0" indent="0" algn="ctr" defTabSz="1333500">
            <a:lnSpc>
              <a:spcPct val="90000"/>
            </a:lnSpc>
            <a:spcBef>
              <a:spcPct val="0"/>
            </a:spcBef>
            <a:spcAft>
              <a:spcPct val="35000"/>
            </a:spcAft>
            <a:buNone/>
          </a:pPr>
          <a:r>
            <a:rPr lang="en-US" sz="3000" kern="1200" dirty="0"/>
            <a:t>Sustain</a:t>
          </a:r>
        </a:p>
      </dsp:txBody>
      <dsp:txXfrm>
        <a:off x="4506655" y="4630316"/>
        <a:ext cx="2502051" cy="9282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5" Type="http://schemas.openxmlformats.org/officeDocument/2006/relationships/image" Target="../media/image159.wmf"/><Relationship Id="rId4" Type="http://schemas.openxmlformats.org/officeDocument/2006/relationships/image" Target="../media/image16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66.wmf"/><Relationship Id="rId1" Type="http://schemas.openxmlformats.org/officeDocument/2006/relationships/image" Target="../media/image1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5" Type="http://schemas.openxmlformats.org/officeDocument/2006/relationships/image" Target="../media/image185.wmf"/><Relationship Id="rId4" Type="http://schemas.openxmlformats.org/officeDocument/2006/relationships/image" Target="../media/image18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 Id="rId4" Type="http://schemas.openxmlformats.org/officeDocument/2006/relationships/image" Target="../media/image18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93.wmf"/><Relationship Id="rId5" Type="http://schemas.openxmlformats.org/officeDocument/2006/relationships/image" Target="../media/image185.wmf"/><Relationship Id="rId4" Type="http://schemas.openxmlformats.org/officeDocument/2006/relationships/image" Target="../media/image18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97.wmf"/><Relationship Id="rId4" Type="http://schemas.openxmlformats.org/officeDocument/2006/relationships/image" Target="../media/image18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99.wmf"/><Relationship Id="rId1" Type="http://schemas.openxmlformats.org/officeDocument/2006/relationships/image" Target="../media/image19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 Id="rId5" Type="http://schemas.openxmlformats.org/officeDocument/2006/relationships/image" Target="../media/image157.wmf"/><Relationship Id="rId4" Type="http://schemas.openxmlformats.org/officeDocument/2006/relationships/image" Target="../media/image1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E38ECF-3ED1-476E-A62C-7094D7C93F99}" type="datetimeFigureOut">
              <a:rPr lang="en-US" smtClean="0"/>
              <a:t>1/8/2019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C45D6B-8EC7-4D7C-B2C8-743B7D9DA7B9}" type="slidenum">
              <a:rPr lang="en-US" smtClean="0"/>
              <a:t>‹#›</a:t>
            </a:fld>
            <a:endParaRPr lang="en-US" dirty="0"/>
          </a:p>
        </p:txBody>
      </p:sp>
    </p:spTree>
    <p:extLst>
      <p:ext uri="{BB962C8B-B14F-4D97-AF65-F5344CB8AC3E}">
        <p14:creationId xmlns:p14="http://schemas.microsoft.com/office/powerpoint/2010/main" val="1105198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42BC4-45A1-41CB-A1A3-6B1A922DA70C}" type="datetimeFigureOut">
              <a:rPr lang="en-US" smtClean="0"/>
              <a:pPr/>
              <a:t>1/8/2019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1F068-B8FF-40B6-A1C6-3F532E4C7B2A}" type="slidenum">
              <a:rPr lang="en-US" smtClean="0"/>
              <a:pPr/>
              <a:t>‹#›</a:t>
            </a:fld>
            <a:endParaRPr lang="en-US" dirty="0"/>
          </a:p>
        </p:txBody>
      </p:sp>
    </p:spTree>
    <p:extLst>
      <p:ext uri="{BB962C8B-B14F-4D97-AF65-F5344CB8AC3E}">
        <p14:creationId xmlns:p14="http://schemas.microsoft.com/office/powerpoint/2010/main" val="129471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http://en.wikipedia.org/wiki/Joseph_M._Juran" TargetMode="External"/><Relationship Id="rId2" Type="http://schemas.openxmlformats.org/officeDocument/2006/relationships/slide" Target="../slides/slide120.xml"/><Relationship Id="rId1" Type="http://schemas.openxmlformats.org/officeDocument/2006/relationships/notesMaster" Target="../notesMasters/notesMaster1.xml"/><Relationship Id="rId4" Type="http://schemas.openxmlformats.org/officeDocument/2006/relationships/hyperlink" Target="http://en.wikipedia.org/wiki/Vilfredo_Paret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3" Type="http://schemas.openxmlformats.org/officeDocument/2006/relationships/slide" Target="../slides/slide171.xml"/><Relationship Id="rId2" Type="http://schemas.openxmlformats.org/officeDocument/2006/relationships/notesMaster" Target="../notesMasters/notesMaster1.xml"/><Relationship Id="rId1" Type="http://schemas.openxmlformats.org/officeDocument/2006/relationships/tags" Target="../tags/tag181.xml"/></Relationships>
</file>

<file path=ppt/notesSlides/_rels/notesSlide171.xml.rels><?xml version="1.0" encoding="UTF-8" standalone="yes"?>
<Relationships xmlns="http://schemas.openxmlformats.org/package/2006/relationships"><Relationship Id="rId3" Type="http://schemas.openxmlformats.org/officeDocument/2006/relationships/slide" Target="../slides/slide172.xml"/><Relationship Id="rId2" Type="http://schemas.openxmlformats.org/officeDocument/2006/relationships/notesMaster" Target="../notesMasters/notesMaster1.xml"/><Relationship Id="rId1" Type="http://schemas.openxmlformats.org/officeDocument/2006/relationships/tags" Target="../tags/tag183.xml"/></Relationships>
</file>

<file path=ppt/notesSlides/_rels/notesSlide172.xml.rels><?xml version="1.0" encoding="UTF-8" standalone="yes"?>
<Relationships xmlns="http://schemas.openxmlformats.org/package/2006/relationships"><Relationship Id="rId3" Type="http://schemas.openxmlformats.org/officeDocument/2006/relationships/slide" Target="../slides/slide173.xml"/><Relationship Id="rId2" Type="http://schemas.openxmlformats.org/officeDocument/2006/relationships/notesMaster" Target="../notesMasters/notesMaster1.xml"/><Relationship Id="rId1" Type="http://schemas.openxmlformats.org/officeDocument/2006/relationships/tags" Target="../tags/tag185.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3" Type="http://schemas.openxmlformats.org/officeDocument/2006/relationships/slide" Target="../slides/slide175.xml"/><Relationship Id="rId2" Type="http://schemas.openxmlformats.org/officeDocument/2006/relationships/notesMaster" Target="../notesMasters/notesMaster1.xml"/><Relationship Id="rId1" Type="http://schemas.openxmlformats.org/officeDocument/2006/relationships/tags" Target="../tags/tag188.xml"/></Relationships>
</file>

<file path=ppt/notesSlides/_rels/notesSlide175.xml.rels><?xml version="1.0" encoding="UTF-8" standalone="yes"?>
<Relationships xmlns="http://schemas.openxmlformats.org/package/2006/relationships"><Relationship Id="rId3" Type="http://schemas.openxmlformats.org/officeDocument/2006/relationships/slide" Target="../slides/slide176.xml"/><Relationship Id="rId2" Type="http://schemas.openxmlformats.org/officeDocument/2006/relationships/notesMaster" Target="../notesMasters/notesMaster1.xml"/><Relationship Id="rId1" Type="http://schemas.openxmlformats.org/officeDocument/2006/relationships/tags" Target="../tags/tag190.xml"/></Relationships>
</file>

<file path=ppt/notesSlides/_rels/notesSlide176.xml.rels><?xml version="1.0" encoding="UTF-8" standalone="yes"?>
<Relationships xmlns="http://schemas.openxmlformats.org/package/2006/relationships"><Relationship Id="rId3" Type="http://schemas.openxmlformats.org/officeDocument/2006/relationships/slide" Target="../slides/slide177.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3" Type="http://schemas.openxmlformats.org/officeDocument/2006/relationships/slide" Target="../slides/slide179.xml"/><Relationship Id="rId2" Type="http://schemas.openxmlformats.org/officeDocument/2006/relationships/notesMaster" Target="../notesMasters/notesMaster1.xml"/><Relationship Id="rId1" Type="http://schemas.openxmlformats.org/officeDocument/2006/relationships/tags" Target="../tags/tag195.xml"/></Relationships>
</file>

<file path=ppt/notesSlides/_rels/notesSlide179.xml.rels><?xml version="1.0" encoding="UTF-8" standalone="yes"?>
<Relationships xmlns="http://schemas.openxmlformats.org/package/2006/relationships"><Relationship Id="rId3" Type="http://schemas.openxmlformats.org/officeDocument/2006/relationships/slide" Target="../slides/slide180.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3" Type="http://schemas.openxmlformats.org/officeDocument/2006/relationships/slide" Target="../slides/slide181.xml"/><Relationship Id="rId2" Type="http://schemas.openxmlformats.org/officeDocument/2006/relationships/notesMaster" Target="../notesMasters/notesMaster1.xml"/><Relationship Id="rId1" Type="http://schemas.openxmlformats.org/officeDocument/2006/relationships/tags" Target="../tags/tag199.xml"/></Relationships>
</file>

<file path=ppt/notesSlides/_rels/notesSlide181.xml.rels><?xml version="1.0" encoding="UTF-8" standalone="yes"?>
<Relationships xmlns="http://schemas.openxmlformats.org/package/2006/relationships"><Relationship Id="rId3" Type="http://schemas.openxmlformats.org/officeDocument/2006/relationships/slide" Target="../slides/slide182.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182.xml.rels><?xml version="1.0" encoding="UTF-8" standalone="yes"?>
<Relationships xmlns="http://schemas.openxmlformats.org/package/2006/relationships"><Relationship Id="rId3" Type="http://schemas.openxmlformats.org/officeDocument/2006/relationships/slide" Target="../slides/slide183.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83.xml.rels><?xml version="1.0" encoding="UTF-8" standalone="yes"?>
<Relationships xmlns="http://schemas.openxmlformats.org/package/2006/relationships"><Relationship Id="rId3" Type="http://schemas.openxmlformats.org/officeDocument/2006/relationships/slide" Target="../slides/slide184.xml"/><Relationship Id="rId2" Type="http://schemas.openxmlformats.org/officeDocument/2006/relationships/notesMaster" Target="../notesMasters/notesMaster1.xml"/><Relationship Id="rId1" Type="http://schemas.openxmlformats.org/officeDocument/2006/relationships/tags" Target="../tags/tag205.xml"/></Relationships>
</file>

<file path=ppt/notesSlides/_rels/notesSlide184.xml.rels><?xml version="1.0" encoding="UTF-8" standalone="yes"?>
<Relationships xmlns="http://schemas.openxmlformats.org/package/2006/relationships"><Relationship Id="rId3" Type="http://schemas.openxmlformats.org/officeDocument/2006/relationships/slide" Target="../slides/slide185.xml"/><Relationship Id="rId2" Type="http://schemas.openxmlformats.org/officeDocument/2006/relationships/notesMaster" Target="../notesMasters/notesMaster1.xml"/><Relationship Id="rId1" Type="http://schemas.openxmlformats.org/officeDocument/2006/relationships/tags" Target="../tags/tag207.xml"/></Relationships>
</file>

<file path=ppt/notesSlides/_rels/notesSlide185.xml.rels><?xml version="1.0" encoding="UTF-8" standalone="yes"?>
<Relationships xmlns="http://schemas.openxmlformats.org/package/2006/relationships"><Relationship Id="rId3" Type="http://schemas.openxmlformats.org/officeDocument/2006/relationships/slide" Target="../slides/slide186.xml"/><Relationship Id="rId2" Type="http://schemas.openxmlformats.org/officeDocument/2006/relationships/notesMaster" Target="../notesMasters/notesMaster1.xml"/><Relationship Id="rId1" Type="http://schemas.openxmlformats.org/officeDocument/2006/relationships/tags" Target="../tags/tag209.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3" Type="http://schemas.openxmlformats.org/officeDocument/2006/relationships/slide" Target="../slides/slide189.xml"/><Relationship Id="rId2" Type="http://schemas.openxmlformats.org/officeDocument/2006/relationships/notesMaster" Target="../notesMasters/notesMaster1.xml"/><Relationship Id="rId1" Type="http://schemas.openxmlformats.org/officeDocument/2006/relationships/tags" Target="../tags/tag213.xml"/></Relationships>
</file>

<file path=ppt/notesSlides/_rels/notesSlide189.xml.rels><?xml version="1.0" encoding="UTF-8" standalone="yes"?>
<Relationships xmlns="http://schemas.openxmlformats.org/package/2006/relationships"><Relationship Id="rId3" Type="http://schemas.openxmlformats.org/officeDocument/2006/relationships/slide" Target="../slides/slide190.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3" Type="http://schemas.openxmlformats.org/officeDocument/2006/relationships/slide" Target="../slides/slide191.xml"/><Relationship Id="rId2" Type="http://schemas.openxmlformats.org/officeDocument/2006/relationships/notesMaster" Target="../notesMasters/notesMaster1.xml"/><Relationship Id="rId1" Type="http://schemas.openxmlformats.org/officeDocument/2006/relationships/tags" Target="../tags/tag217.xml"/></Relationships>
</file>

<file path=ppt/notesSlides/_rels/notesSlide191.xml.rels><?xml version="1.0" encoding="UTF-8" standalone="yes"?>
<Relationships xmlns="http://schemas.openxmlformats.org/package/2006/relationships"><Relationship Id="rId3" Type="http://schemas.openxmlformats.org/officeDocument/2006/relationships/slide" Target="../slides/slide192.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192.xml.rels><?xml version="1.0" encoding="UTF-8" standalone="yes"?>
<Relationships xmlns="http://schemas.openxmlformats.org/package/2006/relationships"><Relationship Id="rId3" Type="http://schemas.openxmlformats.org/officeDocument/2006/relationships/slide" Target="../slides/slide193.xml"/><Relationship Id="rId2" Type="http://schemas.openxmlformats.org/officeDocument/2006/relationships/notesMaster" Target="../notesMasters/notesMaster1.xml"/><Relationship Id="rId1" Type="http://schemas.openxmlformats.org/officeDocument/2006/relationships/tags" Target="../tags/tag221.xml"/></Relationships>
</file>

<file path=ppt/notesSlides/_rels/notesSlide193.xml.rels><?xml version="1.0" encoding="UTF-8" standalone="yes"?>
<Relationships xmlns="http://schemas.openxmlformats.org/package/2006/relationships"><Relationship Id="rId3" Type="http://schemas.openxmlformats.org/officeDocument/2006/relationships/slide" Target="../slides/slide194.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194.xml.rels><?xml version="1.0" encoding="UTF-8" standalone="yes"?>
<Relationships xmlns="http://schemas.openxmlformats.org/package/2006/relationships"><Relationship Id="rId3" Type="http://schemas.openxmlformats.org/officeDocument/2006/relationships/slide" Target="../slides/slide195.xml"/><Relationship Id="rId2" Type="http://schemas.openxmlformats.org/officeDocument/2006/relationships/notesMaster" Target="../notesMasters/notesMaster1.xml"/><Relationship Id="rId1" Type="http://schemas.openxmlformats.org/officeDocument/2006/relationships/tags" Target="../tags/tag225.xml"/></Relationships>
</file>

<file path=ppt/notesSlides/_rels/notesSlide195.xml.rels><?xml version="1.0" encoding="UTF-8" standalone="yes"?>
<Relationships xmlns="http://schemas.openxmlformats.org/package/2006/relationships"><Relationship Id="rId3" Type="http://schemas.openxmlformats.org/officeDocument/2006/relationships/slide" Target="../slides/slide196.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196.xml.rels><?xml version="1.0" encoding="UTF-8" standalone="yes"?>
<Relationships xmlns="http://schemas.openxmlformats.org/package/2006/relationships"><Relationship Id="rId3" Type="http://schemas.openxmlformats.org/officeDocument/2006/relationships/slide" Target="../slides/slide197.xml"/><Relationship Id="rId2" Type="http://schemas.openxmlformats.org/officeDocument/2006/relationships/notesMaster" Target="../notesMasters/notesMaster1.xml"/><Relationship Id="rId1" Type="http://schemas.openxmlformats.org/officeDocument/2006/relationships/tags" Target="../tags/tag229.xml"/></Relationships>
</file>

<file path=ppt/notesSlides/_rels/notesSlide197.xml.rels><?xml version="1.0" encoding="UTF-8" standalone="yes"?>
<Relationships xmlns="http://schemas.openxmlformats.org/package/2006/relationships"><Relationship Id="rId3" Type="http://schemas.openxmlformats.org/officeDocument/2006/relationships/slide" Target="../slides/slide198.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198.xml.rels><?xml version="1.0" encoding="UTF-8" standalone="yes"?>
<Relationships xmlns="http://schemas.openxmlformats.org/package/2006/relationships"><Relationship Id="rId3" Type="http://schemas.openxmlformats.org/officeDocument/2006/relationships/slide" Target="../slides/slide199.xml"/><Relationship Id="rId2" Type="http://schemas.openxmlformats.org/officeDocument/2006/relationships/notesMaster" Target="../notesMasters/notesMaster1.xml"/><Relationship Id="rId1" Type="http://schemas.openxmlformats.org/officeDocument/2006/relationships/tags" Target="../tags/tag233.xml"/></Relationships>
</file>

<file path=ppt/notesSlides/_rels/notesSlide199.xml.rels><?xml version="1.0" encoding="UTF-8" standalone="yes"?>
<Relationships xmlns="http://schemas.openxmlformats.org/package/2006/relationships"><Relationship Id="rId3" Type="http://schemas.openxmlformats.org/officeDocument/2006/relationships/slide" Target="../slides/slide200.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3" Type="http://schemas.openxmlformats.org/officeDocument/2006/relationships/slide" Target="../slides/slide201.xml"/><Relationship Id="rId2" Type="http://schemas.openxmlformats.org/officeDocument/2006/relationships/notesMaster" Target="../notesMasters/notesMaster1.xml"/><Relationship Id="rId1" Type="http://schemas.openxmlformats.org/officeDocument/2006/relationships/tags" Target="../tags/tag237.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3" Type="http://schemas.openxmlformats.org/officeDocument/2006/relationships/hyperlink" Target="http://www.amazon.com/Machine-That-Changed-World-Revolutionizing/dp/0743299795?SubscriptionId=AKIAJSE2UFKAF6JIN6AA&amp;tag=markgraban&amp;linkCode=xm2&amp;camp=2025&amp;creative=165953&amp;creativeASIN=0743299795" TargetMode="External"/><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3" Type="http://schemas.openxmlformats.org/officeDocument/2006/relationships/hyperlink" Target="http://www.referenceforbusiness.com/management/Str-Ti/Theory-of-Constraints.html" TargetMode="External"/><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3.xml"/><Relationship Id="rId2" Type="http://schemas.openxmlformats.org/officeDocument/2006/relationships/notesMaster" Target="../notesMasters/notesMaster1.xml"/><Relationship Id="rId1" Type="http://schemas.openxmlformats.org/officeDocument/2006/relationships/tags" Target="../tags/tag101.xml"/></Relationships>
</file>

<file path=ppt/notesSlides/_rels/notesSlide93.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a:t>
            </a:fld>
            <a:endParaRPr lang="en-US" dirty="0"/>
          </a:p>
        </p:txBody>
      </p:sp>
    </p:spTree>
    <p:extLst>
      <p:ext uri="{BB962C8B-B14F-4D97-AF65-F5344CB8AC3E}">
        <p14:creationId xmlns:p14="http://schemas.microsoft.com/office/powerpoint/2010/main" val="143803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table on this page shows how dramatically the quality can improve when moving from a 1 sigma process, to 2 sigma, to 3, and so on.</a:t>
            </a:r>
          </a:p>
          <a:p>
            <a:pPr>
              <a:buFont typeface="Arial" pitchFamily="34" charset="0"/>
              <a:buChar char="•"/>
            </a:pPr>
            <a:r>
              <a:rPr lang="en-US" baseline="0" dirty="0"/>
              <a:t>On the next page we will look at how this concept applies to some everyday applications.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a:t>
            </a:fld>
            <a:endParaRPr lang="en-US" dirty="0"/>
          </a:p>
        </p:txBody>
      </p:sp>
    </p:spTree>
    <p:extLst>
      <p:ext uri="{BB962C8B-B14F-4D97-AF65-F5344CB8AC3E}">
        <p14:creationId xmlns:p14="http://schemas.microsoft.com/office/powerpoint/2010/main" val="19470224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dirty="0"/>
              <a:t>Prioritize the customer requirements based on </a:t>
            </a:r>
            <a:r>
              <a:rPr lang="en-US" dirty="0"/>
              <a:t>importance rating, target value, scale-up factor, sales point.</a:t>
            </a:r>
            <a:endParaRPr lang="en-GB" dirty="0"/>
          </a:p>
        </p:txBody>
      </p:sp>
      <p:sp>
        <p:nvSpPr>
          <p:cNvPr id="4" name="Slide Number Placeholder 3"/>
          <p:cNvSpPr>
            <a:spLocks noGrp="1"/>
          </p:cNvSpPr>
          <p:nvPr>
            <p:ph type="sldNum" sz="quarter" idx="5"/>
          </p:nvPr>
        </p:nvSpPr>
        <p:spPr/>
        <p:txBody>
          <a:bodyPr/>
          <a:lstStyle/>
          <a:p>
            <a:pPr>
              <a:defRPr/>
            </a:pPr>
            <a:fld id="{C071074E-28EA-45FF-9058-DAB802F302A8}" type="slidenum">
              <a:rPr lang="en-US" smtClean="0"/>
              <a:pPr>
                <a:defRPr/>
              </a:pPr>
              <a:t>101</a:t>
            </a:fld>
            <a:endParaRPr lang="en-US" dirty="0"/>
          </a:p>
        </p:txBody>
      </p:sp>
    </p:spTree>
    <p:extLst>
      <p:ext uri="{BB962C8B-B14F-4D97-AF65-F5344CB8AC3E}">
        <p14:creationId xmlns:p14="http://schemas.microsoft.com/office/powerpoint/2010/main" val="23850917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342900" indent="-342900" eaLnBrk="1" hangingPunct="1">
              <a:buFont typeface="Arial" pitchFamily="34" charset="0"/>
              <a:buChar char="•"/>
            </a:pPr>
            <a:r>
              <a:rPr lang="en-US" dirty="0"/>
              <a:t>Use</a:t>
            </a:r>
            <a:r>
              <a:rPr lang="en-US" baseline="0" dirty="0"/>
              <a:t> the competitive assessment as an opportunity to c</a:t>
            </a:r>
            <a:r>
              <a:rPr lang="en-US" dirty="0"/>
              <a:t>ompare your product/process requirements and specifications with your competitors’ products/process. </a:t>
            </a:r>
          </a:p>
          <a:p>
            <a:pPr marL="342900" indent="-342900" eaLnBrk="1" hangingPunct="1">
              <a:buFont typeface="Arial" pitchFamily="34" charset="0"/>
              <a:buChar char="•"/>
            </a:pPr>
            <a:r>
              <a:rPr lang="en-US" dirty="0"/>
              <a:t>The customer can be used to estimate 1–5 ratings on all products/processes</a:t>
            </a:r>
            <a:r>
              <a:rPr lang="en-US" baseline="0" dirty="0"/>
              <a:t>.</a:t>
            </a:r>
            <a:endParaRPr lang="en-GB" dirty="0"/>
          </a:p>
        </p:txBody>
      </p:sp>
      <p:sp>
        <p:nvSpPr>
          <p:cNvPr id="4" name="Slide Number Placeholder 3"/>
          <p:cNvSpPr>
            <a:spLocks noGrp="1"/>
          </p:cNvSpPr>
          <p:nvPr>
            <p:ph type="sldNum" sz="quarter" idx="5"/>
          </p:nvPr>
        </p:nvSpPr>
        <p:spPr/>
        <p:txBody>
          <a:bodyPr/>
          <a:lstStyle/>
          <a:p>
            <a:pPr>
              <a:defRPr/>
            </a:pPr>
            <a:fld id="{7B630E41-A906-4A7D-9337-C6C798454B27}" type="slidenum">
              <a:rPr lang="en-US" smtClean="0"/>
              <a:pPr>
                <a:defRPr/>
              </a:pPr>
              <a:t>102</a:t>
            </a:fld>
            <a:endParaRPr lang="en-US" dirty="0"/>
          </a:p>
        </p:txBody>
      </p:sp>
    </p:spTree>
    <p:extLst>
      <p:ext uri="{BB962C8B-B14F-4D97-AF65-F5344CB8AC3E}">
        <p14:creationId xmlns:p14="http://schemas.microsoft.com/office/powerpoint/2010/main" val="325273300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n-US" dirty="0"/>
              <a:t>The purpose of the correlation matrix is to identify any inconsistency within the design or technical specifications.</a:t>
            </a:r>
          </a:p>
        </p:txBody>
      </p:sp>
      <p:sp>
        <p:nvSpPr>
          <p:cNvPr id="4" name="Slide Number Placeholder 3"/>
          <p:cNvSpPr>
            <a:spLocks noGrp="1"/>
          </p:cNvSpPr>
          <p:nvPr>
            <p:ph type="sldNum" sz="quarter" idx="5"/>
          </p:nvPr>
        </p:nvSpPr>
        <p:spPr/>
        <p:txBody>
          <a:bodyPr/>
          <a:lstStyle/>
          <a:p>
            <a:pPr>
              <a:defRPr/>
            </a:pPr>
            <a:fld id="{7D092A88-D67B-4F9B-B0F1-8BAA39ECF0D9}" type="slidenum">
              <a:rPr lang="en-US" smtClean="0"/>
              <a:pPr>
                <a:defRPr/>
              </a:pPr>
              <a:t>103</a:t>
            </a:fld>
            <a:endParaRPr lang="en-US" dirty="0"/>
          </a:p>
        </p:txBody>
      </p:sp>
    </p:spTree>
    <p:extLst>
      <p:ext uri="{BB962C8B-B14F-4D97-AF65-F5344CB8AC3E}">
        <p14:creationId xmlns:p14="http://schemas.microsoft.com/office/powerpoint/2010/main" val="25084844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B270C2C9-FCDC-4118-B046-0D975F31D349}" type="slidenum">
              <a:rPr lang="en-US" smtClean="0"/>
              <a:pPr>
                <a:defRPr/>
              </a:pPr>
              <a:t>104</a:t>
            </a:fld>
            <a:endParaRPr lang="en-US" dirty="0"/>
          </a:p>
        </p:txBody>
      </p:sp>
    </p:spTree>
    <p:extLst>
      <p:ext uri="{BB962C8B-B14F-4D97-AF65-F5344CB8AC3E}">
        <p14:creationId xmlns:p14="http://schemas.microsoft.com/office/powerpoint/2010/main" val="359143201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GB" dirty="0"/>
              <a:t>Technical specification competitive evaluation will be done by technical teams.</a:t>
            </a:r>
          </a:p>
          <a:p>
            <a:pPr marL="171450" indent="-171450">
              <a:buFont typeface="Arial" pitchFamily="34" charset="0"/>
              <a:buChar char="•"/>
            </a:pPr>
            <a:r>
              <a:rPr lang="en-GB" dirty="0"/>
              <a:t>Generally, 1 to 5 ratings will be used.</a:t>
            </a:r>
            <a:r>
              <a:rPr lang="en-GB" baseline="0" dirty="0"/>
              <a:t> </a:t>
            </a:r>
            <a:r>
              <a:rPr lang="en-GB" dirty="0"/>
              <a:t>They</a:t>
            </a:r>
            <a:r>
              <a:rPr lang="en-GB" baseline="0" dirty="0"/>
              <a:t> should be c</a:t>
            </a:r>
            <a:r>
              <a:rPr lang="en-GB" dirty="0"/>
              <a:t>learly stated in a measurable way.</a:t>
            </a:r>
          </a:p>
        </p:txBody>
      </p:sp>
      <p:sp>
        <p:nvSpPr>
          <p:cNvPr id="4" name="Slide Number Placeholder 3"/>
          <p:cNvSpPr>
            <a:spLocks noGrp="1"/>
          </p:cNvSpPr>
          <p:nvPr>
            <p:ph type="sldNum" sz="quarter" idx="5"/>
          </p:nvPr>
        </p:nvSpPr>
        <p:spPr/>
        <p:txBody>
          <a:bodyPr/>
          <a:lstStyle/>
          <a:p>
            <a:pPr>
              <a:defRPr/>
            </a:pPr>
            <a:fld id="{1EEC23F2-52A1-4745-BEA4-E16E0C12F6F7}" type="slidenum">
              <a:rPr lang="en-US" smtClean="0"/>
              <a:pPr>
                <a:defRPr/>
              </a:pPr>
              <a:t>105</a:t>
            </a:fld>
            <a:endParaRPr lang="en-US" dirty="0"/>
          </a:p>
        </p:txBody>
      </p:sp>
    </p:spTree>
    <p:extLst>
      <p:ext uri="{BB962C8B-B14F-4D97-AF65-F5344CB8AC3E}">
        <p14:creationId xmlns:p14="http://schemas.microsoft.com/office/powerpoint/2010/main" val="39524237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 us review:</a:t>
            </a:r>
          </a:p>
          <a:p>
            <a:pPr marL="228600" indent="-228600">
              <a:buAutoNum type="arabicPeriod"/>
            </a:pPr>
            <a:r>
              <a:rPr lang="en-US" baseline="0" dirty="0"/>
              <a:t>Customer Requirements</a:t>
            </a:r>
          </a:p>
          <a:p>
            <a:pPr marL="228600" indent="-228600">
              <a:buAutoNum type="arabicPeriod"/>
            </a:pPr>
            <a:r>
              <a:rPr lang="en-US" baseline="0" dirty="0"/>
              <a:t>Technical Specifications</a:t>
            </a:r>
          </a:p>
          <a:p>
            <a:pPr marL="228600" indent="-228600">
              <a:buAutoNum type="arabicPeriod"/>
            </a:pPr>
            <a:r>
              <a:rPr lang="en-US" baseline="0" dirty="0"/>
              <a:t>Relationship Matrix</a:t>
            </a:r>
          </a:p>
          <a:p>
            <a:pPr marL="228600" indent="-228600">
              <a:buAutoNum type="arabicPeriod"/>
            </a:pPr>
            <a:r>
              <a:rPr lang="en-US" baseline="0" dirty="0"/>
              <a:t>Prioritized Customer Requirements</a:t>
            </a:r>
          </a:p>
          <a:p>
            <a:pPr marL="228600" indent="-228600">
              <a:buAutoNum type="arabicPeriod"/>
            </a:pPr>
            <a:r>
              <a:rPr lang="en-US" baseline="0" dirty="0"/>
              <a:t>Competitive Assessment</a:t>
            </a:r>
          </a:p>
          <a:p>
            <a:pPr marL="228600" indent="-228600">
              <a:buAutoNum type="arabicPeriod"/>
            </a:pPr>
            <a:r>
              <a:rPr lang="en-US" baseline="0" dirty="0"/>
              <a:t>Correlation Matrix</a:t>
            </a:r>
          </a:p>
          <a:p>
            <a:pPr marL="228600" indent="-228600">
              <a:buAutoNum type="arabicPeriod"/>
            </a:pPr>
            <a:r>
              <a:rPr lang="en-US" baseline="0" dirty="0"/>
              <a:t>Prioritized Design Requirements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106</a:t>
            </a:fld>
            <a:endParaRPr lang="en-US" dirty="0"/>
          </a:p>
        </p:txBody>
      </p:sp>
    </p:spTree>
    <p:extLst>
      <p:ext uri="{BB962C8B-B14F-4D97-AF65-F5344CB8AC3E}">
        <p14:creationId xmlns:p14="http://schemas.microsoft.com/office/powerpoint/2010/main" val="36630771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A5FC90-5369-48CB-9998-84FFC6189C71}" type="slidenum">
              <a:rPr lang="en-US" smtClean="0"/>
              <a:pPr>
                <a:defRPr/>
              </a:pPr>
              <a:t>107</a:t>
            </a:fld>
            <a:endParaRPr lang="en-US" dirty="0"/>
          </a:p>
        </p:txBody>
      </p:sp>
    </p:spTree>
    <p:extLst>
      <p:ext uri="{BB962C8B-B14F-4D97-AF65-F5344CB8AC3E}">
        <p14:creationId xmlns:p14="http://schemas.microsoft.com/office/powerpoint/2010/main" val="150445571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7C4C593-729D-4385-8E29-293FD43900F1}" type="slidenum">
              <a:rPr lang="en-US" smtClean="0"/>
              <a:pPr>
                <a:defRPr/>
              </a:pPr>
              <a:t>108</a:t>
            </a:fld>
            <a:endParaRPr lang="en-US" dirty="0"/>
          </a:p>
        </p:txBody>
      </p:sp>
    </p:spTree>
    <p:extLst>
      <p:ext uri="{BB962C8B-B14F-4D97-AF65-F5344CB8AC3E}">
        <p14:creationId xmlns:p14="http://schemas.microsoft.com/office/powerpoint/2010/main" val="30834261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E5E6769C-57A6-4378-8B49-48B58780C55C}" type="slidenum">
              <a:rPr lang="en-US" smtClean="0"/>
              <a:pPr>
                <a:defRPr/>
              </a:pPr>
              <a:t>109</a:t>
            </a:fld>
            <a:endParaRPr lang="en-US" dirty="0"/>
          </a:p>
        </p:txBody>
      </p:sp>
    </p:spTree>
    <p:extLst>
      <p:ext uri="{BB962C8B-B14F-4D97-AF65-F5344CB8AC3E}">
        <p14:creationId xmlns:p14="http://schemas.microsoft.com/office/powerpoint/2010/main" val="165003730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110</a:t>
            </a:fld>
            <a:endParaRPr lang="en-US" dirty="0"/>
          </a:p>
        </p:txBody>
      </p:sp>
    </p:spTree>
    <p:extLst>
      <p:ext uri="{BB962C8B-B14F-4D97-AF65-F5344CB8AC3E}">
        <p14:creationId xmlns:p14="http://schemas.microsoft.com/office/powerpoint/2010/main" val="1826505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Can you imagine what a 3 sigma process would look like in the tech</a:t>
            </a:r>
            <a:r>
              <a:rPr lang="en-US" baseline="0" dirty="0"/>
              <a:t> industry, in health care, in banking?</a:t>
            </a:r>
            <a:endParaRPr lang="en-US" dirty="0"/>
          </a:p>
          <a:p>
            <a:pPr>
              <a:buFont typeface="Arial" pitchFamily="34" charset="0"/>
              <a:buChar char="•"/>
            </a:pPr>
            <a:r>
              <a:rPr lang="en-US" dirty="0"/>
              <a:t>Can you apply</a:t>
            </a:r>
            <a:r>
              <a:rPr lang="en-US" baseline="0" dirty="0"/>
              <a:t> this concept to a process that you relate to?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a:t>
            </a:fld>
            <a:endParaRPr lang="en-US" dirty="0"/>
          </a:p>
        </p:txBody>
      </p:sp>
    </p:spTree>
    <p:extLst>
      <p:ext uri="{BB962C8B-B14F-4D97-AF65-F5344CB8AC3E}">
        <p14:creationId xmlns:p14="http://schemas.microsoft.com/office/powerpoint/2010/main" val="27694657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Cost of Poor Quality </a:t>
            </a:r>
            <a:r>
              <a:rPr lang="en-US" dirty="0"/>
              <a:t>(or COPQ) is exactly</a:t>
            </a:r>
            <a:r>
              <a:rPr lang="en-US" baseline="0" dirty="0"/>
              <a:t> what it sounds like. It is the cost absorbed when a process operates at anything less than optimal: the cost of waste, resource inefficiency, and defects (e.g., repairs, rework, service calls, scrap, warranty claims, and write-offs).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Experts have estimated COPQ to be 5%</a:t>
            </a:r>
            <a:r>
              <a:rPr lang="it-IT" dirty="0"/>
              <a:t>–</a:t>
            </a:r>
            <a:r>
              <a:rPr lang="en-US" baseline="0" dirty="0"/>
              <a:t>30% of gross sales for most companies. Consider a company that does ~$100 million in sales per week, and has a COPQ of 20%. That means that 1 day out of a 5-day work week is completely devoted to producing scrap!</a:t>
            </a:r>
          </a:p>
          <a:p>
            <a:pPr>
              <a:buFont typeface="Arial" pitchFamily="34" charset="0"/>
              <a:buChar char="•"/>
            </a:pPr>
            <a:r>
              <a:rPr lang="en-US" baseline="0" dirty="0"/>
              <a:t>A thorough understanding of this concept can help uncover lots of opportunities. Consider for instance the hidden factories – do you have procedures for rework, or work-arounds? They might seem “hidden” at first, because they have come to be accepted as the normal process for doing things.</a:t>
            </a:r>
          </a:p>
          <a:p>
            <a:pPr>
              <a:buFont typeface="Arial" pitchFamily="34" charset="0"/>
              <a:buChar char="•"/>
            </a:pPr>
            <a:r>
              <a:rPr lang="en-US" baseline="0" dirty="0"/>
              <a:t>There are many different types of non-value added activities that can drive waste. (Discussed on the next slide.)</a:t>
            </a:r>
          </a:p>
          <a:p>
            <a:endParaRPr lang="it-IT"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111</a:t>
            </a:fld>
            <a:endParaRPr lang="en-US" dirty="0"/>
          </a:p>
        </p:txBody>
      </p:sp>
    </p:spTree>
    <p:extLst>
      <p:ext uri="{BB962C8B-B14F-4D97-AF65-F5344CB8AC3E}">
        <p14:creationId xmlns:p14="http://schemas.microsoft.com/office/powerpoint/2010/main" val="18196717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marL="171450" indent="-171450">
              <a:buFont typeface="Arial" pitchFamily="34" charset="0"/>
              <a:buChar char="•"/>
            </a:pPr>
            <a:r>
              <a:rPr lang="en-US" dirty="0"/>
              <a:t>The “7 deadly</a:t>
            </a:r>
            <a:r>
              <a:rPr lang="en-US" baseline="0" dirty="0"/>
              <a:t> </a:t>
            </a:r>
            <a:r>
              <a:rPr lang="en-US" baseline="0" dirty="0" err="1"/>
              <a:t>muda</a:t>
            </a:r>
            <a:r>
              <a:rPr lang="en-US" baseline="0" dirty="0"/>
              <a:t>,”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112</a:t>
            </a:fld>
            <a:endParaRPr lang="en-US" dirty="0"/>
          </a:p>
        </p:txBody>
      </p:sp>
    </p:spTree>
    <p:extLst>
      <p:ext uri="{BB962C8B-B14F-4D97-AF65-F5344CB8AC3E}">
        <p14:creationId xmlns:p14="http://schemas.microsoft.com/office/powerpoint/2010/main" val="38541183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previously, the seven</a:t>
            </a:r>
            <a:r>
              <a:rPr lang="en-US" baseline="0" dirty="0"/>
              <a:t> wastes (or “deadly </a:t>
            </a:r>
            <a:r>
              <a:rPr lang="en-US" baseline="0" dirty="0" err="1"/>
              <a:t>muda</a:t>
            </a:r>
            <a:r>
              <a:rPr lang="en-US" baseline="0" dirty="0"/>
              <a:t>”) are important to understand because they help identify where costs of poor quality exist.</a:t>
            </a:r>
          </a:p>
          <a:p>
            <a:pPr>
              <a:buFont typeface="Arial" pitchFamily="34" charset="0"/>
              <a:buChar char="•"/>
            </a:pPr>
            <a:r>
              <a:rPr lang="en-US" baseline="0" dirty="0"/>
              <a:t>The next few slides will lay how to determine the cost of poor quality related to the seven muda.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113</a:t>
            </a:fld>
            <a:endParaRPr lang="en-US" dirty="0"/>
          </a:p>
        </p:txBody>
      </p:sp>
    </p:spTree>
    <p:extLst>
      <p:ext uri="{BB962C8B-B14F-4D97-AF65-F5344CB8AC3E}">
        <p14:creationId xmlns:p14="http://schemas.microsoft.com/office/powerpoint/2010/main" val="252150043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production are most evident in a process and are most easily understood and estimated.</a:t>
            </a:r>
          </a:p>
          <a:p>
            <a:pPr>
              <a:buFont typeface="Arial" pitchFamily="34" charset="0"/>
              <a:buNone/>
            </a:pPr>
            <a:r>
              <a:rPr lang="en-US" baseline="0" dirty="0"/>
              <a:t>Consider: </a:t>
            </a:r>
          </a:p>
          <a:p>
            <a:pPr marL="228600" indent="-228600">
              <a:buFont typeface="+mj-lt"/>
              <a:buAutoNum type="arabicParenR"/>
            </a:pPr>
            <a:r>
              <a:rPr lang="en-US" baseline="0" dirty="0"/>
              <a:t>The cost of a defect itself (i.e., the lost labor and materials)</a:t>
            </a:r>
          </a:p>
          <a:p>
            <a:pPr marL="228600" indent="-228600">
              <a:buFont typeface="+mj-lt"/>
              <a:buAutoNum type="arabicParenR"/>
            </a:pPr>
            <a:r>
              <a:rPr lang="en-US" baseline="0" dirty="0"/>
              <a:t>The cost of overproduction (resources spent producing more of something than what is needed, along with the material cost). This is producing “just-in-case” instead of “just-in-time.” </a:t>
            </a:r>
            <a:r>
              <a:rPr lang="en-US" sz="1200" kern="1200" dirty="0">
                <a:solidFill>
                  <a:schemeClr val="tx1"/>
                </a:solidFill>
                <a:latin typeface="+mn-lt"/>
                <a:ea typeface="+mn-ea"/>
                <a:cs typeface="+mn-cs"/>
              </a:rPr>
              <a:t>This creates excessive lead times, results in high storage costs, and makes it difficult to detect defects. Over-producing hides</a:t>
            </a:r>
            <a:r>
              <a:rPr lang="en-US" sz="1200" kern="1200" baseline="0" dirty="0">
                <a:solidFill>
                  <a:schemeClr val="tx1"/>
                </a:solidFill>
                <a:latin typeface="+mn-lt"/>
                <a:ea typeface="+mn-ea"/>
                <a:cs typeface="+mn-cs"/>
              </a:rPr>
              <a:t> problems in production and takes a lot of courage to produce only what is needed (which will uncover where the issues are)</a:t>
            </a:r>
            <a:endParaRPr lang="en-US" baseline="0" dirty="0"/>
          </a:p>
          <a:p>
            <a:pPr marL="228600" indent="-228600">
              <a:buFont typeface="+mj-lt"/>
              <a:buAutoNum type="arabicParenR"/>
            </a:pPr>
            <a:r>
              <a:rPr lang="en-US" baseline="0" dirty="0"/>
              <a:t>The cost of over-processing (resources spent inspecting and fixing instead of getting right the first time)</a:t>
            </a:r>
          </a:p>
          <a:p>
            <a:pPr marL="228600" indent="-228600">
              <a:buFont typeface="+mj-lt"/>
              <a:buAutoNum type="arabicParenR"/>
            </a:pPr>
            <a:r>
              <a:rPr lang="en-US" baseline="0" dirty="0"/>
              <a:t>The cost of inventory (work in process on the floor is a symptom of over-processing and waiting)</a:t>
            </a:r>
          </a:p>
          <a:p>
            <a:pPr marL="228600" indent="-228600">
              <a:buFont typeface="+mj-lt"/>
              <a:buAutoNum type="arabicParenR"/>
            </a:pPr>
            <a:r>
              <a:rPr lang="en-US" baseline="0" dirty="0"/>
              <a:t>The cost of motion (unnecessary time spent by employees to perform the process; consider motion like b</a:t>
            </a:r>
            <a:r>
              <a:rPr lang="en-US" sz="1200" kern="1200" dirty="0">
                <a:solidFill>
                  <a:schemeClr val="tx1"/>
                </a:solidFill>
                <a:latin typeface="+mn-lt"/>
                <a:ea typeface="+mn-ea"/>
                <a:cs typeface="+mn-cs"/>
              </a:rPr>
              <a:t>ending, stretching, walking, lifting, and reaching)</a:t>
            </a:r>
          </a:p>
          <a:p>
            <a:pPr marL="228600" indent="-228600">
              <a:buFont typeface="+mj-lt"/>
              <a:buAutoNum type="arabicParenR"/>
            </a:pPr>
            <a:r>
              <a:rPr lang="en-US" sz="1200" kern="1200" dirty="0">
                <a:solidFill>
                  <a:schemeClr val="tx1"/>
                </a:solidFill>
                <a:latin typeface="+mn-lt"/>
                <a:ea typeface="+mn-ea"/>
                <a:cs typeface="+mn-cs"/>
              </a:rPr>
              <a:t>The cost of transportation (adds no value to the product and even increases</a:t>
            </a:r>
            <a:r>
              <a:rPr lang="en-US" sz="1200" kern="1200" baseline="0" dirty="0">
                <a:solidFill>
                  <a:schemeClr val="tx1"/>
                </a:solidFill>
                <a:latin typeface="+mn-lt"/>
                <a:ea typeface="+mn-ea"/>
                <a:cs typeface="+mn-cs"/>
              </a:rPr>
              <a:t> risk of damage). This can be a hard cost to overcome if facilities are built in a way that requires transportation from one process to another.</a:t>
            </a:r>
          </a:p>
          <a:p>
            <a:pPr marL="228600" indent="-228600">
              <a:buFont typeface="+mj-lt"/>
              <a:buAutoNum type="arabicParenR"/>
            </a:pPr>
            <a:r>
              <a:rPr lang="en-US" sz="1200" kern="1200" baseline="0" dirty="0">
                <a:solidFill>
                  <a:schemeClr val="tx1"/>
                </a:solidFill>
                <a:latin typeface="+mn-lt"/>
                <a:ea typeface="+mn-ea"/>
                <a:cs typeface="+mn-cs"/>
              </a:rPr>
              <a:t>The cost of waiting (</a:t>
            </a:r>
            <a:r>
              <a:rPr lang="en-US" sz="1200" kern="1200" dirty="0">
                <a:solidFill>
                  <a:schemeClr val="tx1"/>
                </a:solidFill>
                <a:latin typeface="+mn-lt"/>
                <a:ea typeface="+mn-ea"/>
                <a:cs typeface="+mn-cs"/>
              </a:rPr>
              <a:t>usually because material flow is poor, production runs are too long, and distances between work centers are too long).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114</a:t>
            </a:fld>
            <a:endParaRPr lang="en-US" dirty="0"/>
          </a:p>
        </p:txBody>
      </p:sp>
    </p:spTree>
    <p:extLst>
      <p:ext uri="{BB962C8B-B14F-4D97-AF65-F5344CB8AC3E}">
        <p14:creationId xmlns:p14="http://schemas.microsoft.com/office/powerpoint/2010/main" val="20994439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costs related to prevention are those incurred trying to reduce or eliminate any of the 7 deadly </a:t>
            </a:r>
            <a:r>
              <a:rPr lang="en-US" baseline="0" dirty="0" err="1"/>
              <a:t>muda</a:t>
            </a:r>
            <a:r>
              <a:rPr lang="en-US" baseline="0" dirty="0"/>
              <a:t> </a:t>
            </a:r>
            <a:r>
              <a:rPr lang="en-US" b="1" baseline="0" dirty="0"/>
              <a:t>before they occur</a:t>
            </a:r>
            <a:r>
              <a:rPr lang="en-US" baseline="0" dirty="0"/>
              <a:t>.</a:t>
            </a:r>
          </a:p>
          <a:p>
            <a:pPr>
              <a:buFont typeface="Arial" pitchFamily="34" charset="0"/>
              <a:buChar char="•"/>
            </a:pPr>
            <a:r>
              <a:rPr lang="en-US" baseline="0" dirty="0"/>
              <a:t>Consider the cost of any action taken to reduce defects, make process improvements, error-proof processes or devices, implement a quality program, conduct training, and obtain certifications.</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115</a:t>
            </a:fld>
            <a:endParaRPr lang="en-US" dirty="0"/>
          </a:p>
        </p:txBody>
      </p:sp>
    </p:spTree>
    <p:extLst>
      <p:ext uri="{BB962C8B-B14F-4D97-AF65-F5344CB8AC3E}">
        <p14:creationId xmlns:p14="http://schemas.microsoft.com/office/powerpoint/2010/main" val="26516052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of detection are those spent trying to find or observe any of the 7 deadly </a:t>
            </a:r>
            <a:r>
              <a:rPr lang="en-US" dirty="0" err="1"/>
              <a:t>muda</a:t>
            </a:r>
            <a:r>
              <a:rPr lang="en-US" baseline="0" dirty="0"/>
              <a:t> </a:t>
            </a:r>
            <a:r>
              <a:rPr lang="en-US" b="1" baseline="0" dirty="0"/>
              <a:t>after they occur</a:t>
            </a:r>
            <a:r>
              <a:rPr lang="en-US" baseline="0" dirty="0"/>
              <a:t>.</a:t>
            </a:r>
          </a:p>
          <a:p>
            <a:pPr>
              <a:buFont typeface="Arial" pitchFamily="34" charset="0"/>
              <a:buChar char="•"/>
            </a:pPr>
            <a:r>
              <a:rPr lang="en-US" baseline="0" dirty="0"/>
              <a:t>Detection is not as effective as prevention, but sometimes is the only option. It can keep additional costs from being incurred, like continuing to process a defective unit.</a:t>
            </a:r>
          </a:p>
          <a:p>
            <a:pPr>
              <a:buFont typeface="Arial" pitchFamily="34" charset="0"/>
              <a:buChar char="•"/>
            </a:pPr>
            <a:r>
              <a:rPr lang="en-US" baseline="0" dirty="0"/>
              <a:t>Examples include costs of sampling and monitoring, costs of inspecting, costs of inventory checks.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116</a:t>
            </a:fld>
            <a:endParaRPr lang="en-US" dirty="0"/>
          </a:p>
        </p:txBody>
      </p:sp>
    </p:spTree>
    <p:extLst>
      <p:ext uri="{BB962C8B-B14F-4D97-AF65-F5344CB8AC3E}">
        <p14:creationId xmlns:p14="http://schemas.microsoft.com/office/powerpoint/2010/main" val="126424869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costs related to obligation</a:t>
            </a:r>
            <a:r>
              <a:rPr lang="en-US" baseline="0" dirty="0"/>
              <a:t> are those things associated with addressing the muda that reach the customer.</a:t>
            </a:r>
          </a:p>
          <a:p>
            <a:pPr>
              <a:buFont typeface="Arial" pitchFamily="34" charset="0"/>
              <a:buChar char="•"/>
            </a:pPr>
            <a:r>
              <a:rPr lang="en-US" baseline="0" dirty="0"/>
              <a:t>The cost of repair or replacement, the cost of returns, and the cost of handling customer service calls are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117</a:t>
            </a:fld>
            <a:endParaRPr lang="en-US" dirty="0"/>
          </a:p>
        </p:txBody>
      </p:sp>
    </p:spTree>
    <p:extLst>
      <p:ext uri="{BB962C8B-B14F-4D97-AF65-F5344CB8AC3E}">
        <p14:creationId xmlns:p14="http://schemas.microsoft.com/office/powerpoint/2010/main" val="35825189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determining</a:t>
            </a:r>
            <a:r>
              <a:rPr lang="en-US" baseline="0" dirty="0"/>
              <a:t> the costs of poor quality, one must consider both hard costs and soft costs.</a:t>
            </a:r>
          </a:p>
          <a:p>
            <a:pPr>
              <a:buFont typeface="Arial" pitchFamily="34" charset="0"/>
              <a:buChar char="•"/>
            </a:pPr>
            <a:r>
              <a:rPr lang="en-US" baseline="0" dirty="0"/>
              <a:t>Hard costs – costs of resources or materials are good examples</a:t>
            </a:r>
          </a:p>
          <a:p>
            <a:pPr>
              <a:buFont typeface="Arial" pitchFamily="34" charset="0"/>
              <a:buChar char="•"/>
            </a:pPr>
            <a:r>
              <a:rPr lang="en-US" baseline="0" dirty="0"/>
              <a:t>Soft costs</a:t>
            </a:r>
          </a:p>
          <a:p>
            <a:pPr lvl="1">
              <a:buFont typeface="Arial" pitchFamily="34" charset="0"/>
              <a:buChar char="•"/>
            </a:pPr>
            <a:r>
              <a:rPr lang="en-US" baseline="0" dirty="0"/>
              <a:t>cost avoidance (the difference between what is actually spent and what </a:t>
            </a:r>
            <a:r>
              <a:rPr lang="en-US" i="1" baseline="0" dirty="0"/>
              <a:t>could</a:t>
            </a:r>
            <a:r>
              <a:rPr lang="en-US" baseline="0" dirty="0"/>
              <a:t> have been spent had no action been taken; think of this as slowing the rate of cost increases)</a:t>
            </a:r>
          </a:p>
          <a:p>
            <a:pPr lvl="1">
              <a:buFont typeface="Arial" pitchFamily="34" charset="0"/>
              <a:buChar char="•"/>
            </a:pPr>
            <a:r>
              <a:rPr lang="en-US" baseline="0" dirty="0"/>
              <a:t>opportunity cost (value of lost time that could have been used producing something of value</a:t>
            </a:r>
          </a:p>
          <a:p>
            <a:pPr>
              <a:buFont typeface="Arial" pitchFamily="34" charset="0"/>
              <a:buChar char="•"/>
            </a:pPr>
            <a:r>
              <a:rPr lang="en-US" baseline="0" dirty="0"/>
              <a:t>To estimate the cost of poor quality, there are a few basics steps:</a:t>
            </a:r>
          </a:p>
          <a:p>
            <a:pPr marL="685800" lvl="1" indent="-228600">
              <a:buFont typeface="+mj-lt"/>
              <a:buAutoNum type="arabicParenR"/>
            </a:pPr>
            <a:r>
              <a:rPr lang="en-US" baseline="0" dirty="0"/>
              <a:t>Find the waste</a:t>
            </a:r>
          </a:p>
          <a:p>
            <a:pPr marL="685800" lvl="1" indent="-228600">
              <a:buFont typeface="+mj-lt"/>
              <a:buAutoNum type="arabicParenR"/>
            </a:pPr>
            <a:r>
              <a:rPr lang="en-US" baseline="0" dirty="0"/>
              <a:t>Estimate how often the waste occurs</a:t>
            </a:r>
          </a:p>
          <a:p>
            <a:pPr marL="685800" lvl="1" indent="-228600">
              <a:buFont typeface="+mj-lt"/>
              <a:buAutoNum type="arabicParenR"/>
            </a:pPr>
            <a:r>
              <a:rPr lang="en-US" baseline="0" dirty="0"/>
              <a:t>Estimate the cost per event, per item, or per time frame (whichever is appropriate)</a:t>
            </a:r>
          </a:p>
          <a:p>
            <a:pPr marL="685800" lvl="1" indent="-228600">
              <a:buFont typeface="+mj-lt"/>
              <a:buAutoNum type="arabicParenR"/>
            </a:pPr>
            <a:r>
              <a:rPr lang="en-US" baseline="0" dirty="0"/>
              <a:t>Multiply the costs.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118</a:t>
            </a:fld>
            <a:endParaRPr lang="en-US" dirty="0"/>
          </a:p>
        </p:txBody>
      </p:sp>
    </p:spTree>
    <p:extLst>
      <p:ext uri="{BB962C8B-B14F-4D97-AF65-F5344CB8AC3E}">
        <p14:creationId xmlns:p14="http://schemas.microsoft.com/office/powerpoint/2010/main" val="75248143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119</a:t>
            </a:fld>
            <a:endParaRPr lang="en-US" dirty="0"/>
          </a:p>
        </p:txBody>
      </p:sp>
    </p:spTree>
    <p:extLst>
      <p:ext uri="{BB962C8B-B14F-4D97-AF65-F5344CB8AC3E}">
        <p14:creationId xmlns:p14="http://schemas.microsoft.com/office/powerpoint/2010/main" val="23310278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b="1" baseline="0" dirty="0"/>
              <a:t>Pareto principle </a:t>
            </a:r>
            <a:r>
              <a:rPr lang="en-US" baseline="0" dirty="0"/>
              <a:t>is known as the “law of the vital few” or sometimes referred to as the “80:20 rule.” </a:t>
            </a:r>
          </a:p>
          <a:p>
            <a:pPr>
              <a:buFont typeface="Arial" pitchFamily="34" charset="0"/>
              <a:buChar char="•"/>
            </a:pPr>
            <a:r>
              <a:rPr lang="en-US" baseline="0" dirty="0"/>
              <a:t>It is a very powerful tool for scoping process improvement efforts because it tells us what the “few” causes are that drive the majority of the effects (or in many cases defects).</a:t>
            </a:r>
          </a:p>
          <a:p>
            <a:pPr>
              <a:buFont typeface="Arial" pitchFamily="34" charset="0"/>
              <a:buChar char="•"/>
            </a:pPr>
            <a:r>
              <a:rPr lang="en-US" baseline="0" dirty="0"/>
              <a:t>The “few” meaning approximately 20% of the causes, and the majority meaning 80% of the “effects.”</a:t>
            </a:r>
          </a:p>
          <a:p>
            <a:pPr>
              <a:buFont typeface="Arial" pitchFamily="34" charset="0"/>
              <a:buChar char="•"/>
            </a:pPr>
            <a:r>
              <a:rPr lang="en-US" dirty="0"/>
              <a:t>Business-management consultant </a:t>
            </a:r>
            <a:r>
              <a:rPr lang="en-US" dirty="0">
                <a:solidFill>
                  <a:srgbClr val="403A3A"/>
                </a:solidFill>
                <a:hlinkClick r:id="rId3" tooltip="Joseph M. Juran"/>
              </a:rPr>
              <a:t>Joseph M. Juran</a:t>
            </a:r>
            <a:r>
              <a:rPr lang="en-US" dirty="0">
                <a:solidFill>
                  <a:srgbClr val="403A3A"/>
                </a:solidFill>
              </a:rPr>
              <a:t> suggested the principle and named it after Italian economist </a:t>
            </a:r>
            <a:r>
              <a:rPr lang="en-US" dirty="0">
                <a:solidFill>
                  <a:srgbClr val="403A3A"/>
                </a:solidFill>
                <a:hlinkClick r:id="rId4" tooltip="Vilfredo Pareto"/>
              </a:rPr>
              <a:t>Vilfredo Pareto</a:t>
            </a:r>
            <a:r>
              <a:rPr lang="en-US" dirty="0">
                <a:solidFill>
                  <a:srgbClr val="403A3A"/>
                </a:solidFill>
              </a:rPr>
              <a:t>,</a:t>
            </a:r>
            <a:r>
              <a:rPr lang="en-US" dirty="0"/>
              <a:t> who observed in 1906 that 80% of the land in Italy was owned by 20% of the population; he developed the principle by observing that 20% of the pea pods in his garden contained 80% of the peas.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120</a:t>
            </a:fld>
            <a:endParaRPr lang="en-US" dirty="0"/>
          </a:p>
        </p:txBody>
      </p:sp>
    </p:spTree>
    <p:extLst>
      <p:ext uri="{BB962C8B-B14F-4D97-AF65-F5344CB8AC3E}">
        <p14:creationId xmlns:p14="http://schemas.microsoft.com/office/powerpoint/2010/main" val="308418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Even with a 1% defect rate, these</a:t>
            </a:r>
            <a:r>
              <a:rPr lang="en-US" baseline="0" dirty="0"/>
              <a:t> processes would be nowhere near acceptable.</a:t>
            </a:r>
          </a:p>
          <a:p>
            <a:pPr>
              <a:buFont typeface="Arial" pitchFamily="34" charset="0"/>
              <a:buChar char="•"/>
            </a:pPr>
            <a:r>
              <a:rPr lang="en-US" dirty="0"/>
              <a:t>Would</a:t>
            </a:r>
            <a:r>
              <a:rPr lang="en-US" baseline="0" dirty="0"/>
              <a:t> you drink the water in a community where the local water treatment facility operates at a 1% defect rate?</a:t>
            </a:r>
          </a:p>
          <a:p>
            <a:pPr>
              <a:buFont typeface="Arial" pitchFamily="34" charset="0"/>
              <a:buChar char="•"/>
            </a:pPr>
            <a:r>
              <a:rPr lang="en-US" baseline="0" dirty="0"/>
              <a:t>Would you go to a surgeon with a 1% defect rate?</a:t>
            </a:r>
          </a:p>
          <a:p>
            <a:pPr>
              <a:buFont typeface="Arial" pitchFamily="34" charset="0"/>
              <a:buChar char="•"/>
            </a:pPr>
            <a:r>
              <a:rPr lang="en-US" baseline="0" dirty="0"/>
              <a:t>So to recap where we started: Sigma level is the measure of quality level, and Six Sigma is the </a:t>
            </a:r>
            <a:r>
              <a:rPr lang="en-US" b="1" baseline="0" dirty="0"/>
              <a:t>goal</a:t>
            </a:r>
            <a:r>
              <a:rPr lang="en-US" baseline="0" dirty="0"/>
              <a:t> to aspire to.</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a:t>
            </a:fld>
            <a:endParaRPr lang="en-US" dirty="0"/>
          </a:p>
        </p:txBody>
      </p:sp>
    </p:spTree>
    <p:extLst>
      <p:ext uri="{BB962C8B-B14F-4D97-AF65-F5344CB8AC3E}">
        <p14:creationId xmlns:p14="http://schemas.microsoft.com/office/powerpoint/2010/main" val="132954969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Again, the Pareto principle</a:t>
            </a:r>
            <a:r>
              <a:rPr lang="en-US" baseline="0" dirty="0"/>
              <a:t> is a powerful tool for narrowing focus, scoping a project, and prioritizing our efforts. It tells us what the vital few items are that have the most significant impact.</a:t>
            </a:r>
          </a:p>
          <a:p>
            <a:pPr>
              <a:buFont typeface="Arial" pitchFamily="34" charset="0"/>
              <a:buChar char="•"/>
            </a:pPr>
            <a:r>
              <a:rPr lang="en-US" baseline="0" dirty="0"/>
              <a:t>Because the rule was named after Wilfried Pareto, we always refer to it as a proper noun, and capitalize the term Pareto.</a:t>
            </a:r>
          </a:p>
          <a:p>
            <a:pPr>
              <a:buFont typeface="Arial" pitchFamily="34" charset="0"/>
              <a:buChar char="•"/>
            </a:pPr>
            <a:r>
              <a:rPr lang="en-US" baseline="0" dirty="0"/>
              <a:t>There are other references to Pareto’s works, so you may hear of people refer to it as Pareto’s Law, Pareto’s efficiency, and Pareto distribution.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121</a:t>
            </a:fld>
            <a:endParaRPr lang="en-US" dirty="0"/>
          </a:p>
        </p:txBody>
      </p:sp>
    </p:spTree>
    <p:extLst>
      <p:ext uri="{BB962C8B-B14F-4D97-AF65-F5344CB8AC3E}">
        <p14:creationId xmlns:p14="http://schemas.microsoft.com/office/powerpoint/2010/main" val="8637930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what is a </a:t>
            </a:r>
            <a:r>
              <a:rPr lang="en-US" b="1" dirty="0"/>
              <a:t>Pareto</a:t>
            </a:r>
            <a:r>
              <a:rPr lang="en-US" b="1" baseline="0" dirty="0"/>
              <a:t> chart</a:t>
            </a:r>
            <a:r>
              <a:rPr lang="en-US" baseline="0" dirty="0"/>
              <a:t>:</a:t>
            </a:r>
          </a:p>
          <a:p>
            <a:pPr>
              <a:buFont typeface="Arial" pitchFamily="34" charset="0"/>
              <a:buChar char="•"/>
            </a:pPr>
            <a:r>
              <a:rPr lang="en-US" baseline="0" dirty="0"/>
              <a:t>It is a chart of descending bars that typically represent a count of effects grouped by the cause.</a:t>
            </a:r>
          </a:p>
          <a:p>
            <a:pPr>
              <a:buFont typeface="Arial" pitchFamily="34" charset="0"/>
              <a:buChar char="•"/>
            </a:pPr>
            <a:r>
              <a:rPr lang="en-US" baseline="0" dirty="0"/>
              <a:t>It also includes a line that represents a cumulative percentage of the total effects for each cause.</a:t>
            </a:r>
          </a:p>
          <a:p>
            <a:pPr>
              <a:buFont typeface="Arial" pitchFamily="34" charset="0"/>
              <a:buChar char="•"/>
            </a:pPr>
            <a:r>
              <a:rPr lang="en-US" baseline="0" dirty="0"/>
              <a:t>Not all software packages display Pareto charts the same way. Some show the percent of total for each individual bar, and others show the cumulative percentage as mentioned previously.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122</a:t>
            </a:fld>
            <a:endParaRPr lang="en-US" dirty="0"/>
          </a:p>
        </p:txBody>
      </p:sp>
    </p:spTree>
    <p:extLst>
      <p:ext uri="{BB962C8B-B14F-4D97-AF65-F5344CB8AC3E}">
        <p14:creationId xmlns:p14="http://schemas.microsoft.com/office/powerpoint/2010/main" val="254587479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we will use a sample</a:t>
            </a:r>
            <a:r>
              <a:rPr lang="en-US" baseline="0" dirty="0"/>
              <a:t> data set to create a Pareto chart using your software program.</a:t>
            </a:r>
          </a:p>
          <a:p>
            <a:pPr>
              <a:buFont typeface="Arial" pitchFamily="34" charset="0"/>
              <a:buChar char="•"/>
            </a:pPr>
            <a:r>
              <a:rPr lang="en-US" baseline="0" dirty="0"/>
              <a:t>The first step is to input this data set into your program, and follow instructions over the next few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123</a:t>
            </a:fld>
            <a:endParaRPr lang="en-US" dirty="0"/>
          </a:p>
        </p:txBody>
      </p:sp>
    </p:spTree>
    <p:extLst>
      <p:ext uri="{BB962C8B-B14F-4D97-AF65-F5344CB8AC3E}">
        <p14:creationId xmlns:p14="http://schemas.microsoft.com/office/powerpoint/2010/main" val="19356461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a Pareto chart in SigmaXL, follow the steps listed on this page.</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124</a:t>
            </a:fld>
            <a:endParaRPr lang="en-US" dirty="0"/>
          </a:p>
        </p:txBody>
      </p:sp>
    </p:spTree>
    <p:extLst>
      <p:ext uri="{BB962C8B-B14F-4D97-AF65-F5344CB8AC3E}">
        <p14:creationId xmlns:p14="http://schemas.microsoft.com/office/powerpoint/2010/main" val="55770600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pictorial</a:t>
            </a:r>
            <a:r>
              <a:rPr lang="en-US" baseline="0" dirty="0"/>
              <a:t> version of the instructions on the previous page.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125</a:t>
            </a:fld>
            <a:endParaRPr lang="en-US" dirty="0"/>
          </a:p>
        </p:txBody>
      </p:sp>
    </p:spTree>
    <p:extLst>
      <p:ext uri="{BB962C8B-B14F-4D97-AF65-F5344CB8AC3E}">
        <p14:creationId xmlns:p14="http://schemas.microsoft.com/office/powerpoint/2010/main" val="354398126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comparison</a:t>
            </a:r>
            <a:r>
              <a:rPr lang="en-US" baseline="0" dirty="0"/>
              <a:t> to Minitab, it is a little more difficult to ascertain the total number of defects by the graph. This is because the two axes are not aligned.</a:t>
            </a:r>
          </a:p>
          <a:p>
            <a:pPr>
              <a:buFont typeface="Arial" pitchFamily="34" charset="0"/>
              <a:buChar char="•"/>
            </a:pPr>
            <a:r>
              <a:rPr lang="en-US" baseline="0" dirty="0"/>
              <a:t>Alignment in this case means that the maximum number of defects on the left Y-axis does not align to 100% on the second Y-axis.</a:t>
            </a:r>
          </a:p>
          <a:p>
            <a:pPr>
              <a:buFont typeface="Arial" pitchFamily="34" charset="0"/>
              <a:buChar char="•"/>
            </a:pPr>
            <a:r>
              <a:rPr lang="en-US" baseline="0" dirty="0"/>
              <a:t>Minitab does this automatically, but in Excel it can be manually changed by setting the maximum on the Y-axis to the total number of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126</a:t>
            </a:fld>
            <a:endParaRPr lang="en-US" dirty="0"/>
          </a:p>
        </p:txBody>
      </p:sp>
    </p:spTree>
    <p:extLst>
      <p:ext uri="{BB962C8B-B14F-4D97-AF65-F5344CB8AC3E}">
        <p14:creationId xmlns:p14="http://schemas.microsoft.com/office/powerpoint/2010/main" val="344576080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Pareto analysis </a:t>
            </a:r>
            <a:r>
              <a:rPr lang="en-US" dirty="0"/>
              <a:t>is the process of</a:t>
            </a:r>
            <a:r>
              <a:rPr lang="en-US" baseline="0" dirty="0"/>
              <a:t> using multiple Pareto charts to identify root causes of defects.</a:t>
            </a:r>
          </a:p>
          <a:p>
            <a:pPr>
              <a:buFont typeface="Arial" pitchFamily="34" charset="0"/>
              <a:buChar char="•"/>
            </a:pPr>
            <a:r>
              <a:rPr lang="en-US" baseline="0" dirty="0"/>
              <a:t>In this analysis we drill down by creating secondary or second-level Pareto charts for the tallest bars on the primary or first-level Pareto chart.</a:t>
            </a:r>
          </a:p>
          <a:p>
            <a:pPr>
              <a:buFont typeface="Arial" pitchFamily="34" charset="0"/>
              <a:buChar char="•"/>
            </a:pPr>
            <a:r>
              <a:rPr lang="en-US" baseline="0" dirty="0"/>
              <a:t>The following example will illustrate Pareto analysis taken to three levels.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127</a:t>
            </a:fld>
            <a:endParaRPr lang="en-US" dirty="0"/>
          </a:p>
        </p:txBody>
      </p:sp>
    </p:spTree>
    <p:extLst>
      <p:ext uri="{BB962C8B-B14F-4D97-AF65-F5344CB8AC3E}">
        <p14:creationId xmlns:p14="http://schemas.microsoft.com/office/powerpoint/2010/main" val="7694901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first level Pareto,</a:t>
            </a:r>
            <a:r>
              <a:rPr lang="en-US" baseline="0" dirty="0"/>
              <a:t> you can see that Team 4 accounts for 50% of the total number of defects.</a:t>
            </a:r>
          </a:p>
          <a:p>
            <a:pPr>
              <a:buFont typeface="Arial" pitchFamily="34" charset="0"/>
              <a:buChar char="•"/>
            </a:pPr>
            <a:r>
              <a:rPr lang="en-US" baseline="0" dirty="0"/>
              <a:t>In the second level Pareto, you will see how Team 4 defects are accounted for.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128</a:t>
            </a:fld>
            <a:endParaRPr lang="en-US" dirty="0"/>
          </a:p>
        </p:txBody>
      </p:sp>
    </p:spTree>
    <p:extLst>
      <p:ext uri="{BB962C8B-B14F-4D97-AF65-F5344CB8AC3E}">
        <p14:creationId xmlns:p14="http://schemas.microsoft.com/office/powerpoint/2010/main" val="65379744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Pareto breaks down by sections </a:t>
            </a:r>
            <a:r>
              <a:rPr lang="en-US" i="1" dirty="0"/>
              <a:t>only</a:t>
            </a:r>
            <a:r>
              <a:rPr lang="en-US" dirty="0"/>
              <a:t> the 22 </a:t>
            </a:r>
            <a:r>
              <a:rPr lang="en-US" baseline="0" dirty="0"/>
              <a:t>defects of </a:t>
            </a:r>
            <a:r>
              <a:rPr lang="en-US" dirty="0"/>
              <a:t>Team 4.</a:t>
            </a:r>
            <a:endParaRPr lang="en-US" baseline="0" dirty="0"/>
          </a:p>
          <a:p>
            <a:pPr>
              <a:buFont typeface="Arial" pitchFamily="34" charset="0"/>
              <a:buChar char="•"/>
            </a:pPr>
            <a:r>
              <a:rPr lang="en-US" baseline="0" dirty="0"/>
              <a:t>Section 3 of Team 4 is accounting for 14 (or 64%) of all Team 4’s defects.</a:t>
            </a:r>
          </a:p>
          <a:p>
            <a:pPr>
              <a:buFont typeface="Arial" pitchFamily="34" charset="0"/>
              <a:buChar char="•"/>
            </a:pPr>
            <a:r>
              <a:rPr lang="en-US" baseline="0" dirty="0"/>
              <a:t>In the third level Pareto you will see the breakdown of those 14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129</a:t>
            </a:fld>
            <a:endParaRPr lang="en-US" dirty="0"/>
          </a:p>
        </p:txBody>
      </p:sp>
    </p:spTree>
    <p:extLst>
      <p:ext uri="{BB962C8B-B14F-4D97-AF65-F5344CB8AC3E}">
        <p14:creationId xmlns:p14="http://schemas.microsoft.com/office/powerpoint/2010/main" val="330086090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13 of the 14 defects in Section 3 of Team</a:t>
            </a:r>
            <a:r>
              <a:rPr lang="en-US" baseline="0" dirty="0"/>
              <a:t> 4 </a:t>
            </a:r>
            <a:r>
              <a:rPr lang="en-US" dirty="0"/>
              <a:t>are accounted for by 1 person</a:t>
            </a:r>
            <a:r>
              <a:rPr lang="en-US" baseline="0" dirty="0"/>
              <a:t> – Dave.</a:t>
            </a:r>
          </a:p>
          <a:p>
            <a:pPr>
              <a:buFont typeface="Arial" pitchFamily="34" charset="0"/>
              <a:buChar char="•"/>
            </a:pPr>
            <a:r>
              <a:rPr lang="en-US" baseline="0" dirty="0"/>
              <a:t>Now instead of focusing on all teams to reduce the number of defects, we can focus on a single individual who is contributing with 13 defects out of a total of 44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130</a:t>
            </a:fld>
            <a:endParaRPr lang="en-US" dirty="0"/>
          </a:p>
        </p:txBody>
      </p:sp>
    </p:spTree>
    <p:extLst>
      <p:ext uri="{BB962C8B-B14F-4D97-AF65-F5344CB8AC3E}">
        <p14:creationId xmlns:p14="http://schemas.microsoft.com/office/powerpoint/2010/main" val="281125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While</a:t>
            </a:r>
            <a:r>
              <a:rPr lang="en-US" baseline="0" dirty="0"/>
              <a:t> Six Sigma is often associated with the methodology, it is actually the goal.</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To achieve the goal, process performance must be achieved by reducing the variation and/or shifting the process average.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By doing this, the process is more capable of meeting the specification limits that are set by the customer.</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Stabilization</a:t>
            </a:r>
            <a:r>
              <a:rPr lang="en-US" baseline="0" dirty="0"/>
              <a:t> and control refer to the ability to maintain the process improvements or level of quality over time.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The methodology that should be used to achieve the goal is called DMAIC.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a:t>
            </a:fld>
            <a:endParaRPr lang="en-US" dirty="0"/>
          </a:p>
        </p:txBody>
      </p:sp>
    </p:spTree>
    <p:extLst>
      <p:ext uri="{BB962C8B-B14F-4D97-AF65-F5344CB8AC3E}">
        <p14:creationId xmlns:p14="http://schemas.microsoft.com/office/powerpoint/2010/main" val="99449069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conclusion, this type of analysis significantly</a:t>
            </a:r>
            <a:r>
              <a:rPr lang="en-US" baseline="0" dirty="0"/>
              <a:t> narrowed the focus for reducing defective products.</a:t>
            </a:r>
          </a:p>
          <a:p>
            <a:pPr>
              <a:buFont typeface="Arial" pitchFamily="34" charset="0"/>
              <a:buChar char="•"/>
            </a:pPr>
            <a:r>
              <a:rPr lang="en-US" baseline="0" dirty="0"/>
              <a:t>By focusing on what Dave is doing (or not doing), the defect rate could be improved by as much as 30%.</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131</a:t>
            </a:fld>
            <a:endParaRPr lang="en-US" dirty="0"/>
          </a:p>
        </p:txBody>
      </p:sp>
    </p:spTree>
    <p:extLst>
      <p:ext uri="{BB962C8B-B14F-4D97-AF65-F5344CB8AC3E}">
        <p14:creationId xmlns:p14="http://schemas.microsoft.com/office/powerpoint/2010/main" val="44840103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132</a:t>
            </a:fld>
            <a:endParaRPr lang="en-US" dirty="0"/>
          </a:p>
        </p:txBody>
      </p:sp>
    </p:spTree>
    <p:extLst>
      <p:ext uri="{BB962C8B-B14F-4D97-AF65-F5344CB8AC3E}">
        <p14:creationId xmlns:p14="http://schemas.microsoft.com/office/powerpoint/2010/main" val="204356950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133</a:t>
            </a:fld>
            <a:endParaRPr lang="en-US" dirty="0"/>
          </a:p>
        </p:txBody>
      </p:sp>
    </p:spTree>
    <p:extLst>
      <p:ext uri="{BB962C8B-B14F-4D97-AF65-F5344CB8AC3E}">
        <p14:creationId xmlns:p14="http://schemas.microsoft.com/office/powerpoint/2010/main" val="38086221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134</a:t>
            </a:fld>
            <a:endParaRPr lang="en-US" dirty="0"/>
          </a:p>
        </p:txBody>
      </p:sp>
    </p:spTree>
    <p:extLst>
      <p:ext uri="{BB962C8B-B14F-4D97-AF65-F5344CB8AC3E}">
        <p14:creationId xmlns:p14="http://schemas.microsoft.com/office/powerpoint/2010/main" val="50728434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module, we will seek</a:t>
            </a:r>
            <a:r>
              <a:rPr lang="en-US" baseline="0" dirty="0"/>
              <a:t> to cover many performance metrics that are commonly used by Six Sigma practitioners.</a:t>
            </a:r>
          </a:p>
          <a:p>
            <a:pPr>
              <a:buFont typeface="Arial" pitchFamily="34" charset="0"/>
              <a:buChar char="•"/>
            </a:pPr>
            <a:r>
              <a:rPr lang="en-US" dirty="0"/>
              <a:t>It</a:t>
            </a:r>
            <a:r>
              <a:rPr lang="en-US" baseline="0" dirty="0"/>
              <a:t> is important to identify the right Six Sigma metric that is appropriate for a business situation, so that it helps tell a good story about the problem faced.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135</a:t>
            </a:fld>
            <a:endParaRPr lang="en-US" dirty="0"/>
          </a:p>
        </p:txBody>
      </p:sp>
    </p:spTree>
    <p:extLst>
      <p:ext uri="{BB962C8B-B14F-4D97-AF65-F5344CB8AC3E}">
        <p14:creationId xmlns:p14="http://schemas.microsoft.com/office/powerpoint/2010/main" val="7387824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calculation is simple: the defects per unit are the total number of defects divided by the total number of units.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136</a:t>
            </a:fld>
            <a:endParaRPr lang="en-US" dirty="0"/>
          </a:p>
        </p:txBody>
      </p:sp>
    </p:spTree>
    <p:extLst>
      <p:ext uri="{BB962C8B-B14F-4D97-AF65-F5344CB8AC3E}">
        <p14:creationId xmlns:p14="http://schemas.microsoft.com/office/powerpoint/2010/main" val="6245545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DPMO (Defects per Million Opportunities) is one of the most important Six</a:t>
            </a:r>
            <a:r>
              <a:rPr lang="en-US" baseline="0" dirty="0"/>
              <a:t> Sigma metrics. It is commonly referred to in context of a Six Sigma process. Remember 3.4 defects per million opportunities?</a:t>
            </a:r>
          </a:p>
          <a:p>
            <a:pPr>
              <a:buFont typeface="Arial" pitchFamily="34" charset="0"/>
              <a:buChar char="•"/>
            </a:pPr>
            <a:r>
              <a:rPr lang="en-US" dirty="0"/>
              <a:t>Take</a:t>
            </a:r>
            <a:r>
              <a:rPr lang="en-US" baseline="0" dirty="0"/>
              <a:t> note of the following abbreviations: D = defect, U = unit, O = opportunity.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137</a:t>
            </a:fld>
            <a:endParaRPr lang="en-US" dirty="0"/>
          </a:p>
        </p:txBody>
      </p:sp>
    </p:spTree>
    <p:extLst>
      <p:ext uri="{BB962C8B-B14F-4D97-AF65-F5344CB8AC3E}">
        <p14:creationId xmlns:p14="http://schemas.microsoft.com/office/powerpoint/2010/main" val="27688209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 correctly</a:t>
            </a:r>
            <a:r>
              <a:rPr lang="en-US" baseline="0" dirty="0"/>
              <a:t> leverage the DPMO metric, it is important to understand the difference between a “defect” and something that is “defective.”</a:t>
            </a:r>
          </a:p>
          <a:p>
            <a:pPr>
              <a:buFont typeface="Arial" pitchFamily="34" charset="0"/>
              <a:buChar char="•"/>
            </a:pPr>
            <a:r>
              <a:rPr lang="en-US" b="1" baseline="0" dirty="0"/>
              <a:t> Defective </a:t>
            </a:r>
            <a:r>
              <a:rPr lang="en-US" baseline="0" dirty="0"/>
              <a:t>suggests that a unit has been compromised in some way. It has </a:t>
            </a:r>
            <a:r>
              <a:rPr lang="en-US" i="1" baseline="0" dirty="0"/>
              <a:t>at least </a:t>
            </a:r>
            <a:r>
              <a:rPr lang="en-US" baseline="0" dirty="0"/>
              <a:t>1 defect, but typically has multiple defects or critical defects to cause an item to be defective.</a:t>
            </a:r>
          </a:p>
          <a:p>
            <a:pPr>
              <a:buFont typeface="Arial" pitchFamily="34" charset="0"/>
              <a:buChar char="•"/>
            </a:pPr>
            <a:r>
              <a:rPr lang="en-US" baseline="0" dirty="0"/>
              <a:t> A </a:t>
            </a:r>
            <a:r>
              <a:rPr lang="en-US" b="1" baseline="0" dirty="0"/>
              <a:t>defect</a:t>
            </a:r>
            <a:r>
              <a:rPr lang="en-US" baseline="0" dirty="0"/>
              <a:t> is a single error, mistake, flaw, or any other type of imperfection that reduces the value of a product or unit. A single defect may not render the product or unit defective, depending on how it impacts the functionality for the customer (or customer specifications).</a:t>
            </a:r>
          </a:p>
          <a:p>
            <a:pPr>
              <a:buFont typeface="Arial" pitchFamily="34" charset="0"/>
              <a:buChar char="•"/>
            </a:pPr>
            <a:r>
              <a:rPr lang="en-US" baseline="0" dirty="0"/>
              <a:t>So to differentiate between terms, a </a:t>
            </a:r>
            <a:r>
              <a:rPr lang="en-US" i="1" baseline="0" dirty="0"/>
              <a:t>defect</a:t>
            </a:r>
            <a:r>
              <a:rPr lang="en-US" baseline="0" dirty="0"/>
              <a:t> means that part of a unit is bad, and </a:t>
            </a:r>
            <a:r>
              <a:rPr lang="en-US" i="1" baseline="0" dirty="0"/>
              <a:t>defective</a:t>
            </a:r>
            <a:r>
              <a:rPr lang="en-US" baseline="0" dirty="0"/>
              <a:t> means the whole unit is bad.</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138</a:t>
            </a:fld>
            <a:endParaRPr lang="en-US" dirty="0"/>
          </a:p>
        </p:txBody>
      </p:sp>
    </p:spTree>
    <p:extLst>
      <p:ext uri="{BB962C8B-B14F-4D97-AF65-F5344CB8AC3E}">
        <p14:creationId xmlns:p14="http://schemas.microsoft.com/office/powerpoint/2010/main" val="115372554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Every</a:t>
            </a:r>
            <a:r>
              <a:rPr lang="en-US" baseline="0" dirty="0"/>
              <a:t> possible defect is considered an “opportunity.” If a unit has 6 possible defects, then it has 6 opportunities. 100 units have 600 opportunities (100 units × 6 opportunities/unit).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139</a:t>
            </a:fld>
            <a:endParaRPr lang="en-US" dirty="0"/>
          </a:p>
        </p:txBody>
      </p:sp>
    </p:spTree>
    <p:extLst>
      <p:ext uri="{BB962C8B-B14F-4D97-AF65-F5344CB8AC3E}">
        <p14:creationId xmlns:p14="http://schemas.microsoft.com/office/powerpoint/2010/main" val="129790559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a:t>
            </a:r>
            <a:r>
              <a:rPr lang="en-US" baseline="0" dirty="0"/>
              <a:t> </a:t>
            </a:r>
            <a:r>
              <a:rPr lang="en-US" dirty="0"/>
              <a:t>how to calculate DPMO.</a:t>
            </a:r>
          </a:p>
          <a:p>
            <a:pPr marL="228600" indent="-228600">
              <a:buFont typeface="+mj-lt"/>
              <a:buAutoNum type="arabicParenR"/>
            </a:pPr>
            <a:r>
              <a:rPr lang="en-US" dirty="0"/>
              <a:t>Using the given information (6 opportunities per unit, and an average of 4 defects per 100 unites)</a:t>
            </a:r>
          </a:p>
          <a:p>
            <a:pPr marL="228600" indent="-228600">
              <a:buFont typeface="+mj-lt"/>
              <a:buAutoNum type="arabicParenR"/>
            </a:pPr>
            <a:r>
              <a:rPr lang="en-US" dirty="0"/>
              <a:t>Total opportunities = 6</a:t>
            </a:r>
            <a:r>
              <a:rPr lang="en-US" baseline="0" dirty="0"/>
              <a:t> defect opportunities per unit × 100 units = 600 defect opportunities</a:t>
            </a:r>
          </a:p>
          <a:p>
            <a:pPr marL="228600" indent="-228600">
              <a:buFont typeface="+mj-lt"/>
              <a:buAutoNum type="arabicParenR"/>
            </a:pPr>
            <a:r>
              <a:rPr lang="en-US" baseline="0" dirty="0"/>
              <a:t>Defect rate = 4 defects/600 defect opportunities</a:t>
            </a:r>
          </a:p>
          <a:p>
            <a:pPr marL="228600" indent="-228600">
              <a:buFont typeface="+mj-lt"/>
              <a:buAutoNum type="arabicParenR"/>
            </a:pPr>
            <a:r>
              <a:rPr lang="en-US" baseline="0" dirty="0"/>
              <a:t>DPMO = 6,667 defects per million opportunities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140</a:t>
            </a:fld>
            <a:endParaRPr lang="en-US" dirty="0"/>
          </a:p>
        </p:txBody>
      </p:sp>
    </p:spTree>
    <p:extLst>
      <p:ext uri="{BB962C8B-B14F-4D97-AF65-F5344CB8AC3E}">
        <p14:creationId xmlns:p14="http://schemas.microsoft.com/office/powerpoint/2010/main" val="268634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DMAIC is the path to Six Sigma. It is a disciplined,</a:t>
            </a:r>
            <a:r>
              <a:rPr lang="en-US" baseline="0" dirty="0"/>
              <a:t> rigorous, data-driven approach that can be applied to </a:t>
            </a:r>
            <a:r>
              <a:rPr lang="en-US" b="1" baseline="0" dirty="0"/>
              <a:t>any</a:t>
            </a:r>
            <a:r>
              <a:rPr lang="en-US" baseline="0" dirty="0"/>
              <a:t> process.</a:t>
            </a:r>
          </a:p>
          <a:p>
            <a:pPr>
              <a:buFont typeface="Arial" pitchFamily="34" charset="0"/>
              <a:buChar char="•"/>
            </a:pPr>
            <a:r>
              <a:rPr lang="en-US" baseline="0" dirty="0"/>
              <a:t>The phases are </a:t>
            </a:r>
            <a:r>
              <a:rPr lang="en-US" b="1" baseline="0" dirty="0"/>
              <a:t>D</a:t>
            </a:r>
            <a:r>
              <a:rPr lang="en-US" baseline="0" dirty="0"/>
              <a:t>EFINE, </a:t>
            </a:r>
            <a:r>
              <a:rPr lang="en-US" b="1" baseline="0" dirty="0"/>
              <a:t>M</a:t>
            </a:r>
            <a:r>
              <a:rPr lang="en-US" baseline="0" dirty="0"/>
              <a:t>EASURE, </a:t>
            </a:r>
            <a:r>
              <a:rPr lang="en-US" b="1" baseline="0" dirty="0"/>
              <a:t>I</a:t>
            </a:r>
            <a:r>
              <a:rPr lang="en-US" baseline="0" dirty="0"/>
              <a:t>MPROVE, </a:t>
            </a:r>
            <a:r>
              <a:rPr lang="en-US" b="1" baseline="0" dirty="0"/>
              <a:t>A</a:t>
            </a:r>
            <a:r>
              <a:rPr lang="en-US" baseline="0" dirty="0"/>
              <a:t>NALYZE, and </a:t>
            </a:r>
            <a:r>
              <a:rPr lang="en-US" b="1" baseline="0" dirty="0"/>
              <a:t>C</a:t>
            </a:r>
            <a:r>
              <a:rPr lang="en-US" baseline="0" dirty="0"/>
              <a:t>ONTROL.</a:t>
            </a:r>
          </a:p>
          <a:p>
            <a:pPr>
              <a:buFont typeface="Arial" pitchFamily="34" charset="0"/>
              <a:buChar char="•"/>
            </a:pPr>
            <a:r>
              <a:rPr lang="en-US" baseline="0" dirty="0"/>
              <a:t>The goal of this training is to teach you how to apply DMAIC and leverage the many concepts and tools within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a:t>
            </a:fld>
            <a:endParaRPr lang="en-US" dirty="0"/>
          </a:p>
        </p:txBody>
      </p:sp>
    </p:spTree>
    <p:extLst>
      <p:ext uri="{BB962C8B-B14F-4D97-AF65-F5344CB8AC3E}">
        <p14:creationId xmlns:p14="http://schemas.microsoft.com/office/powerpoint/2010/main" val="219303196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 why is</a:t>
            </a:r>
            <a:r>
              <a:rPr lang="en-US" baseline="0" dirty="0"/>
              <a:t> the “million” in “defects per million” opportunities significant?</a:t>
            </a:r>
          </a:p>
          <a:p>
            <a:pPr>
              <a:buFont typeface="Arial" pitchFamily="34" charset="0"/>
              <a:buChar char="•"/>
            </a:pPr>
            <a:r>
              <a:rPr lang="en-US" baseline="0" dirty="0"/>
              <a:t>Because when a process approaches Six Sigma performance, the number of defects becomes immeasurable across smaller populations. At Six Sigma it is only 3.4 defects per million.</a:t>
            </a:r>
          </a:p>
          <a:p>
            <a:pPr>
              <a:buFont typeface="Arial" pitchFamily="34" charset="0"/>
              <a:buChar char="•"/>
            </a:pPr>
            <a:r>
              <a:rPr lang="en-US" baseline="0" dirty="0"/>
              <a:t>We need the million to have enough</a:t>
            </a:r>
            <a:r>
              <a:rPr lang="en-US" b="1" i="0" baseline="0" dirty="0"/>
              <a:t> </a:t>
            </a:r>
            <a:r>
              <a:rPr lang="en-US" i="1" baseline="0" dirty="0"/>
              <a:t>resolution</a:t>
            </a:r>
            <a:r>
              <a:rPr lang="en-US" b="1" i="0" baseline="0" dirty="0"/>
              <a:t> </a:t>
            </a:r>
            <a:r>
              <a:rPr lang="en-US" baseline="0" dirty="0"/>
              <a:t>to count the defects.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141</a:t>
            </a:fld>
            <a:endParaRPr lang="en-US" dirty="0"/>
          </a:p>
        </p:txBody>
      </p:sp>
    </p:spTree>
    <p:extLst>
      <p:ext uri="{BB962C8B-B14F-4D97-AF65-F5344CB8AC3E}">
        <p14:creationId xmlns:p14="http://schemas.microsoft.com/office/powerpoint/2010/main" val="81820330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Rolled Throughput Yield </a:t>
            </a:r>
            <a:r>
              <a:rPr lang="en-US" dirty="0"/>
              <a:t>is a measure for the cumulative quality across an</a:t>
            </a:r>
            <a:r>
              <a:rPr lang="en-US" baseline="0" dirty="0"/>
              <a:t> entire process.</a:t>
            </a:r>
          </a:p>
          <a:p>
            <a:pPr>
              <a:buFont typeface="Arial" pitchFamily="34" charset="0"/>
              <a:buChar char="•"/>
            </a:pPr>
            <a:r>
              <a:rPr lang="en-US" baseline="0" dirty="0"/>
              <a:t>It measures the yield for each step in a process to determine the probability that a unit will make it through the entire process without a defect.</a:t>
            </a:r>
          </a:p>
          <a:p>
            <a:pPr>
              <a:buFont typeface="Arial" pitchFamily="34" charset="0"/>
              <a:buChar char="•"/>
            </a:pPr>
            <a:r>
              <a:rPr lang="en-US" baseline="0" dirty="0"/>
              <a:t>It can help uncover where we have waste in a process, helping to scope process improvement efforts.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142</a:t>
            </a:fld>
            <a:endParaRPr lang="en-US" dirty="0"/>
          </a:p>
        </p:txBody>
      </p:sp>
    </p:spTree>
    <p:extLst>
      <p:ext uri="{BB962C8B-B14F-4D97-AF65-F5344CB8AC3E}">
        <p14:creationId xmlns:p14="http://schemas.microsoft.com/office/powerpoint/2010/main" val="237196630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example you can see how RTY is calculated.</a:t>
            </a:r>
          </a:p>
          <a:p>
            <a:pPr>
              <a:buFont typeface="Arial" pitchFamily="34" charset="0"/>
              <a:buChar char="•"/>
            </a:pPr>
            <a:r>
              <a:rPr lang="en-US" baseline="0" dirty="0"/>
              <a:t>The yield (or percent of units that get through without a defect) is shown for each step in this 5-step process.</a:t>
            </a:r>
          </a:p>
          <a:p>
            <a:pPr>
              <a:buFont typeface="Arial" pitchFamily="34" charset="0"/>
              <a:buChar char="•"/>
            </a:pPr>
            <a:r>
              <a:rPr lang="en-US" baseline="0" dirty="0"/>
              <a:t>To calculate the RTY, multiply the yield for all 5 steps. In this example 77% of units get through all 5 process steps without a defect.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143</a:t>
            </a:fld>
            <a:endParaRPr lang="en-US" dirty="0"/>
          </a:p>
        </p:txBody>
      </p:sp>
    </p:spTree>
    <p:extLst>
      <p:ext uri="{BB962C8B-B14F-4D97-AF65-F5344CB8AC3E}">
        <p14:creationId xmlns:p14="http://schemas.microsoft.com/office/powerpoint/2010/main" val="269979166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the previous example, the yield for each step was provided. Obviously, one must be able to calculate yield to get to RTY.</a:t>
            </a:r>
          </a:p>
          <a:p>
            <a:pPr>
              <a:buFont typeface="Arial" pitchFamily="34" charset="0"/>
              <a:buChar char="•"/>
            </a:pPr>
            <a:r>
              <a:rPr lang="en-US" baseline="0" dirty="0"/>
              <a:t>Here are a few key terms/abbreviations that are important when calculating yield.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144</a:t>
            </a:fld>
            <a:endParaRPr lang="en-US" dirty="0"/>
          </a:p>
        </p:txBody>
      </p:sp>
    </p:spTree>
    <p:extLst>
      <p:ext uri="{BB962C8B-B14F-4D97-AF65-F5344CB8AC3E}">
        <p14:creationId xmlns:p14="http://schemas.microsoft.com/office/powerpoint/2010/main" val="60024547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Yield</a:t>
            </a:r>
            <a:r>
              <a:rPr lang="en-US" dirty="0"/>
              <a:t> </a:t>
            </a:r>
            <a:r>
              <a:rPr lang="en-US" baseline="0" dirty="0"/>
              <a:t>is the success rate for a process step, or probability that it will not produce a defect.</a:t>
            </a:r>
          </a:p>
          <a:p>
            <a:pPr>
              <a:buFont typeface="Arial" pitchFamily="34" charset="0"/>
              <a:buChar char="•"/>
            </a:pPr>
            <a:r>
              <a:rPr lang="en-US" baseline="0" dirty="0"/>
              <a:t>To calculate the yield, use the equation on this slide.</a:t>
            </a:r>
          </a:p>
          <a:p>
            <a:pPr>
              <a:buFont typeface="Arial" pitchFamily="34" charset="0"/>
              <a:buChar char="•"/>
            </a:pPr>
            <a:r>
              <a:rPr lang="en-US" baseline="0" dirty="0"/>
              <a:t>In this example, the DPU (defects per unit) is 0.109 (65 defects/598 units).</a:t>
            </a:r>
          </a:p>
          <a:p>
            <a:pPr>
              <a:buFont typeface="Arial" pitchFamily="34" charset="0"/>
              <a:buChar char="•"/>
            </a:pPr>
            <a:r>
              <a:rPr lang="en-US" baseline="0" dirty="0"/>
              <a:t>Plugging the DPU, and using the mathematical constant for e (2.718), the result is 0.8967, or 90% when rounded.</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145</a:t>
            </a:fld>
            <a:endParaRPr lang="en-US" dirty="0"/>
          </a:p>
        </p:txBody>
      </p:sp>
    </p:spTree>
    <p:extLst>
      <p:ext uri="{BB962C8B-B14F-4D97-AF65-F5344CB8AC3E}">
        <p14:creationId xmlns:p14="http://schemas.microsoft.com/office/powerpoint/2010/main" val="20269811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slide allows us to see a visual, in tabular form, that shows the inputs when calculating DPU and yield for each process step.</a:t>
            </a:r>
          </a:p>
          <a:p>
            <a:pPr>
              <a:buFont typeface="Arial" pitchFamily="34" charset="0"/>
              <a:buChar char="•"/>
            </a:pPr>
            <a:r>
              <a:rPr lang="en-US" baseline="0" dirty="0"/>
              <a:t>On the right of the table you can see the RTY variation through the process steps.</a:t>
            </a:r>
          </a:p>
          <a:p>
            <a:pPr>
              <a:buFont typeface="Arial" pitchFamily="34" charset="0"/>
              <a:buChar char="•"/>
            </a:pPr>
            <a:r>
              <a:rPr lang="en-US" baseline="0" dirty="0"/>
              <a:t>Which steps seem to be opportunities? Notice the yield in steps 1 and 2.</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146</a:t>
            </a:fld>
            <a:endParaRPr lang="en-US" dirty="0"/>
          </a:p>
        </p:txBody>
      </p:sp>
    </p:spTree>
    <p:extLst>
      <p:ext uri="{BB962C8B-B14F-4D97-AF65-F5344CB8AC3E}">
        <p14:creationId xmlns:p14="http://schemas.microsoft.com/office/powerpoint/2010/main" val="105353644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Instead of using the equation</a:t>
            </a:r>
            <a:r>
              <a:rPr lang="en-US" baseline="0" dirty="0"/>
              <a:t> provided earlier, there is a simpler way to calculate yield.</a:t>
            </a:r>
          </a:p>
          <a:p>
            <a:pPr>
              <a:buFont typeface="Arial" pitchFamily="34" charset="0"/>
              <a:buChar char="•"/>
            </a:pPr>
            <a:r>
              <a:rPr lang="en-US" baseline="0" dirty="0"/>
              <a:t>The maximum DPU is 1, so to get a yield percent just subtract DPU from 1.</a:t>
            </a:r>
          </a:p>
          <a:p>
            <a:pPr>
              <a:buFont typeface="Arial" pitchFamily="34" charset="0"/>
              <a:buChar char="•"/>
            </a:pPr>
            <a:r>
              <a:rPr lang="en-US" baseline="0" dirty="0"/>
              <a:t>As you can see, by calculating the yield this way we get the same result for the RTY calculated earlier (which was 77%).</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147</a:t>
            </a:fld>
            <a:endParaRPr lang="en-US" dirty="0"/>
          </a:p>
        </p:txBody>
      </p:sp>
    </p:spTree>
    <p:extLst>
      <p:ext uri="{BB962C8B-B14F-4D97-AF65-F5344CB8AC3E}">
        <p14:creationId xmlns:p14="http://schemas.microsoft.com/office/powerpoint/2010/main" val="27309745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148</a:t>
            </a:fld>
            <a:endParaRPr lang="en-US" dirty="0"/>
          </a:p>
        </p:txBody>
      </p:sp>
    </p:spTree>
    <p:extLst>
      <p:ext uri="{BB962C8B-B14F-4D97-AF65-F5344CB8AC3E}">
        <p14:creationId xmlns:p14="http://schemas.microsoft.com/office/powerpoint/2010/main" val="99946111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recap from our overview of Six Sigma.</a:t>
            </a:r>
            <a:r>
              <a:rPr lang="en-US" baseline="0" dirty="0"/>
              <a:t> DMAIC is a structured, rigorous methodology that can be applied to</a:t>
            </a:r>
            <a:r>
              <a:rPr lang="en-US" i="1" baseline="0" dirty="0"/>
              <a:t> any </a:t>
            </a:r>
            <a:r>
              <a:rPr lang="en-US" baseline="0" dirty="0"/>
              <a:t>process to achieve Six Sigma.</a:t>
            </a:r>
          </a:p>
          <a:p>
            <a:pPr>
              <a:buFont typeface="Arial" pitchFamily="34" charset="0"/>
              <a:buChar char="•"/>
            </a:pPr>
            <a:r>
              <a:rPr lang="en-US" baseline="0" dirty="0"/>
              <a:t>DMAIC consists of 5 phases: Define, Measure, Analyze, Improve, Control.</a:t>
            </a:r>
          </a:p>
          <a:p>
            <a:pPr>
              <a:buFont typeface="Arial" pitchFamily="34" charset="0"/>
              <a:buChar char="•"/>
            </a:pPr>
            <a:r>
              <a:rPr lang="en-US" baseline="0" dirty="0"/>
              <a:t>The first step in any DMAIC project, beginning in the define phase of course, is to create a project charter. It is what sets direction for a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149</a:t>
            </a:fld>
            <a:endParaRPr lang="en-US" dirty="0"/>
          </a:p>
        </p:txBody>
      </p:sp>
    </p:spTree>
    <p:extLst>
      <p:ext uri="{BB962C8B-B14F-4D97-AF65-F5344CB8AC3E}">
        <p14:creationId xmlns:p14="http://schemas.microsoft.com/office/powerpoint/2010/main" val="249076101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project charter </a:t>
            </a:r>
            <a:r>
              <a:rPr lang="en-US" dirty="0"/>
              <a:t>is important</a:t>
            </a:r>
            <a:r>
              <a:rPr lang="en-US" baseline="0" dirty="0"/>
              <a:t> b</a:t>
            </a:r>
            <a:r>
              <a:rPr lang="en-US" dirty="0"/>
              <a:t>ecause it provides</a:t>
            </a:r>
            <a:r>
              <a:rPr lang="en-US" baseline="0" dirty="0"/>
              <a:t> information that is core to a project. It is a contract of sorts between project champions, sponsors, stakeholders, and the project team. It is a quick reference to tell the story of what, why, who, when, etc.</a:t>
            </a:r>
            <a:endParaRPr lang="en-US" dirty="0"/>
          </a:p>
          <a:p>
            <a:pPr>
              <a:buFont typeface="Arial" pitchFamily="34" charset="0"/>
              <a:buChar char="•"/>
            </a:pPr>
            <a:r>
              <a:rPr lang="en-US" dirty="0"/>
              <a:t>To set the </a:t>
            </a:r>
            <a:r>
              <a:rPr lang="en-US" i="1" dirty="0"/>
              <a:t>right</a:t>
            </a:r>
            <a:r>
              <a:rPr lang="en-US" dirty="0"/>
              <a:t> direction for a project, </a:t>
            </a:r>
            <a:r>
              <a:rPr lang="en-US" baseline="0" dirty="0"/>
              <a:t>it is critical to define certain guardrails to ensure the project stays on track and is successful. Examples are:</a:t>
            </a:r>
          </a:p>
          <a:p>
            <a:pPr marL="685800" lvl="1" indent="-228600">
              <a:buFont typeface="+mj-lt"/>
              <a:buAutoNum type="arabicParenR"/>
            </a:pPr>
            <a:r>
              <a:rPr lang="en-US" baseline="0" dirty="0"/>
              <a:t>The scope of work, or boundaries within which the project will operate</a:t>
            </a:r>
          </a:p>
          <a:p>
            <a:pPr marL="685800" lvl="1" indent="-228600">
              <a:buFont typeface="+mj-lt"/>
              <a:buAutoNum type="arabicParenR"/>
            </a:pPr>
            <a:r>
              <a:rPr lang="en-US" baseline="0" dirty="0"/>
              <a:t>The team that will execute the project and who will lead them</a:t>
            </a:r>
          </a:p>
          <a:p>
            <a:pPr marL="685800" lvl="1" indent="-228600">
              <a:buFont typeface="+mj-lt"/>
              <a:buAutoNum type="arabicParenR"/>
            </a:pPr>
            <a:r>
              <a:rPr lang="en-US" baseline="0" dirty="0"/>
              <a:t>Who the decision makers are </a:t>
            </a:r>
          </a:p>
          <a:p>
            <a:pPr marL="685800" lvl="1" indent="-228600">
              <a:buFont typeface="+mj-lt"/>
              <a:buAutoNum type="arabicParenR"/>
            </a:pPr>
            <a:r>
              <a:rPr lang="en-US" baseline="0" dirty="0"/>
              <a:t>What are the measures of success.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150</a:t>
            </a:fld>
            <a:endParaRPr lang="en-US" dirty="0"/>
          </a:p>
        </p:txBody>
      </p:sp>
    </p:spTree>
    <p:extLst>
      <p:ext uri="{BB962C8B-B14F-4D97-AF65-F5344CB8AC3E}">
        <p14:creationId xmlns:p14="http://schemas.microsoft.com/office/powerpoint/2010/main" val="2031418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15</a:t>
            </a:fld>
            <a:endParaRPr lang="en-US" dirty="0"/>
          </a:p>
        </p:txBody>
      </p:sp>
    </p:spTree>
    <p:extLst>
      <p:ext uri="{BB962C8B-B14F-4D97-AF65-F5344CB8AC3E}">
        <p14:creationId xmlns:p14="http://schemas.microsoft.com/office/powerpoint/2010/main" val="388609392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you can</a:t>
            </a:r>
            <a:r>
              <a:rPr lang="en-US" baseline="0" dirty="0"/>
              <a:t> see an example of a project charter that shows all the key elements in a one-page layout. It is easy to share, easy to read, and is useful for quickly communicating to people who may not be familiar with the project.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151</a:t>
            </a:fld>
            <a:endParaRPr lang="en-US" dirty="0"/>
          </a:p>
        </p:txBody>
      </p:sp>
    </p:spTree>
    <p:extLst>
      <p:ext uri="{BB962C8B-B14F-4D97-AF65-F5344CB8AC3E}">
        <p14:creationId xmlns:p14="http://schemas.microsoft.com/office/powerpoint/2010/main" val="135231468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title</a:t>
            </a:r>
            <a:r>
              <a:rPr lang="en-US" baseline="0" dirty="0"/>
              <a:t> may seem like an insignificant piece of the charter, but do not underestimate the power of</a:t>
            </a:r>
            <a:r>
              <a:rPr lang="en-US" b="1" baseline="0" dirty="0"/>
              <a:t> </a:t>
            </a:r>
            <a:r>
              <a:rPr lang="en-US" i="1" baseline="0" dirty="0"/>
              <a:t>branding</a:t>
            </a:r>
            <a:r>
              <a:rPr lang="en-US" baseline="0" dirty="0"/>
              <a:t>. This is how your project will be known to others, and keeping it top of mind is obviously part of ensuring its success.</a:t>
            </a:r>
          </a:p>
          <a:p>
            <a:pPr>
              <a:buFont typeface="Arial" pitchFamily="34" charset="0"/>
              <a:buChar char="•"/>
            </a:pPr>
            <a:r>
              <a:rPr lang="en-US" baseline="0" dirty="0"/>
              <a:t>The project leader is responsible, and ultimately accountable, for the execution and success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152</a:t>
            </a:fld>
            <a:endParaRPr lang="en-US" dirty="0"/>
          </a:p>
        </p:txBody>
      </p:sp>
    </p:spTree>
    <p:extLst>
      <p:ext uri="{BB962C8B-B14F-4D97-AF65-F5344CB8AC3E}">
        <p14:creationId xmlns:p14="http://schemas.microsoft.com/office/powerpoint/2010/main" val="151068403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a:t>
            </a:r>
            <a:r>
              <a:rPr lang="en-US" b="1" baseline="0" dirty="0"/>
              <a:t>business case </a:t>
            </a:r>
            <a:r>
              <a:rPr lang="en-US" baseline="0" dirty="0"/>
              <a:t>clearly articulates why it is necessary to do the project and what is the benefit to the customer, to employees, or to the shareholders.</a:t>
            </a:r>
          </a:p>
          <a:p>
            <a:pPr>
              <a:buFont typeface="Arial" pitchFamily="34" charset="0"/>
              <a:buChar char="•"/>
            </a:pPr>
            <a:r>
              <a:rPr lang="en-US" baseline="0" dirty="0"/>
              <a:t>A problem by itself is not enough to articulate why a project needs to be done. The business case turns the problem into the reason a business should care: what is the cost of the problem, what is the impact to customers, or what is the lost revenue opportunity?</a:t>
            </a:r>
          </a:p>
          <a:p>
            <a:pPr>
              <a:buFont typeface="Arial" pitchFamily="34" charset="0"/>
              <a:buChar char="•"/>
            </a:pPr>
            <a:r>
              <a:rPr lang="en-US" baseline="0" dirty="0"/>
              <a:t>It is important for the business case to be quantifiable. Stakeholders have to know what success looks like.</a:t>
            </a:r>
          </a:p>
          <a:p>
            <a:pPr>
              <a:buFont typeface="Arial" pitchFamily="34" charset="0"/>
              <a:buChar char="•"/>
            </a:pPr>
            <a:r>
              <a:rPr lang="en-US" baseline="0" dirty="0"/>
              <a:t>Cost of poor quality, as described earlier, is a great approach to quantifying the business case.</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153</a:t>
            </a:fld>
            <a:endParaRPr lang="en-US" dirty="0"/>
          </a:p>
        </p:txBody>
      </p:sp>
    </p:spTree>
    <p:extLst>
      <p:ext uri="{BB962C8B-B14F-4D97-AF65-F5344CB8AC3E}">
        <p14:creationId xmlns:p14="http://schemas.microsoft.com/office/powerpoint/2010/main" val="365752513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a:t>
            </a:r>
            <a:r>
              <a:rPr lang="en-US" baseline="0" dirty="0"/>
              <a:t> well-written </a:t>
            </a:r>
            <a:r>
              <a:rPr lang="en-US" b="1" baseline="0" dirty="0"/>
              <a:t>problem statement </a:t>
            </a:r>
            <a:r>
              <a:rPr lang="en-US" baseline="0" dirty="0"/>
              <a:t>includes all of the following: </a:t>
            </a:r>
          </a:p>
          <a:p>
            <a:pPr marL="685800" lvl="1" indent="-228600">
              <a:buFont typeface="+mj-lt"/>
              <a:buAutoNum type="arabicParenR"/>
            </a:pPr>
            <a:r>
              <a:rPr lang="en-US" baseline="0" dirty="0"/>
              <a:t>Declaration of the current state of a problem in terms of a given measure</a:t>
            </a:r>
          </a:p>
          <a:p>
            <a:pPr marL="685800" lvl="1" indent="-228600">
              <a:buFont typeface="+mj-lt"/>
              <a:buAutoNum type="arabicParenR"/>
            </a:pPr>
            <a:r>
              <a:rPr lang="en-US" baseline="0" dirty="0"/>
              <a:t>A goal for the measure, which establishes a gap from the current state</a:t>
            </a:r>
          </a:p>
          <a:p>
            <a:pPr marL="685800" lvl="1" indent="-228600">
              <a:buFont typeface="+mj-lt"/>
              <a:buAutoNum type="arabicParenR"/>
            </a:pPr>
            <a:r>
              <a:rPr lang="en-US" baseline="0" dirty="0"/>
              <a:t>An objective that states how much of the gap the project aims to close</a:t>
            </a:r>
          </a:p>
          <a:p>
            <a:pPr marL="685800" lvl="1" indent="-228600">
              <a:buFont typeface="+mj-lt"/>
              <a:buAutoNum type="arabicParenR"/>
            </a:pPr>
            <a:r>
              <a:rPr lang="en-US" baseline="0" dirty="0"/>
              <a:t>The monetary value of the objective (cost of poor quality)</a:t>
            </a:r>
          </a:p>
          <a:p>
            <a:pPr marL="685800" lvl="1" indent="-228600">
              <a:buFont typeface="+mj-lt"/>
              <a:buAutoNum type="arabicParenR"/>
            </a:pPr>
            <a:r>
              <a:rPr lang="en-US" baseline="0" dirty="0"/>
              <a:t>Finally, a timeline that the project will meet.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154</a:t>
            </a:fld>
            <a:endParaRPr lang="en-US" dirty="0"/>
          </a:p>
        </p:txBody>
      </p:sp>
    </p:spTree>
    <p:extLst>
      <p:ext uri="{BB962C8B-B14F-4D97-AF65-F5344CB8AC3E}">
        <p14:creationId xmlns:p14="http://schemas.microsoft.com/office/powerpoint/2010/main" val="366686385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are a couple of example</a:t>
            </a:r>
            <a:r>
              <a:rPr lang="en-US" baseline="0" dirty="0"/>
              <a:t> problem statements.</a:t>
            </a:r>
          </a:p>
          <a:p>
            <a:pPr>
              <a:buFont typeface="Arial" pitchFamily="34" charset="0"/>
              <a:buChar char="•"/>
            </a:pPr>
            <a:r>
              <a:rPr lang="en-US" baseline="0" dirty="0"/>
              <a:t>Can you identify the key elements of a problem statement?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155</a:t>
            </a:fld>
            <a:endParaRPr lang="en-US" dirty="0"/>
          </a:p>
        </p:txBody>
      </p:sp>
    </p:spTree>
    <p:extLst>
      <p:ext uri="{BB962C8B-B14F-4D97-AF65-F5344CB8AC3E}">
        <p14:creationId xmlns:p14="http://schemas.microsoft.com/office/powerpoint/2010/main" val="240163554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How does</a:t>
            </a:r>
            <a:r>
              <a:rPr lang="en-US" baseline="0" dirty="0"/>
              <a:t> one know if a project does what it sets out to do?</a:t>
            </a:r>
          </a:p>
          <a:p>
            <a:pPr>
              <a:buFont typeface="Arial" pitchFamily="34" charset="0"/>
              <a:buChar char="•"/>
            </a:pPr>
            <a:r>
              <a:rPr lang="en-US" baseline="0" dirty="0"/>
              <a:t>It is critical that </a:t>
            </a:r>
            <a:r>
              <a:rPr lang="en-US" i="1" baseline="0" dirty="0"/>
              <a:t>every</a:t>
            </a:r>
            <a:r>
              <a:rPr lang="en-US" baseline="0" dirty="0"/>
              <a:t> project chooses the right metrics to determine success.</a:t>
            </a:r>
          </a:p>
          <a:p>
            <a:pPr>
              <a:buFont typeface="Arial" pitchFamily="34" charset="0"/>
              <a:buChar char="•"/>
            </a:pPr>
            <a:r>
              <a:rPr lang="en-US" baseline="0" dirty="0"/>
              <a:t>The metrics are the center point for the work to ensure that the direction and decisions made through the course of the project are based on data.</a:t>
            </a:r>
          </a:p>
          <a:p>
            <a:pPr>
              <a:buFont typeface="Arial" pitchFamily="34" charset="0"/>
              <a:buChar char="•"/>
            </a:pPr>
            <a:r>
              <a:rPr lang="en-US" dirty="0"/>
              <a:t>The</a:t>
            </a:r>
            <a:r>
              <a:rPr lang="en-US" baseline="0" dirty="0"/>
              <a:t> metrics are what stakeholders will judge the success of the project on.</a:t>
            </a:r>
          </a:p>
        </p:txBody>
      </p:sp>
      <p:sp>
        <p:nvSpPr>
          <p:cNvPr id="4" name="Slide Number Placeholder 3"/>
          <p:cNvSpPr>
            <a:spLocks noGrp="1"/>
          </p:cNvSpPr>
          <p:nvPr>
            <p:ph type="sldNum" sz="quarter" idx="10"/>
          </p:nvPr>
        </p:nvSpPr>
        <p:spPr/>
        <p:txBody>
          <a:bodyPr/>
          <a:lstStyle/>
          <a:p>
            <a:fld id="{0D11F068-B8FF-40B6-A1C6-3F532E4C7B2A}" type="slidenum">
              <a:rPr lang="en-US" smtClean="0"/>
              <a:pPr/>
              <a:t>156</a:t>
            </a:fld>
            <a:endParaRPr lang="en-US" dirty="0"/>
          </a:p>
        </p:txBody>
      </p:sp>
    </p:spTree>
    <p:extLst>
      <p:ext uri="{BB962C8B-B14F-4D97-AF65-F5344CB8AC3E}">
        <p14:creationId xmlns:p14="http://schemas.microsoft.com/office/powerpoint/2010/main" val="229508343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project can</a:t>
            </a:r>
            <a:r>
              <a:rPr lang="en-US" baseline="0" dirty="0"/>
              <a:t> have many metrics, but the </a:t>
            </a:r>
            <a:r>
              <a:rPr lang="en-US" b="1" baseline="0" dirty="0"/>
              <a:t>primary</a:t>
            </a:r>
            <a:r>
              <a:rPr lang="en-US" baseline="0" dirty="0"/>
              <a:t> metric is the most important.</a:t>
            </a:r>
          </a:p>
          <a:p>
            <a:pPr>
              <a:buFont typeface="Arial" pitchFamily="34" charset="0"/>
              <a:buChar char="•"/>
            </a:pPr>
            <a:r>
              <a:rPr lang="en-US" baseline="0" dirty="0"/>
              <a:t>Choosing the primary metric should not be taken lightly. A Six Sigma expert should play a significant role in determining the primary metric to ensure it meets the characteristics of a good one.</a:t>
            </a:r>
          </a:p>
          <a:p>
            <a:pPr>
              <a:buFont typeface="Arial" pitchFamily="34" charset="0"/>
              <a:buChar char="•"/>
            </a:pPr>
            <a:r>
              <a:rPr lang="en-US" dirty="0"/>
              <a:t>The primary metric should be tied to the problem to ensure</a:t>
            </a:r>
            <a:r>
              <a:rPr lang="en-US" baseline="0" dirty="0"/>
              <a:t> that what is being measured is a direct indication of whether the problem is being solved or not.</a:t>
            </a:r>
          </a:p>
          <a:p>
            <a:pPr>
              <a:buFont typeface="Arial" pitchFamily="34" charset="0"/>
              <a:buChar char="•"/>
            </a:pPr>
            <a:r>
              <a:rPr lang="en-US" baseline="0" dirty="0"/>
              <a:t>Obviously, the primary metric should be measureable, otherwise it is of no use.</a:t>
            </a:r>
          </a:p>
          <a:p>
            <a:pPr>
              <a:buFont typeface="Arial" pitchFamily="34" charset="0"/>
              <a:buChar char="•"/>
            </a:pPr>
            <a:r>
              <a:rPr lang="en-US" baseline="0" dirty="0"/>
              <a:t>It should be expressible as an equation, meaning that the primary metric, Y, can be expressed as a function of the x’s.</a:t>
            </a:r>
          </a:p>
          <a:p>
            <a:pPr>
              <a:buFont typeface="Arial" pitchFamily="34" charset="0"/>
              <a:buChar char="•"/>
            </a:pPr>
            <a:r>
              <a:rPr lang="en-US" baseline="0" dirty="0"/>
              <a:t>The Y’s should be aligned to business objectives, meaning that the primary metric should be correlated to business results.</a:t>
            </a:r>
          </a:p>
          <a:p>
            <a:pPr>
              <a:buFont typeface="Arial" pitchFamily="34" charset="0"/>
              <a:buChar char="•"/>
            </a:pPr>
            <a:r>
              <a:rPr lang="en-US" baseline="0" dirty="0"/>
              <a:t>The primary metrics should be tracked at the proper frequency; in other words, they should be something that can be tracked frequently enough so that action can be taken quickly when the metric changes.</a:t>
            </a:r>
          </a:p>
          <a:p>
            <a:pPr>
              <a:buFont typeface="Arial" pitchFamily="34" charset="0"/>
              <a:buChar char="•"/>
            </a:pPr>
            <a:r>
              <a:rPr lang="en-US" baseline="0" dirty="0"/>
              <a:t>The primary metrics should always be expressed pictorially over time with a line chart (a run chart, time series, or control chart for example)</a:t>
            </a:r>
          </a:p>
          <a:p>
            <a:pPr>
              <a:buFont typeface="Arial" pitchFamily="34" charset="0"/>
              <a:buChar char="•"/>
            </a:pPr>
            <a:r>
              <a:rPr lang="en-US" baseline="0" dirty="0"/>
              <a:t>And, of course, it is important to validate that the measurement system is reliable.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157</a:t>
            </a:fld>
            <a:endParaRPr lang="en-US" dirty="0"/>
          </a:p>
        </p:txBody>
      </p:sp>
    </p:spTree>
    <p:extLst>
      <p:ext uri="{BB962C8B-B14F-4D97-AF65-F5344CB8AC3E}">
        <p14:creationId xmlns:p14="http://schemas.microsoft.com/office/powerpoint/2010/main" val="47108418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 not trade one problem for another. Solutions need to be balanced. Be sure that you do not create an issue somewhere</a:t>
            </a:r>
            <a:r>
              <a:rPr lang="en-US" baseline="0" dirty="0"/>
              <a:t> else when you implement a solution to improve your primary metric. That is why </a:t>
            </a:r>
            <a:r>
              <a:rPr lang="en-US" b="1" baseline="0" dirty="0"/>
              <a:t>secondary metrics </a:t>
            </a:r>
            <a:r>
              <a:rPr lang="en-US" baseline="0" dirty="0"/>
              <a:t>are important.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158</a:t>
            </a:fld>
            <a:endParaRPr lang="en-US" dirty="0"/>
          </a:p>
        </p:txBody>
      </p:sp>
    </p:spTree>
    <p:extLst>
      <p:ext uri="{BB962C8B-B14F-4D97-AF65-F5344CB8AC3E}">
        <p14:creationId xmlns:p14="http://schemas.microsoft.com/office/powerpoint/2010/main" val="234516579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you think about your primary metric, think about the really easy and obvious ways to improve the primary metric. Chances are that you can easily improve it by sacrificing something else.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159</a:t>
            </a:fld>
            <a:endParaRPr lang="en-US" dirty="0"/>
          </a:p>
        </p:txBody>
      </p:sp>
    </p:spTree>
    <p:extLst>
      <p:ext uri="{BB962C8B-B14F-4D97-AF65-F5344CB8AC3E}">
        <p14:creationId xmlns:p14="http://schemas.microsoft.com/office/powerpoint/2010/main" val="155231642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160</a:t>
            </a:fld>
            <a:endParaRPr lang="en-US" dirty="0"/>
          </a:p>
        </p:txBody>
      </p:sp>
    </p:spTree>
    <p:extLst>
      <p:ext uri="{BB962C8B-B14F-4D97-AF65-F5344CB8AC3E}">
        <p14:creationId xmlns:p14="http://schemas.microsoft.com/office/powerpoint/2010/main" val="1673338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Six Sigma was originally developed</a:t>
            </a:r>
            <a:r>
              <a:rPr lang="en-US" baseline="0" dirty="0"/>
              <a:t> by Motorola in 1986, but really became popular when Jack Welch at GE made it the focus of his business strategy. Since the late 90s, it has become widely used across many industries. Maybe you have heard of a few of these?</a:t>
            </a:r>
            <a:endParaRPr lang="en-US" dirty="0"/>
          </a:p>
          <a:p>
            <a:pPr>
              <a:buFont typeface="Arial" pitchFamily="34" charset="0"/>
              <a:buChar char="•"/>
            </a:pPr>
            <a:r>
              <a:rPr lang="en-US" dirty="0"/>
              <a:t>While</a:t>
            </a:r>
            <a:r>
              <a:rPr lang="en-US" baseline="0" dirty="0"/>
              <a:t> the term “Lean” was coined in the 1990s, the methodology is mainly based on the concepts of the Toyota Production System, which was developed by Taiichi Ohno, Shigeo Shingo, and Eiji Toyoda at Toyota between 1948 and 1975.</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a:t>
            </a:fld>
            <a:endParaRPr lang="en-US" dirty="0"/>
          </a:p>
        </p:txBody>
      </p:sp>
    </p:spTree>
    <p:extLst>
      <p:ext uri="{BB962C8B-B14F-4D97-AF65-F5344CB8AC3E}">
        <p14:creationId xmlns:p14="http://schemas.microsoft.com/office/powerpoint/2010/main" val="428901889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161</a:t>
            </a:fld>
            <a:endParaRPr lang="en-US" dirty="0"/>
          </a:p>
        </p:txBody>
      </p:sp>
    </p:spTree>
    <p:extLst>
      <p:ext uri="{BB962C8B-B14F-4D97-AF65-F5344CB8AC3E}">
        <p14:creationId xmlns:p14="http://schemas.microsoft.com/office/powerpoint/2010/main" val="87172351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Team selection </a:t>
            </a:r>
            <a:r>
              <a:rPr lang="en-US" baseline="0" dirty="0"/>
              <a:t>is obviously not something that is unique to a Six Sigma project. Team selection is important in any kind of project. You want to choose a group of people that complement each other, share similar goals and objectives, and are not afraid to hold each other accountable for achieving the project’s objectives.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162</a:t>
            </a:fld>
            <a:endParaRPr lang="en-US" dirty="0"/>
          </a:p>
        </p:txBody>
      </p:sp>
    </p:spTree>
    <p:extLst>
      <p:ext uri="{BB962C8B-B14F-4D97-AF65-F5344CB8AC3E}">
        <p14:creationId xmlns:p14="http://schemas.microsoft.com/office/powerpoint/2010/main" val="299131233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should not be any surprises about what makes a team successful. These characteristics are all important for a team to be successful.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163</a:t>
            </a:fld>
            <a:endParaRPr lang="en-US" dirty="0"/>
          </a:p>
        </p:txBody>
      </p:sp>
    </p:spTree>
    <p:extLst>
      <p:ext uri="{BB962C8B-B14F-4D97-AF65-F5344CB8AC3E}">
        <p14:creationId xmlns:p14="http://schemas.microsoft.com/office/powerpoint/2010/main" val="368203212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a:t>
            </a:r>
            <a:r>
              <a:rPr lang="en-US" baseline="0" dirty="0"/>
              <a:t> should be able to agree on what the focus is. The team members all need to understand how the problem translates to something meaningful for the business. They also should be realistic about what they can and should seek to accomplish.</a:t>
            </a:r>
          </a:p>
          <a:p>
            <a:pPr>
              <a:buFont typeface="Arial" pitchFamily="34" charset="0"/>
              <a:buChar char="•"/>
            </a:pPr>
            <a:r>
              <a:rPr lang="en-US" baseline="0" dirty="0"/>
              <a:t>The people that are selected need to have “skin in the game.” Not only do they need to be knowledgeable and have the needed skills, but they (and their management) need to be motivated to seek the solution.</a:t>
            </a:r>
          </a:p>
          <a:p>
            <a:pPr>
              <a:buFont typeface="Arial" pitchFamily="34" charset="0"/>
              <a:buChar char="•"/>
            </a:pPr>
            <a:r>
              <a:rPr lang="en-US" baseline="0" dirty="0"/>
              <a:t>The team should use the facts and data to lead the way. Be disciplined to follow the DMAIC approach and be aware of when a gut feeling or emotion is driving their behavior.</a:t>
            </a:r>
          </a:p>
          <a:p>
            <a:pPr>
              <a:buFont typeface="Arial" pitchFamily="34" charset="0"/>
              <a:buChar char="•"/>
            </a:pPr>
            <a:r>
              <a:rPr lang="en-US" baseline="0" dirty="0"/>
              <a:t>Of course teams should be built from the top performers whenever possible.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164</a:t>
            </a:fld>
            <a:endParaRPr lang="en-US" dirty="0"/>
          </a:p>
        </p:txBody>
      </p:sp>
    </p:spTree>
    <p:extLst>
      <p:ext uri="{BB962C8B-B14F-4D97-AF65-F5344CB8AC3E}">
        <p14:creationId xmlns:p14="http://schemas.microsoft.com/office/powerpoint/2010/main" val="399689120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 t</a:t>
            </a:r>
            <a:r>
              <a:rPr lang="en-US" dirty="0"/>
              <a:t>eam member</a:t>
            </a:r>
            <a:r>
              <a:rPr lang="en-US" baseline="0" dirty="0"/>
              <a:t> should be selected based on the skills and subject matter expertise. For example, if you are focusing on a process improvement, find a top performing employee that performs the process on a regular basis.</a:t>
            </a:r>
          </a:p>
          <a:p>
            <a:pPr>
              <a:buFont typeface="Arial" pitchFamily="34" charset="0"/>
              <a:buChar char="•"/>
            </a:pPr>
            <a:r>
              <a:rPr lang="en-US" baseline="0" dirty="0"/>
              <a:t>A team member needs to have capacity to participate on a project. This is why it is important to pick people with shared goals. If they have a shared goal, it is likely that they can find the time.</a:t>
            </a:r>
          </a:p>
          <a:p>
            <a:pPr>
              <a:buFont typeface="Arial" pitchFamily="34" charset="0"/>
              <a:buChar char="•"/>
            </a:pPr>
            <a:r>
              <a:rPr lang="en-US" baseline="0" dirty="0"/>
              <a:t>The team size needs to be optimal. Include enough people to generate consensus, but not too many people because they can never reach consensus, and this can paralyze a project.</a:t>
            </a:r>
          </a:p>
          <a:p>
            <a:pPr>
              <a:buFont typeface="Arial" pitchFamily="34" charset="0"/>
              <a:buChar char="•"/>
            </a:pPr>
            <a:r>
              <a:rPr lang="en-US" baseline="0" dirty="0"/>
              <a:t>Be open minded, listen to others, be inclusive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165</a:t>
            </a:fld>
            <a:endParaRPr lang="en-US" dirty="0"/>
          </a:p>
        </p:txBody>
      </p:sp>
    </p:spTree>
    <p:extLst>
      <p:ext uri="{BB962C8B-B14F-4D97-AF65-F5344CB8AC3E}">
        <p14:creationId xmlns:p14="http://schemas.microsoft.com/office/powerpoint/2010/main" val="36257927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Teams do not generally</a:t>
            </a:r>
            <a:r>
              <a:rPr lang="en-US" baseline="0" dirty="0"/>
              <a:t> develop “chemistry” overnight.</a:t>
            </a:r>
          </a:p>
          <a:p>
            <a:pPr>
              <a:buFont typeface="Arial" pitchFamily="34" charset="0"/>
              <a:buChar char="•"/>
            </a:pPr>
            <a:r>
              <a:rPr lang="en-US" baseline="0" dirty="0"/>
              <a:t>There are typically four stages to team development, which will be discussed over the following pages.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166</a:t>
            </a:fld>
            <a:endParaRPr lang="en-US" dirty="0"/>
          </a:p>
        </p:txBody>
      </p:sp>
    </p:spTree>
    <p:extLst>
      <p:ext uri="{BB962C8B-B14F-4D97-AF65-F5344CB8AC3E}">
        <p14:creationId xmlns:p14="http://schemas.microsoft.com/office/powerpoint/2010/main" val="22311507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Forming</a:t>
            </a:r>
            <a:r>
              <a:rPr lang="en-US" dirty="0"/>
              <a:t> stage:</a:t>
            </a:r>
          </a:p>
          <a:p>
            <a:pPr lvl="1">
              <a:buFont typeface="Arial" pitchFamily="34" charset="0"/>
              <a:buChar char="•"/>
            </a:pPr>
            <a:r>
              <a:rPr lang="en-US" dirty="0"/>
              <a:t>People are trying to figure out where they fit in.</a:t>
            </a:r>
          </a:p>
          <a:p>
            <a:pPr lvl="1">
              <a:buFont typeface="Arial" pitchFamily="34" charset="0"/>
              <a:buChar char="•"/>
            </a:pPr>
            <a:r>
              <a:rPr lang="en-US" dirty="0"/>
              <a:t>The team is trying to figure out where the social boundaries are with each other.</a:t>
            </a:r>
          </a:p>
          <a:p>
            <a:pPr lvl="1">
              <a:buFont typeface="Arial" pitchFamily="34" charset="0"/>
              <a:buChar char="•"/>
            </a:pPr>
            <a:r>
              <a:rPr lang="en-US" dirty="0"/>
              <a:t>They</a:t>
            </a:r>
            <a:r>
              <a:rPr lang="en-US" baseline="0" dirty="0"/>
              <a:t> are all trying to “get to know” each other.</a:t>
            </a:r>
            <a:endParaRPr lang="en-US" dirty="0"/>
          </a:p>
          <a:p>
            <a:pPr>
              <a:buFont typeface="Arial" pitchFamily="34" charset="0"/>
              <a:buChar char="•"/>
            </a:pPr>
            <a:r>
              <a:rPr lang="en-US" dirty="0"/>
              <a:t>In</a:t>
            </a:r>
            <a:r>
              <a:rPr lang="en-US" baseline="0" dirty="0"/>
              <a:t> the </a:t>
            </a:r>
            <a:r>
              <a:rPr lang="en-US" b="1" baseline="0" dirty="0"/>
              <a:t>Storming</a:t>
            </a:r>
            <a:r>
              <a:rPr lang="en-US" baseline="0" dirty="0"/>
              <a:t> stage</a:t>
            </a:r>
          </a:p>
          <a:p>
            <a:pPr lvl="1">
              <a:buFont typeface="Arial" pitchFamily="34" charset="0"/>
              <a:buChar char="•"/>
            </a:pPr>
            <a:r>
              <a:rPr lang="en-US" baseline="0" dirty="0"/>
              <a:t>After the delay of the forming stage, urgency can set in and they start to seek progress.</a:t>
            </a:r>
          </a:p>
          <a:p>
            <a:pPr lvl="1">
              <a:buFont typeface="Arial" pitchFamily="34" charset="0"/>
              <a:buChar char="•"/>
            </a:pPr>
            <a:r>
              <a:rPr lang="en-US" baseline="0" dirty="0"/>
              <a:t>Team members even seek progress by sacrificing the discipline.</a:t>
            </a:r>
          </a:p>
          <a:p>
            <a:pPr lvl="1">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167</a:t>
            </a:fld>
            <a:endParaRPr lang="en-US" dirty="0"/>
          </a:p>
        </p:txBody>
      </p:sp>
    </p:spTree>
    <p:extLst>
      <p:ext uri="{BB962C8B-B14F-4D97-AF65-F5344CB8AC3E}">
        <p14:creationId xmlns:p14="http://schemas.microsoft.com/office/powerpoint/2010/main" val="33207404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a:t>
            </a:r>
            <a:r>
              <a:rPr lang="en-US" b="1" dirty="0"/>
              <a:t>Norming</a:t>
            </a:r>
            <a:r>
              <a:rPr lang="en-US" dirty="0"/>
              <a:t> stage:</a:t>
            </a:r>
          </a:p>
          <a:p>
            <a:pPr lvl="1">
              <a:buFont typeface="Arial" pitchFamily="34" charset="0"/>
              <a:buChar char="•"/>
            </a:pPr>
            <a:r>
              <a:rPr lang="en-US" dirty="0"/>
              <a:t>The team is</a:t>
            </a:r>
            <a:r>
              <a:rPr lang="en-US" baseline="0" dirty="0"/>
              <a:t> settling into place and into roles with responsibilities.</a:t>
            </a:r>
          </a:p>
          <a:p>
            <a:pPr lvl="1">
              <a:buFont typeface="Arial" pitchFamily="34" charset="0"/>
              <a:buChar char="•"/>
            </a:pPr>
            <a:r>
              <a:rPr lang="en-US" baseline="0" dirty="0"/>
              <a:t>Once roles are clear, engagement increases with comfort level, and the team starts to form relationships with each other.</a:t>
            </a:r>
            <a:endParaRPr lang="en-US" dirty="0"/>
          </a:p>
          <a:p>
            <a:pPr>
              <a:buFont typeface="Arial" pitchFamily="34" charset="0"/>
              <a:buChar char="•"/>
            </a:pPr>
            <a:r>
              <a:rPr lang="en-US" dirty="0"/>
              <a:t>In the </a:t>
            </a:r>
            <a:r>
              <a:rPr lang="en-US" b="1" dirty="0"/>
              <a:t>Performing</a:t>
            </a:r>
            <a:r>
              <a:rPr lang="en-US" dirty="0"/>
              <a:t> stage:</a:t>
            </a:r>
          </a:p>
          <a:p>
            <a:pPr lvl="1">
              <a:buFont typeface="Arial" pitchFamily="34" charset="0"/>
              <a:buChar char="•"/>
            </a:pPr>
            <a:r>
              <a:rPr lang="en-US" dirty="0"/>
              <a:t>The team is aligned and directed.</a:t>
            </a:r>
          </a:p>
          <a:p>
            <a:pPr lvl="1">
              <a:buFont typeface="Arial" pitchFamily="34" charset="0"/>
              <a:buChar char="•"/>
            </a:pPr>
            <a:r>
              <a:rPr lang="en-US" dirty="0"/>
              <a:t>The are autonomous</a:t>
            </a:r>
            <a:r>
              <a:rPr lang="en-US" baseline="0" dirty="0"/>
              <a:t> in that they can resolve issues within and stay on the path to progress.</a:t>
            </a:r>
          </a:p>
          <a:p>
            <a:pPr lvl="1">
              <a:buFont typeface="Arial" pitchFamily="34" charset="0"/>
              <a:buChar char="•"/>
            </a:pPr>
            <a:r>
              <a:rPr lang="en-US" baseline="0" dirty="0"/>
              <a:t>The team is united to exceed expectations of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168</a:t>
            </a:fld>
            <a:endParaRPr lang="en-US" dirty="0"/>
          </a:p>
        </p:txBody>
      </p:sp>
    </p:spTree>
    <p:extLst>
      <p:ext uri="{BB962C8B-B14F-4D97-AF65-F5344CB8AC3E}">
        <p14:creationId xmlns:p14="http://schemas.microsoft.com/office/powerpoint/2010/main" val="1317228309"/>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Even with the most perfectly defined project, a well-structured team can be the difference between success and failure.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169</a:t>
            </a:fld>
            <a:endParaRPr lang="en-US" dirty="0"/>
          </a:p>
        </p:txBody>
      </p:sp>
    </p:spTree>
    <p:extLst>
      <p:ext uri="{BB962C8B-B14F-4D97-AF65-F5344CB8AC3E}">
        <p14:creationId xmlns:p14="http://schemas.microsoft.com/office/powerpoint/2010/main" val="413654675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4FEE7111-F1FD-494B-AFAA-9DBAA337D183}" type="slidenum">
              <a:rPr lang="en-US" smtClean="0"/>
              <a:pPr>
                <a:defRPr/>
              </a:pPr>
              <a:t>170</a:t>
            </a:fld>
            <a:endParaRPr lang="en-US" dirty="0"/>
          </a:p>
        </p:txBody>
      </p:sp>
    </p:spTree>
    <p:extLst>
      <p:ext uri="{BB962C8B-B14F-4D97-AF65-F5344CB8AC3E}">
        <p14:creationId xmlns:p14="http://schemas.microsoft.com/office/powerpoint/2010/main" val="273340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Bill</a:t>
            </a:r>
            <a:r>
              <a:rPr lang="en-US" baseline="0" dirty="0"/>
              <a:t> Smith originally approached Bob Galvin with what he referred to as the “theory of latent defect.”  </a:t>
            </a:r>
          </a:p>
          <a:p>
            <a:pPr>
              <a:buFont typeface="Arial" pitchFamily="34" charset="0"/>
              <a:buChar char="•"/>
            </a:pPr>
            <a:r>
              <a:rPr lang="en-US" dirty="0"/>
              <a:t>The core principle of the theory is that </a:t>
            </a:r>
            <a:r>
              <a:rPr lang="en-US" b="1" i="0" dirty="0"/>
              <a:t>variation</a:t>
            </a:r>
            <a:r>
              <a:rPr lang="en-US" dirty="0"/>
              <a:t> in manufacturing processes is the main driver for </a:t>
            </a:r>
            <a:r>
              <a:rPr lang="en-US" b="1" i="0" dirty="0"/>
              <a:t>defects</a:t>
            </a:r>
            <a:r>
              <a:rPr lang="en-US" dirty="0"/>
              <a:t>, and eliminating variation will help eliminate defects.</a:t>
            </a:r>
            <a:r>
              <a:rPr lang="en-US" baseline="0" dirty="0"/>
              <a:t> In turn, it will</a:t>
            </a:r>
            <a:r>
              <a:rPr lang="en-US" dirty="0"/>
              <a:t> eliminate the wastes associated with defects, saving money and increasing customer satisfaction.</a:t>
            </a:r>
          </a:p>
          <a:p>
            <a:pPr>
              <a:buFont typeface="Arial" pitchFamily="34" charset="0"/>
              <a:buChar char="•"/>
            </a:pPr>
            <a:r>
              <a:rPr lang="en-US" dirty="0"/>
              <a:t>The threshold agreed to by Motorola</a:t>
            </a:r>
            <a:r>
              <a:rPr lang="en-US" baseline="0" dirty="0"/>
              <a:t> was 3.4 defects per million opportunities…does it sound familiar?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a:t>
            </a:fld>
            <a:endParaRPr lang="en-US" dirty="0"/>
          </a:p>
        </p:txBody>
      </p:sp>
    </p:spTree>
    <p:extLst>
      <p:ext uri="{BB962C8B-B14F-4D97-AF65-F5344CB8AC3E}">
        <p14:creationId xmlns:p14="http://schemas.microsoft.com/office/powerpoint/2010/main" val="390245620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96A83F88-E0DB-4B52-B430-054DAB9DD4F1}" type="slidenum">
              <a:rPr lang="en-US" smtClean="0"/>
              <a:pPr>
                <a:defRPr/>
              </a:pPr>
              <a:t>171</a:t>
            </a:fld>
            <a:endParaRPr lang="en-US" dirty="0"/>
          </a:p>
        </p:txBody>
      </p:sp>
    </p:spTree>
    <p:extLst>
      <p:ext uri="{BB962C8B-B14F-4D97-AF65-F5344CB8AC3E}">
        <p14:creationId xmlns:p14="http://schemas.microsoft.com/office/powerpoint/2010/main" val="7770728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project risk management process supports the project team in proactively managing events that could potentially impact the project. </a:t>
            </a:r>
          </a:p>
          <a:p>
            <a:pPr marL="171450" indent="-171450">
              <a:buFont typeface="Arial" pitchFamily="34" charset="0"/>
              <a:buChar char="•"/>
            </a:pPr>
            <a:r>
              <a:rPr lang="en-US" dirty="0"/>
              <a:t>A broad definition of project </a:t>
            </a:r>
            <a:r>
              <a:rPr lang="en-US" b="1" dirty="0"/>
              <a:t>risk</a:t>
            </a:r>
            <a:r>
              <a:rPr lang="en-US" dirty="0"/>
              <a:t> is an uncertainty that can have a negative </a:t>
            </a:r>
            <a:r>
              <a:rPr lang="en-US" i="1" dirty="0"/>
              <a:t>or</a:t>
            </a:r>
            <a:r>
              <a:rPr lang="en-US" dirty="0"/>
              <a:t> positive effect on meeting project objectives.</a:t>
            </a:r>
          </a:p>
          <a:p>
            <a:pPr marL="171450" indent="-171450">
              <a:buFont typeface="Arial" pitchFamily="34" charset="0"/>
              <a:buChar char="•"/>
            </a:pPr>
            <a:r>
              <a:rPr lang="en-US" dirty="0"/>
              <a:t>Positive risks are risks that result in good things happening – sometimes called opportunities.</a:t>
            </a:r>
          </a:p>
          <a:p>
            <a:endParaRPr lang="en-IN" dirty="0"/>
          </a:p>
        </p:txBody>
      </p:sp>
      <p:sp>
        <p:nvSpPr>
          <p:cNvPr id="4" name="Slide Number Placeholder 3"/>
          <p:cNvSpPr>
            <a:spLocks noGrp="1"/>
          </p:cNvSpPr>
          <p:nvPr>
            <p:ph type="sldNum" sz="quarter" idx="5"/>
          </p:nvPr>
        </p:nvSpPr>
        <p:spPr/>
        <p:txBody>
          <a:bodyPr/>
          <a:lstStyle/>
          <a:p>
            <a:pPr>
              <a:defRPr/>
            </a:pPr>
            <a:fld id="{ABDEFA8E-7B93-4FBE-B8FB-497782403EE1}" type="slidenum">
              <a:rPr lang="en-US" smtClean="0"/>
              <a:pPr>
                <a:defRPr/>
              </a:pPr>
              <a:t>172</a:t>
            </a:fld>
            <a:endParaRPr lang="en-US" dirty="0"/>
          </a:p>
        </p:txBody>
      </p:sp>
    </p:spTree>
    <p:extLst>
      <p:ext uri="{BB962C8B-B14F-4D97-AF65-F5344CB8AC3E}">
        <p14:creationId xmlns:p14="http://schemas.microsoft.com/office/powerpoint/2010/main" val="109294947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1" indent="-342900">
              <a:buFont typeface="Arial" pitchFamily="34" charset="0"/>
              <a:buChar char="•"/>
            </a:pPr>
            <a:r>
              <a:rPr lang="en-US" dirty="0"/>
              <a:t>Risk management is often overlooked in projects, but it can help improve project success by helping select good projects, determining project scope, and developing realistic estimates.</a:t>
            </a:r>
          </a:p>
          <a:p>
            <a:pPr marL="342900" lvl="1" indent="-342900">
              <a:buFont typeface="Arial" pitchFamily="34" charset="0"/>
              <a:buChar char="•"/>
            </a:pPr>
            <a:r>
              <a:rPr lang="en-US" dirty="0">
                <a:cs typeface="Times New Roman" pitchFamily="18" charset="0"/>
              </a:rPr>
              <a:t>The quality of risk communication underpins the quality of the entire risk analysis process.</a:t>
            </a:r>
            <a:endParaRPr lang="en-US" dirty="0"/>
          </a:p>
          <a:p>
            <a:pPr marL="0" lvl="1"/>
            <a:endParaRPr lang="en-US" sz="1400" dirty="0"/>
          </a:p>
          <a:p>
            <a:endParaRPr lang="en-IN" dirty="0"/>
          </a:p>
        </p:txBody>
      </p:sp>
      <p:sp>
        <p:nvSpPr>
          <p:cNvPr id="4" name="Slide Number Placeholder 3"/>
          <p:cNvSpPr>
            <a:spLocks noGrp="1"/>
          </p:cNvSpPr>
          <p:nvPr>
            <p:ph type="sldNum" sz="quarter" idx="5"/>
          </p:nvPr>
        </p:nvSpPr>
        <p:spPr/>
        <p:txBody>
          <a:bodyPr/>
          <a:lstStyle/>
          <a:p>
            <a:pPr>
              <a:defRPr/>
            </a:pPr>
            <a:fld id="{21B0D72D-B6C3-46FA-BFC2-7D1A6158244B}" type="slidenum">
              <a:rPr lang="en-US" smtClean="0"/>
              <a:pPr>
                <a:defRPr/>
              </a:pPr>
              <a:t>173</a:t>
            </a:fld>
            <a:endParaRPr lang="en-US" dirty="0"/>
          </a:p>
        </p:txBody>
      </p:sp>
    </p:spTree>
    <p:extLst>
      <p:ext uri="{BB962C8B-B14F-4D97-AF65-F5344CB8AC3E}">
        <p14:creationId xmlns:p14="http://schemas.microsoft.com/office/powerpoint/2010/main" val="34614053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76F03B7B-F603-42E3-8A0F-3B52B7F89FB6}" type="slidenum">
              <a:rPr lang="en-US" smtClean="0"/>
              <a:pPr>
                <a:defRPr/>
              </a:pPr>
              <a:t>174</a:t>
            </a:fld>
            <a:endParaRPr lang="en-US" dirty="0"/>
          </a:p>
        </p:txBody>
      </p:sp>
    </p:spTree>
    <p:extLst>
      <p:ext uri="{BB962C8B-B14F-4D97-AF65-F5344CB8AC3E}">
        <p14:creationId xmlns:p14="http://schemas.microsoft.com/office/powerpoint/2010/main" val="387227209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73DDB63-5B57-4054-A1D7-61EE92D64185}" type="slidenum">
              <a:rPr lang="en-US" smtClean="0"/>
              <a:pPr>
                <a:defRPr/>
              </a:pPr>
              <a:t>175</a:t>
            </a:fld>
            <a:endParaRPr lang="en-US" dirty="0"/>
          </a:p>
        </p:txBody>
      </p:sp>
    </p:spTree>
    <p:extLst>
      <p:ext uri="{BB962C8B-B14F-4D97-AF65-F5344CB8AC3E}">
        <p14:creationId xmlns:p14="http://schemas.microsoft.com/office/powerpoint/2010/main" val="3519009016"/>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The process of identification, matching, and assigning ownership may involve the full project team in a brainstorming exercise or a workshop. </a:t>
            </a:r>
            <a:r>
              <a:rPr lang="en-AU" dirty="0">
                <a:cs typeface="Times New Roman" pitchFamily="18" charset="0"/>
              </a:rPr>
              <a:t>The team should be encouraged to participate in risk identification by actively reporting risks as they arise, and to make suggestions as to the controls needed to rectify the situation.</a:t>
            </a:r>
          </a:p>
          <a:p>
            <a:endParaRPr lang="en-IN" dirty="0"/>
          </a:p>
        </p:txBody>
      </p:sp>
      <p:sp>
        <p:nvSpPr>
          <p:cNvPr id="4" name="Slide Number Placeholder 3"/>
          <p:cNvSpPr>
            <a:spLocks noGrp="1"/>
          </p:cNvSpPr>
          <p:nvPr>
            <p:ph type="sldNum" sz="quarter" idx="5"/>
          </p:nvPr>
        </p:nvSpPr>
        <p:spPr/>
        <p:txBody>
          <a:bodyPr/>
          <a:lstStyle/>
          <a:p>
            <a:pPr>
              <a:defRPr/>
            </a:pPr>
            <a:fld id="{1754D778-3B47-461A-8928-A0960C785E02}" type="slidenum">
              <a:rPr lang="en-US" smtClean="0"/>
              <a:pPr>
                <a:defRPr/>
              </a:pPr>
              <a:t>176</a:t>
            </a:fld>
            <a:endParaRPr lang="en-US" dirty="0"/>
          </a:p>
        </p:txBody>
      </p:sp>
    </p:spTree>
    <p:extLst>
      <p:ext uri="{BB962C8B-B14F-4D97-AF65-F5344CB8AC3E}">
        <p14:creationId xmlns:p14="http://schemas.microsoft.com/office/powerpoint/2010/main" val="3574974124"/>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dirty="0"/>
              <a:t>Establishing categories for risks provides a mechanism for collecting and organizing risks as well as ensuring appropriate scrutiny and management</a:t>
            </a:r>
            <a:r>
              <a:rPr lang="en-US" dirty="0"/>
              <a:t> attention for those risks that can have more serious consequences on meeting project objectives.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C66F5585-CB01-4418-9F0B-9332EB937ECE}" type="slidenum">
              <a:rPr lang="en-US" smtClean="0"/>
              <a:pPr>
                <a:defRPr/>
              </a:pPr>
              <a:t>177</a:t>
            </a:fld>
            <a:endParaRPr lang="en-US" dirty="0"/>
          </a:p>
        </p:txBody>
      </p:sp>
    </p:spTree>
    <p:extLst>
      <p:ext uri="{BB962C8B-B14F-4D97-AF65-F5344CB8AC3E}">
        <p14:creationId xmlns:p14="http://schemas.microsoft.com/office/powerpoint/2010/main" val="41078275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These are some examples of source of risks, from those</a:t>
            </a:r>
            <a:r>
              <a:rPr lang="en-CA" baseline="0" dirty="0"/>
              <a:t> associated with human resources to those related to project management.</a:t>
            </a:r>
            <a:endParaRPr lang="en-CA"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178</a:t>
            </a:fld>
            <a:endParaRPr lang="en-US" dirty="0"/>
          </a:p>
        </p:txBody>
      </p:sp>
    </p:spTree>
    <p:extLst>
      <p:ext uri="{BB962C8B-B14F-4D97-AF65-F5344CB8AC3E}">
        <p14:creationId xmlns:p14="http://schemas.microsoft.com/office/powerpoint/2010/main" val="225008763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Risk parameters are used to provide common and consistent criteria for comparing the various risks to be managed and to prioritize the necessary actions required for risk mitigation planning.</a:t>
            </a:r>
            <a:endParaRPr lang="en-IN" dirty="0"/>
          </a:p>
        </p:txBody>
      </p:sp>
      <p:sp>
        <p:nvSpPr>
          <p:cNvPr id="4" name="Slide Number Placeholder 3"/>
          <p:cNvSpPr>
            <a:spLocks noGrp="1"/>
          </p:cNvSpPr>
          <p:nvPr>
            <p:ph type="sldNum" sz="quarter" idx="5"/>
          </p:nvPr>
        </p:nvSpPr>
        <p:spPr/>
        <p:txBody>
          <a:bodyPr/>
          <a:lstStyle/>
          <a:p>
            <a:pPr>
              <a:defRPr/>
            </a:pPr>
            <a:fld id="{52EE21AF-8CA8-4C04-8A22-A88C38790ACB}" type="slidenum">
              <a:rPr lang="en-US" smtClean="0"/>
              <a:pPr>
                <a:defRPr/>
              </a:pPr>
              <a:t>179</a:t>
            </a:fld>
            <a:endParaRPr lang="en-US" dirty="0"/>
          </a:p>
        </p:txBody>
      </p:sp>
    </p:spTree>
    <p:extLst>
      <p:ext uri="{BB962C8B-B14F-4D97-AF65-F5344CB8AC3E}">
        <p14:creationId xmlns:p14="http://schemas.microsoft.com/office/powerpoint/2010/main" val="279469255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AU" dirty="0">
                <a:cs typeface="Times New Roman" pitchFamily="18" charset="0"/>
              </a:rPr>
              <a:t>We must prioritize and act on risks in order of priority. In reality, we may be able to fix simple project risks immediately, so we must also use our common sense when prioritizing. </a:t>
            </a:r>
          </a:p>
          <a:p>
            <a:pPr marL="171450" indent="-171450">
              <a:buFont typeface="Arial" pitchFamily="34" charset="0"/>
              <a:buChar char="•"/>
            </a:pPr>
            <a:r>
              <a:rPr lang="en-AU" dirty="0">
                <a:cs typeface="Times New Roman" pitchFamily="18" charset="0"/>
              </a:rPr>
              <a:t>Prioritizing is good practice when we need to allocate resources and keep records of the process.</a:t>
            </a:r>
            <a:r>
              <a:rPr lang="en-CA" dirty="0"/>
              <a:t> </a:t>
            </a:r>
          </a:p>
          <a:p>
            <a:pPr marL="171450" indent="-171450">
              <a:buFont typeface="Arial" pitchFamily="34" charset="0"/>
              <a:buChar char="•"/>
            </a:pPr>
            <a:r>
              <a:rPr lang="en-CA" dirty="0"/>
              <a:t>The project core team must review </a:t>
            </a:r>
            <a:r>
              <a:rPr lang="en-CA" i="1" dirty="0"/>
              <a:t>all</a:t>
            </a:r>
            <a:r>
              <a:rPr lang="en-CA" dirty="0"/>
              <a:t> risks to ensure the full impact of risk</a:t>
            </a:r>
            <a:r>
              <a:rPr lang="en-CA" baseline="0" dirty="0"/>
              <a:t> on a project </a:t>
            </a:r>
            <a:r>
              <a:rPr lang="en-CA" dirty="0"/>
              <a:t>has been identified and estimated.</a:t>
            </a:r>
            <a:endParaRPr lang="en-IN" dirty="0"/>
          </a:p>
          <a:p>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059F88E1-ED7C-4FCB-BF0C-43B85C37A049}" type="slidenum">
              <a:rPr lang="en-US" smtClean="0"/>
              <a:pPr>
                <a:defRPr/>
              </a:pPr>
              <a:t>180</a:t>
            </a:fld>
            <a:endParaRPr lang="en-US" dirty="0"/>
          </a:p>
        </p:txBody>
      </p:sp>
    </p:spTree>
    <p:extLst>
      <p:ext uri="{BB962C8B-B14F-4D97-AF65-F5344CB8AC3E}">
        <p14:creationId xmlns:p14="http://schemas.microsoft.com/office/powerpoint/2010/main" val="418917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1990s,</a:t>
            </a:r>
            <a:r>
              <a:rPr lang="en-US" baseline="0" dirty="0"/>
              <a:t> Six Sigma became widely popular after it was implemented at GE under the leadership of Jack Welch.</a:t>
            </a:r>
          </a:p>
          <a:p>
            <a:pPr>
              <a:buFont typeface="Arial" pitchFamily="34" charset="0"/>
              <a:buChar char="•"/>
            </a:pPr>
            <a:r>
              <a:rPr lang="en-US" baseline="0" dirty="0"/>
              <a:t>Companies across many industries followed suit. In some cases GE taught companies how to deploy the methodology, and in many cases experts from GE and other pioneer companies were heavily recruited to companies that were new to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18</a:t>
            </a:fld>
            <a:endParaRPr lang="en-US" dirty="0"/>
          </a:p>
        </p:txBody>
      </p:sp>
    </p:spTree>
    <p:extLst>
      <p:ext uri="{BB962C8B-B14F-4D97-AF65-F5344CB8AC3E}">
        <p14:creationId xmlns:p14="http://schemas.microsoft.com/office/powerpoint/2010/main" val="330844343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lnSpc>
                <a:spcPct val="90000"/>
              </a:lnSpc>
              <a:buFont typeface="Arial" pitchFamily="34" charset="0"/>
              <a:buChar char="•"/>
            </a:pPr>
            <a:r>
              <a:rPr lang="en-AU" dirty="0">
                <a:cs typeface="Times New Roman" pitchFamily="18" charset="0"/>
              </a:rPr>
              <a:t>Documenting the process allows us to systematically address the risk that exists in the project. </a:t>
            </a:r>
          </a:p>
          <a:p>
            <a:pPr marL="171450" indent="-171450" algn="just">
              <a:lnSpc>
                <a:spcPct val="90000"/>
              </a:lnSpc>
              <a:buFont typeface="Arial" pitchFamily="34" charset="0"/>
              <a:buChar char="•"/>
            </a:pPr>
            <a:r>
              <a:rPr lang="en-AU" dirty="0">
                <a:cs typeface="Times New Roman" pitchFamily="18" charset="0"/>
              </a:rPr>
              <a:t>Once the process is documented, action plans can be formulated and responsibilities allocated for controls that need to be implemented to eliminate or reduce the risk of those hazards.</a:t>
            </a:r>
          </a:p>
          <a:p>
            <a:pPr marL="171450" indent="-171450" algn="just">
              <a:lnSpc>
                <a:spcPct val="90000"/>
              </a:lnSpc>
              <a:buFont typeface="Arial" pitchFamily="34" charset="0"/>
              <a:buChar char="•"/>
            </a:pPr>
            <a:r>
              <a:rPr lang="en-CA" dirty="0"/>
              <a:t>An action plan for each identified risk can include multiple actions involving the team members. </a:t>
            </a:r>
          </a:p>
          <a:p>
            <a:pPr marL="171450" indent="-171450" algn="just">
              <a:lnSpc>
                <a:spcPct val="90000"/>
              </a:lnSpc>
              <a:buFont typeface="Arial" pitchFamily="34" charset="0"/>
              <a:buChar char="•"/>
            </a:pPr>
            <a:r>
              <a:rPr lang="en-CA" dirty="0"/>
              <a:t>In case of risk occurrence, or risk triggers, the risk owner reports to the project manager and implements the response plans. </a:t>
            </a:r>
            <a:endParaRPr lang="en-AU" dirty="0">
              <a:cs typeface="Times New Roman" pitchFamily="18" charset="0"/>
            </a:endParaRPr>
          </a:p>
          <a:p>
            <a:endParaRPr lang="en-IN" dirty="0"/>
          </a:p>
        </p:txBody>
      </p:sp>
      <p:sp>
        <p:nvSpPr>
          <p:cNvPr id="4" name="Slide Number Placeholder 3"/>
          <p:cNvSpPr>
            <a:spLocks noGrp="1"/>
          </p:cNvSpPr>
          <p:nvPr>
            <p:ph type="sldNum" sz="quarter" idx="5"/>
          </p:nvPr>
        </p:nvSpPr>
        <p:spPr/>
        <p:txBody>
          <a:bodyPr/>
          <a:lstStyle/>
          <a:p>
            <a:pPr>
              <a:defRPr/>
            </a:pPr>
            <a:fld id="{44641093-6077-4B0F-A33B-23D807B256AE}" type="slidenum">
              <a:rPr lang="en-US" smtClean="0"/>
              <a:pPr>
                <a:defRPr/>
              </a:pPr>
              <a:t>181</a:t>
            </a:fld>
            <a:endParaRPr lang="en-US" dirty="0"/>
          </a:p>
        </p:txBody>
      </p:sp>
    </p:spTree>
    <p:extLst>
      <p:ext uri="{BB962C8B-B14F-4D97-AF65-F5344CB8AC3E}">
        <p14:creationId xmlns:p14="http://schemas.microsoft.com/office/powerpoint/2010/main" val="360826674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C946C6CB-48B8-44A0-BA9F-54E684B286F3}" type="slidenum">
              <a:rPr lang="en-US" smtClean="0"/>
              <a:pPr>
                <a:defRPr/>
              </a:pPr>
              <a:t>182</a:t>
            </a:fld>
            <a:endParaRPr lang="en-US" dirty="0"/>
          </a:p>
        </p:txBody>
      </p:sp>
    </p:spTree>
    <p:extLst>
      <p:ext uri="{BB962C8B-B14F-4D97-AF65-F5344CB8AC3E}">
        <p14:creationId xmlns:p14="http://schemas.microsoft.com/office/powerpoint/2010/main" val="309295212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 typeface="Arial" pitchFamily="34" charset="0"/>
              <a:buChar char="•"/>
            </a:pPr>
            <a:r>
              <a:rPr lang="en-US" dirty="0"/>
              <a:t>The</a:t>
            </a:r>
            <a:r>
              <a:rPr lang="en-US" b="1" dirty="0"/>
              <a:t> risk register</a:t>
            </a:r>
            <a:r>
              <a:rPr lang="en-US" dirty="0"/>
              <a:t> is a document that contains the results of various risk management processes.</a:t>
            </a:r>
          </a:p>
          <a:p>
            <a:pPr marL="342900" indent="-342900">
              <a:buFont typeface="Arial" pitchFamily="34" charset="0"/>
              <a:buChar char="•"/>
            </a:pPr>
            <a:r>
              <a:rPr lang="en-US" dirty="0"/>
              <a:t>It is often displayed in a table or spreadsheet format.</a:t>
            </a:r>
          </a:p>
          <a:p>
            <a:endParaRPr lang="en-IN" dirty="0"/>
          </a:p>
        </p:txBody>
      </p:sp>
      <p:sp>
        <p:nvSpPr>
          <p:cNvPr id="4" name="Slide Number Placeholder 3"/>
          <p:cNvSpPr>
            <a:spLocks noGrp="1"/>
          </p:cNvSpPr>
          <p:nvPr>
            <p:ph type="sldNum" sz="quarter" idx="5"/>
          </p:nvPr>
        </p:nvSpPr>
        <p:spPr/>
        <p:txBody>
          <a:bodyPr/>
          <a:lstStyle/>
          <a:p>
            <a:pPr>
              <a:defRPr/>
            </a:pPr>
            <a:fld id="{33C73FBF-8C10-467D-BFF8-4D8C97B1F8FC}" type="slidenum">
              <a:rPr lang="en-US" smtClean="0"/>
              <a:pPr>
                <a:defRPr/>
              </a:pPr>
              <a:t>183</a:t>
            </a:fld>
            <a:endParaRPr lang="en-US" dirty="0"/>
          </a:p>
        </p:txBody>
      </p:sp>
    </p:spTree>
    <p:extLst>
      <p:ext uri="{BB962C8B-B14F-4D97-AF65-F5344CB8AC3E}">
        <p14:creationId xmlns:p14="http://schemas.microsoft.com/office/powerpoint/2010/main" val="238954864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CA" dirty="0"/>
              <a:t>The most efficient method to track and report risk is to do it as an integral part of project team meetings through all stages in the project lifecycle.</a:t>
            </a:r>
          </a:p>
          <a:p>
            <a:pPr marL="171450" indent="-171450">
              <a:buFont typeface="Arial" pitchFamily="34" charset="0"/>
              <a:buChar char="•"/>
            </a:pPr>
            <a:r>
              <a:rPr lang="en-CA" dirty="0"/>
              <a:t>Risks will be reported to the senior management in the form of dashboards or through weekly status reports.</a:t>
            </a:r>
            <a:endParaRPr lang="en-IN" dirty="0"/>
          </a:p>
        </p:txBody>
      </p:sp>
      <p:sp>
        <p:nvSpPr>
          <p:cNvPr id="4" name="Slide Number Placeholder 3"/>
          <p:cNvSpPr>
            <a:spLocks noGrp="1"/>
          </p:cNvSpPr>
          <p:nvPr>
            <p:ph type="sldNum" sz="quarter" idx="5"/>
          </p:nvPr>
        </p:nvSpPr>
        <p:spPr/>
        <p:txBody>
          <a:bodyPr/>
          <a:lstStyle/>
          <a:p>
            <a:pPr>
              <a:defRPr/>
            </a:pPr>
            <a:fld id="{A97C2AE0-5285-417F-9E96-5CC91AEE0569}" type="slidenum">
              <a:rPr lang="en-US" smtClean="0"/>
              <a:pPr>
                <a:defRPr/>
              </a:pPr>
              <a:t>184</a:t>
            </a:fld>
            <a:endParaRPr lang="en-US" dirty="0"/>
          </a:p>
        </p:txBody>
      </p:sp>
    </p:spTree>
    <p:extLst>
      <p:ext uri="{BB962C8B-B14F-4D97-AF65-F5344CB8AC3E}">
        <p14:creationId xmlns:p14="http://schemas.microsoft.com/office/powerpoint/2010/main" val="7309690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FC2E3E-291A-4835-AEBF-FD1404013323}" type="slidenum">
              <a:rPr lang="en-US" smtClean="0"/>
              <a:pPr>
                <a:defRPr/>
              </a:pPr>
              <a:t>185</a:t>
            </a:fld>
            <a:endParaRPr lang="en-US" dirty="0"/>
          </a:p>
        </p:txBody>
      </p:sp>
    </p:spTree>
    <p:extLst>
      <p:ext uri="{BB962C8B-B14F-4D97-AF65-F5344CB8AC3E}">
        <p14:creationId xmlns:p14="http://schemas.microsoft.com/office/powerpoint/2010/main" val="1690617782"/>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7DFB79C-D6DB-492E-8D8A-EE4F3580BB51}" type="slidenum">
              <a:rPr lang="en-US" smtClean="0"/>
              <a:pPr>
                <a:defRPr/>
              </a:pPr>
              <a:t>186</a:t>
            </a:fld>
            <a:endParaRPr lang="en-US" dirty="0"/>
          </a:p>
        </p:txBody>
      </p:sp>
    </p:spTree>
    <p:extLst>
      <p:ext uri="{BB962C8B-B14F-4D97-AF65-F5344CB8AC3E}">
        <p14:creationId xmlns:p14="http://schemas.microsoft.com/office/powerpoint/2010/main" val="217249471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B63B17D-FF2D-4C8E-ABCA-4340A60276DF}" type="slidenum">
              <a:rPr lang="en-US" smtClean="0"/>
              <a:pPr>
                <a:defRPr/>
              </a:pPr>
              <a:t>187</a:t>
            </a:fld>
            <a:endParaRPr lang="en-US" dirty="0"/>
          </a:p>
        </p:txBody>
      </p:sp>
    </p:spTree>
    <p:extLst>
      <p:ext uri="{BB962C8B-B14F-4D97-AF65-F5344CB8AC3E}">
        <p14:creationId xmlns:p14="http://schemas.microsoft.com/office/powerpoint/2010/main" val="12655124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0A221D9A-8227-4553-8A6B-EF1F438452C3}" type="slidenum">
              <a:rPr lang="en-US" smtClean="0"/>
              <a:pPr>
                <a:defRPr/>
              </a:pPr>
              <a:t>188</a:t>
            </a:fld>
            <a:endParaRPr lang="en-US" dirty="0"/>
          </a:p>
        </p:txBody>
      </p:sp>
    </p:spTree>
    <p:extLst>
      <p:ext uri="{BB962C8B-B14F-4D97-AF65-F5344CB8AC3E}">
        <p14:creationId xmlns:p14="http://schemas.microsoft.com/office/powerpoint/2010/main" val="259397992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marL="171450" indent="-171450">
              <a:buFont typeface="Arial" pitchFamily="34" charset="0"/>
              <a:buChar char="•"/>
              <a:defRPr/>
            </a:pPr>
            <a:r>
              <a:rPr lang="en-IN" dirty="0"/>
              <a:t>Project management involves understanding project needs, planning those needs, and properly allocating resources to achieve</a:t>
            </a:r>
            <a:r>
              <a:rPr lang="en-IN" baseline="0" dirty="0"/>
              <a:t> the desired results.</a:t>
            </a:r>
            <a:r>
              <a:rPr lang="en-IN" dirty="0"/>
              <a:t> </a:t>
            </a:r>
          </a:p>
          <a:p>
            <a:pPr marL="171450" indent="-171450">
              <a:buFont typeface="Arial" pitchFamily="34" charset="0"/>
              <a:buChar char="•"/>
              <a:defRPr/>
            </a:pPr>
            <a:r>
              <a:rPr lang="en-US" dirty="0"/>
              <a:t>The basic steps of project management</a:t>
            </a:r>
            <a:r>
              <a:rPr lang="en-US" baseline="0" dirty="0"/>
              <a:t> as we will cover in greater detail later are:</a:t>
            </a:r>
            <a:r>
              <a:rPr lang="en-US" dirty="0"/>
              <a:t> initiating the project, planning the project, executing the project, and closing the project.</a:t>
            </a:r>
          </a:p>
        </p:txBody>
      </p:sp>
      <p:sp>
        <p:nvSpPr>
          <p:cNvPr id="4" name="Slide Number Placeholder 3"/>
          <p:cNvSpPr>
            <a:spLocks noGrp="1"/>
          </p:cNvSpPr>
          <p:nvPr>
            <p:ph type="sldNum" sz="quarter" idx="5"/>
          </p:nvPr>
        </p:nvSpPr>
        <p:spPr/>
        <p:txBody>
          <a:bodyPr/>
          <a:lstStyle/>
          <a:p>
            <a:pPr>
              <a:defRPr/>
            </a:pPr>
            <a:fld id="{E2B3AEB1-06E5-4796-A76B-8B24D66C8CD5}" type="slidenum">
              <a:rPr lang="en-US" smtClean="0"/>
              <a:pPr>
                <a:defRPr/>
              </a:pPr>
              <a:t>189</a:t>
            </a:fld>
            <a:endParaRPr lang="en-US" dirty="0"/>
          </a:p>
        </p:txBody>
      </p:sp>
    </p:spTree>
    <p:extLst>
      <p:ext uri="{BB962C8B-B14F-4D97-AF65-F5344CB8AC3E}">
        <p14:creationId xmlns:p14="http://schemas.microsoft.com/office/powerpoint/2010/main" val="401135590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Project planning </a:t>
            </a:r>
            <a:r>
              <a:rPr lang="en-US" dirty="0"/>
              <a:t>involves defining clear, distinct tasks and deliverables, and the work needed to complete each task and phase of the project.</a:t>
            </a:r>
          </a:p>
          <a:p>
            <a:endParaRPr lang="en-IN" dirty="0"/>
          </a:p>
        </p:txBody>
      </p:sp>
      <p:sp>
        <p:nvSpPr>
          <p:cNvPr id="4" name="Slide Number Placeholder 3"/>
          <p:cNvSpPr>
            <a:spLocks noGrp="1"/>
          </p:cNvSpPr>
          <p:nvPr>
            <p:ph type="sldNum" sz="quarter" idx="5"/>
          </p:nvPr>
        </p:nvSpPr>
        <p:spPr/>
        <p:txBody>
          <a:bodyPr/>
          <a:lstStyle/>
          <a:p>
            <a:pPr>
              <a:defRPr/>
            </a:pPr>
            <a:fld id="{F669F318-BDAA-42EF-86BC-0A7A81A2A56B}" type="slidenum">
              <a:rPr lang="en-US" smtClean="0"/>
              <a:pPr>
                <a:defRPr/>
              </a:pPr>
              <a:t>190</a:t>
            </a:fld>
            <a:endParaRPr lang="en-US" dirty="0"/>
          </a:p>
        </p:txBody>
      </p:sp>
    </p:spTree>
    <p:extLst>
      <p:ext uri="{BB962C8B-B14F-4D97-AF65-F5344CB8AC3E}">
        <p14:creationId xmlns:p14="http://schemas.microsoft.com/office/powerpoint/2010/main" val="319616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DMAIC methodology is essentially an ordered collection of concepts and tools that were not unique to Six Sigma. The concepts and tools are leveraged in a way that leads down a problem solving path.</a:t>
            </a:r>
          </a:p>
          <a:p>
            <a:pPr>
              <a:buFont typeface="Arial" pitchFamily="34" charset="0"/>
              <a:buChar char="•"/>
            </a:pPr>
            <a:r>
              <a:rPr lang="en-US" baseline="0" dirty="0"/>
              <a:t>Another methodology that is complementary to Six Sigma is Lean or Lean Manufacturing.</a:t>
            </a:r>
          </a:p>
          <a:p>
            <a:pPr>
              <a:buFont typeface="Arial" pitchFamily="34" charset="0"/>
              <a:buChar char="•"/>
            </a:pPr>
            <a:r>
              <a:rPr lang="en-US" baseline="0" dirty="0"/>
              <a:t>While Six Sigma focuses on process variability, Lean focuses on eliminating waste and improving process flow and efficiency.</a:t>
            </a:r>
          </a:p>
          <a:p>
            <a:pPr>
              <a:buFont typeface="Arial" pitchFamily="34" charset="0"/>
              <a:buChar char="•"/>
            </a:pPr>
            <a:r>
              <a:rPr lang="en-US" baseline="0" dirty="0"/>
              <a:t>Although the concepts have been applied all the way back in the early 1900s by Ford and Boeing, they were made popular by Toyota in the 1960s with what was originally known as the “just-in-time production system,” and became known as the Toyota Production System. </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19</a:t>
            </a:fld>
            <a:endParaRPr lang="en-US" dirty="0"/>
          </a:p>
        </p:txBody>
      </p:sp>
    </p:spTree>
    <p:extLst>
      <p:ext uri="{BB962C8B-B14F-4D97-AF65-F5344CB8AC3E}">
        <p14:creationId xmlns:p14="http://schemas.microsoft.com/office/powerpoint/2010/main" val="183082930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5 key stages</a:t>
            </a:r>
            <a:r>
              <a:rPr lang="en-US" baseline="0" dirty="0"/>
              <a:t> of project planning are:</a:t>
            </a:r>
          </a:p>
          <a:p>
            <a:pPr marL="228600" indent="-228600">
              <a:buAutoNum type="arabicPeriod"/>
            </a:pPr>
            <a:r>
              <a:rPr lang="en-US" baseline="0" dirty="0"/>
              <a:t>Determining project scope and objectives</a:t>
            </a:r>
          </a:p>
          <a:p>
            <a:pPr marL="228600" indent="-228600">
              <a:buAutoNum type="arabicPeriod"/>
            </a:pPr>
            <a:r>
              <a:rPr lang="en-US" baseline="0" dirty="0"/>
              <a:t>Project planning</a:t>
            </a:r>
          </a:p>
          <a:p>
            <a:pPr marL="228600" indent="-228600">
              <a:buAutoNum type="arabicPeriod"/>
            </a:pPr>
            <a:r>
              <a:rPr lang="en-US" baseline="0" dirty="0"/>
              <a:t>Project proposal and approval</a:t>
            </a:r>
          </a:p>
          <a:p>
            <a:pPr marL="228600" indent="-228600">
              <a:buAutoNum type="arabicPeriod"/>
            </a:pPr>
            <a:r>
              <a:rPr lang="en-US" baseline="0" dirty="0"/>
              <a:t>Project implementation</a:t>
            </a:r>
          </a:p>
          <a:p>
            <a:pPr marL="228600" indent="-228600">
              <a:buAutoNum type="arabicPeriod"/>
            </a:pPr>
            <a:r>
              <a:rPr lang="en-US" baseline="0" dirty="0"/>
              <a:t>Project evaluation.</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E807F41A-EE60-4A4A-A40E-C548BD1B95FB}" type="slidenum">
              <a:rPr lang="en-US" smtClean="0"/>
              <a:pPr>
                <a:defRPr/>
              </a:pPr>
              <a:t>191</a:t>
            </a:fld>
            <a:endParaRPr lang="en-US" dirty="0"/>
          </a:p>
        </p:txBody>
      </p:sp>
    </p:spTree>
    <p:extLst>
      <p:ext uri="{BB962C8B-B14F-4D97-AF65-F5344CB8AC3E}">
        <p14:creationId xmlns:p14="http://schemas.microsoft.com/office/powerpoint/2010/main" val="1254924332"/>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Proper</a:t>
            </a:r>
            <a:r>
              <a:rPr lang="en-US" baseline="0" dirty="0"/>
              <a:t> project planning is necessary to coordinate all resources and tasks.</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1E80335A-FDF7-455F-85FC-2CB76F70D21F}" type="slidenum">
              <a:rPr lang="en-US" smtClean="0"/>
              <a:pPr>
                <a:defRPr/>
              </a:pPr>
              <a:t>192</a:t>
            </a:fld>
            <a:endParaRPr lang="en-US" dirty="0"/>
          </a:p>
        </p:txBody>
      </p:sp>
    </p:spTree>
    <p:extLst>
      <p:ext uri="{BB962C8B-B14F-4D97-AF65-F5344CB8AC3E}">
        <p14:creationId xmlns:p14="http://schemas.microsoft.com/office/powerpoint/2010/main" val="419967737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a:t>
            </a:r>
            <a:r>
              <a:rPr lang="en-IN" baseline="0" dirty="0"/>
              <a:t> essential high-level project activities that apply to </a:t>
            </a:r>
            <a:r>
              <a:rPr lang="en-IN" i="1" baseline="0" dirty="0"/>
              <a:t>all</a:t>
            </a:r>
            <a:r>
              <a:rPr lang="en-IN" baseline="0" dirty="0"/>
              <a:t> projects are:</a:t>
            </a:r>
          </a:p>
          <a:p>
            <a:r>
              <a:rPr lang="en-IN" baseline="0" dirty="0"/>
              <a:t>statement of work, work breakdown structure, resource estimation, scheduling, budgeting, communication, and risk management.</a:t>
            </a:r>
            <a:endParaRPr lang="en-IN" dirty="0"/>
          </a:p>
        </p:txBody>
      </p:sp>
      <p:sp>
        <p:nvSpPr>
          <p:cNvPr id="4" name="Slide Number Placeholder 3"/>
          <p:cNvSpPr>
            <a:spLocks noGrp="1"/>
          </p:cNvSpPr>
          <p:nvPr>
            <p:ph type="sldNum" sz="quarter" idx="5"/>
          </p:nvPr>
        </p:nvSpPr>
        <p:spPr/>
        <p:txBody>
          <a:bodyPr/>
          <a:lstStyle/>
          <a:p>
            <a:pPr>
              <a:defRPr/>
            </a:pPr>
            <a:fld id="{164F533E-415C-4D16-BC4E-B4CAAA3670D3}" type="slidenum">
              <a:rPr lang="en-US" smtClean="0"/>
              <a:pPr>
                <a:defRPr/>
              </a:pPr>
              <a:t>193</a:t>
            </a:fld>
            <a:endParaRPr lang="en-US" dirty="0"/>
          </a:p>
        </p:txBody>
      </p:sp>
    </p:spTree>
    <p:extLst>
      <p:ext uri="{BB962C8B-B14F-4D97-AF65-F5344CB8AC3E}">
        <p14:creationId xmlns:p14="http://schemas.microsoft.com/office/powerpoint/2010/main" val="154288740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SOWs or statements</a:t>
            </a:r>
            <a:r>
              <a:rPr lang="en-US" baseline="0" dirty="0"/>
              <a:t> of work are important “contracts” which outline many critical elements of a project or body of work. SOWs clarify expectations, deliverables, timelines, budgets, and responsibilities.</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0C0ABA01-1655-45BB-BED2-379400F189BB}" type="slidenum">
              <a:rPr lang="en-US" smtClean="0"/>
              <a:pPr>
                <a:defRPr/>
              </a:pPr>
              <a:t>194</a:t>
            </a:fld>
            <a:endParaRPr lang="en-US" dirty="0"/>
          </a:p>
        </p:txBody>
      </p:sp>
    </p:spTree>
    <p:extLst>
      <p:ext uri="{BB962C8B-B14F-4D97-AF65-F5344CB8AC3E}">
        <p14:creationId xmlns:p14="http://schemas.microsoft.com/office/powerpoint/2010/main" val="293471405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dirty="0"/>
              <a:t>A Work Breakdown Structure (WBS) is an important parameter in project planning</a:t>
            </a:r>
            <a:r>
              <a:rPr lang="en-US" baseline="0" dirty="0"/>
              <a:t> because projects must inevitably be </a:t>
            </a:r>
            <a:r>
              <a:rPr lang="en-US" dirty="0"/>
              <a:t>divided into smaller,</a:t>
            </a:r>
            <a:r>
              <a:rPr lang="en-US" baseline="0" dirty="0"/>
              <a:t> more manageable </a:t>
            </a:r>
            <a:r>
              <a:rPr lang="en-US" dirty="0"/>
              <a:t>tasks and subtasks. </a:t>
            </a:r>
          </a:p>
          <a:p>
            <a:pPr marL="171450" indent="-171450">
              <a:buFont typeface="Arial" pitchFamily="34" charset="0"/>
              <a:buChar char="•"/>
            </a:pPr>
            <a:r>
              <a:rPr lang="en-US" dirty="0"/>
              <a:t>These breakdowns must be aligned in a logical manner to meet customer defined target dates. </a:t>
            </a:r>
          </a:p>
          <a:p>
            <a:pPr marL="171450" indent="-171450">
              <a:buFont typeface="Arial" pitchFamily="34" charset="0"/>
              <a:buChar char="•"/>
            </a:pPr>
            <a:r>
              <a:rPr lang="en-US" dirty="0"/>
              <a:t>The WBS is required to prepare a project schedule and/or Gantt chart</a:t>
            </a:r>
            <a:r>
              <a:rPr lang="en-US" baseline="0" dirty="0"/>
              <a:t> as well as </a:t>
            </a:r>
            <a:r>
              <a:rPr lang="en-US" dirty="0"/>
              <a:t>to identify project</a:t>
            </a:r>
            <a:r>
              <a:rPr lang="en-US" baseline="0" dirty="0"/>
              <a:t> </a:t>
            </a:r>
            <a:r>
              <a:rPr lang="en-US" dirty="0"/>
              <a:t>milestones.</a:t>
            </a:r>
            <a:endParaRPr lang="en-IN" dirty="0"/>
          </a:p>
        </p:txBody>
      </p:sp>
      <p:sp>
        <p:nvSpPr>
          <p:cNvPr id="4" name="Slide Number Placeholder 3"/>
          <p:cNvSpPr>
            <a:spLocks noGrp="1"/>
          </p:cNvSpPr>
          <p:nvPr>
            <p:ph type="sldNum" sz="quarter" idx="5"/>
          </p:nvPr>
        </p:nvSpPr>
        <p:spPr/>
        <p:txBody>
          <a:bodyPr/>
          <a:lstStyle/>
          <a:p>
            <a:pPr>
              <a:defRPr/>
            </a:pPr>
            <a:fld id="{526C7B72-7269-4801-8E19-1F51E8DD2536}" type="slidenum">
              <a:rPr lang="en-US" smtClean="0"/>
              <a:pPr>
                <a:defRPr/>
              </a:pPr>
              <a:t>195</a:t>
            </a:fld>
            <a:endParaRPr lang="en-US" dirty="0"/>
          </a:p>
        </p:txBody>
      </p:sp>
    </p:spTree>
    <p:extLst>
      <p:ext uri="{BB962C8B-B14F-4D97-AF65-F5344CB8AC3E}">
        <p14:creationId xmlns:p14="http://schemas.microsoft.com/office/powerpoint/2010/main" val="95282360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The estimation</a:t>
            </a:r>
            <a:r>
              <a:rPr lang="en-IN" baseline="0" dirty="0"/>
              <a:t> of</a:t>
            </a:r>
            <a:r>
              <a:rPr lang="en-IN" dirty="0"/>
              <a:t> resource requirements (human, software, hardware, materials etc.) is necessary for each task and is useful for the creation</a:t>
            </a:r>
            <a:r>
              <a:rPr lang="en-IN" baseline="0" dirty="0"/>
              <a:t> of a </a:t>
            </a:r>
            <a:r>
              <a:rPr lang="en-IN" dirty="0"/>
              <a:t>project plan.</a:t>
            </a:r>
          </a:p>
        </p:txBody>
      </p:sp>
      <p:sp>
        <p:nvSpPr>
          <p:cNvPr id="4" name="Slide Number Placeholder 3"/>
          <p:cNvSpPr>
            <a:spLocks noGrp="1"/>
          </p:cNvSpPr>
          <p:nvPr>
            <p:ph type="sldNum" sz="quarter" idx="5"/>
          </p:nvPr>
        </p:nvSpPr>
        <p:spPr/>
        <p:txBody>
          <a:bodyPr/>
          <a:lstStyle/>
          <a:p>
            <a:pPr>
              <a:defRPr/>
            </a:pPr>
            <a:fld id="{8CEBCA51-9B54-4600-8670-BE58894D7C24}" type="slidenum">
              <a:rPr lang="en-US" smtClean="0"/>
              <a:pPr>
                <a:defRPr/>
              </a:pPr>
              <a:t>196</a:t>
            </a:fld>
            <a:endParaRPr lang="en-US" dirty="0"/>
          </a:p>
        </p:txBody>
      </p:sp>
    </p:spTree>
    <p:extLst>
      <p:ext uri="{BB962C8B-B14F-4D97-AF65-F5344CB8AC3E}">
        <p14:creationId xmlns:p14="http://schemas.microsoft.com/office/powerpoint/2010/main" val="356206151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Scheduling</a:t>
            </a:r>
            <a:r>
              <a:rPr lang="en-IN" baseline="0" dirty="0"/>
              <a:t> is critical because without it you will miss deadlines and poorly organize dependent tasks and activities. The result of the lack of scheduling, or of poor scheduling, can be catastrophic to a project.</a:t>
            </a:r>
            <a:endParaRPr lang="en-IN" dirty="0"/>
          </a:p>
        </p:txBody>
      </p:sp>
      <p:sp>
        <p:nvSpPr>
          <p:cNvPr id="4" name="Slide Number Placeholder 3"/>
          <p:cNvSpPr>
            <a:spLocks noGrp="1"/>
          </p:cNvSpPr>
          <p:nvPr>
            <p:ph type="sldNum" sz="quarter" idx="5"/>
          </p:nvPr>
        </p:nvSpPr>
        <p:spPr/>
        <p:txBody>
          <a:bodyPr/>
          <a:lstStyle/>
          <a:p>
            <a:pPr>
              <a:defRPr/>
            </a:pPr>
            <a:fld id="{D0AF0BE4-771E-4B26-8476-20ADABEE2A90}" type="slidenum">
              <a:rPr lang="en-US" smtClean="0"/>
              <a:pPr>
                <a:defRPr/>
              </a:pPr>
              <a:t>197</a:t>
            </a:fld>
            <a:endParaRPr lang="en-US" dirty="0"/>
          </a:p>
        </p:txBody>
      </p:sp>
    </p:spTree>
    <p:extLst>
      <p:ext uri="{BB962C8B-B14F-4D97-AF65-F5344CB8AC3E}">
        <p14:creationId xmlns:p14="http://schemas.microsoft.com/office/powerpoint/2010/main" val="397827848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A</a:t>
            </a:r>
            <a:r>
              <a:rPr lang="en-IN" baseline="0" dirty="0"/>
              <a:t> Gantt chart offers visibility to a project plan. It displays many key elements of the project plan in a simple and well organized manner. </a:t>
            </a:r>
            <a:endParaRPr lang="en-IN" dirty="0"/>
          </a:p>
        </p:txBody>
      </p:sp>
      <p:sp>
        <p:nvSpPr>
          <p:cNvPr id="4" name="Slide Number Placeholder 3"/>
          <p:cNvSpPr>
            <a:spLocks noGrp="1"/>
          </p:cNvSpPr>
          <p:nvPr>
            <p:ph type="sldNum" sz="quarter" idx="5"/>
          </p:nvPr>
        </p:nvSpPr>
        <p:spPr/>
        <p:txBody>
          <a:bodyPr/>
          <a:lstStyle/>
          <a:p>
            <a:pPr>
              <a:defRPr/>
            </a:pPr>
            <a:fld id="{00BBD754-D993-497A-9386-A6BE69FB31FC}" type="slidenum">
              <a:rPr lang="en-US" smtClean="0"/>
              <a:pPr>
                <a:defRPr/>
              </a:pPr>
              <a:t>198</a:t>
            </a:fld>
            <a:endParaRPr lang="en-US" dirty="0"/>
          </a:p>
        </p:txBody>
      </p:sp>
    </p:spTree>
    <p:extLst>
      <p:ext uri="{BB962C8B-B14F-4D97-AF65-F5344CB8AC3E}">
        <p14:creationId xmlns:p14="http://schemas.microsoft.com/office/powerpoint/2010/main" val="66551812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Create a preliminary project budget that outlines the planned expenses and revenues pertaining to the project. </a:t>
            </a:r>
          </a:p>
          <a:p>
            <a:pPr marL="171450" indent="-171450">
              <a:buFont typeface="Arial" pitchFamily="34" charset="0"/>
              <a:buChar char="•"/>
            </a:pPr>
            <a:r>
              <a:rPr lang="en-IN" dirty="0"/>
              <a:t>Preliminary budgets are</a:t>
            </a:r>
            <a:r>
              <a:rPr lang="en-IN" baseline="0" dirty="0"/>
              <a:t> commonly </a:t>
            </a:r>
            <a:r>
              <a:rPr lang="en-IN" dirty="0"/>
              <a:t>used for project justification and future business forecasts. </a:t>
            </a:r>
          </a:p>
          <a:p>
            <a:pPr marL="171450" indent="-171450">
              <a:buFont typeface="Arial" pitchFamily="34" charset="0"/>
              <a:buChar char="•"/>
            </a:pPr>
            <a:r>
              <a:rPr lang="en-IN" dirty="0"/>
              <a:t>Most organizations expect to see</a:t>
            </a:r>
            <a:r>
              <a:rPr lang="en-IN" baseline="0" dirty="0"/>
              <a:t> some financial analysis regarding the payback of a project. IRR (Internal Rate of Return) and NPV (Net Present Value) are two very common and acceptable financial measures that can be used to justify a project.</a:t>
            </a:r>
            <a:r>
              <a:rPr lang="en-IN" dirty="0"/>
              <a:t> </a:t>
            </a:r>
          </a:p>
          <a:p>
            <a:endParaRPr lang="en-IN" dirty="0"/>
          </a:p>
        </p:txBody>
      </p:sp>
      <p:sp>
        <p:nvSpPr>
          <p:cNvPr id="4" name="Slide Number Placeholder 3"/>
          <p:cNvSpPr>
            <a:spLocks noGrp="1"/>
          </p:cNvSpPr>
          <p:nvPr>
            <p:ph type="sldNum" sz="quarter" idx="5"/>
          </p:nvPr>
        </p:nvSpPr>
        <p:spPr/>
        <p:txBody>
          <a:bodyPr/>
          <a:lstStyle/>
          <a:p>
            <a:pPr>
              <a:defRPr/>
            </a:pPr>
            <a:fld id="{B2D47E6D-68A0-403F-BEF9-762B2390A9E1}" type="slidenum">
              <a:rPr lang="en-US" smtClean="0"/>
              <a:pPr>
                <a:defRPr/>
              </a:pPr>
              <a:t>199</a:t>
            </a:fld>
            <a:endParaRPr lang="en-US" dirty="0"/>
          </a:p>
        </p:txBody>
      </p:sp>
    </p:spTree>
    <p:extLst>
      <p:ext uri="{BB962C8B-B14F-4D97-AF65-F5344CB8AC3E}">
        <p14:creationId xmlns:p14="http://schemas.microsoft.com/office/powerpoint/2010/main" val="102813606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Effective communication and frequency of communication are</a:t>
            </a:r>
            <a:r>
              <a:rPr lang="en-IN" baseline="0" dirty="0"/>
              <a:t> </a:t>
            </a:r>
            <a:r>
              <a:rPr lang="en-IN" dirty="0"/>
              <a:t>vital to any project.</a:t>
            </a:r>
            <a:r>
              <a:rPr lang="en-IN" baseline="0" dirty="0"/>
              <a:t> Keeping participants, stakeholders, and customers updated with progress and forecasts helps ensure good communication.</a:t>
            </a:r>
            <a:endParaRPr lang="en-IN" dirty="0"/>
          </a:p>
        </p:txBody>
      </p:sp>
      <p:sp>
        <p:nvSpPr>
          <p:cNvPr id="4" name="Slide Number Placeholder 3"/>
          <p:cNvSpPr>
            <a:spLocks noGrp="1"/>
          </p:cNvSpPr>
          <p:nvPr>
            <p:ph type="sldNum" sz="quarter" idx="5"/>
          </p:nvPr>
        </p:nvSpPr>
        <p:spPr/>
        <p:txBody>
          <a:bodyPr/>
          <a:lstStyle/>
          <a:p>
            <a:pPr>
              <a:defRPr/>
            </a:pPr>
            <a:fld id="{4591DACE-FC18-41E5-BF44-EE487C6730EA}" type="slidenum">
              <a:rPr lang="en-US" smtClean="0"/>
              <a:pPr>
                <a:defRPr/>
              </a:pPr>
              <a:t>200</a:t>
            </a:fld>
            <a:endParaRPr lang="en-US" dirty="0"/>
          </a:p>
        </p:txBody>
      </p:sp>
    </p:spTree>
    <p:extLst>
      <p:ext uri="{BB962C8B-B14F-4D97-AF65-F5344CB8AC3E}">
        <p14:creationId xmlns:p14="http://schemas.microsoft.com/office/powerpoint/2010/main" val="393624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a:t>
            </a:fld>
            <a:endParaRPr lang="en-US" dirty="0"/>
          </a:p>
        </p:txBody>
      </p:sp>
    </p:spTree>
    <p:extLst>
      <p:ext uri="{BB962C8B-B14F-4D97-AF65-F5344CB8AC3E}">
        <p14:creationId xmlns:p14="http://schemas.microsoft.com/office/powerpoint/2010/main" val="396036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track record for many of these companies, after implementing Six Sigma, speaks for itself.</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a:t>
            </a:fld>
            <a:endParaRPr lang="en-US" dirty="0"/>
          </a:p>
        </p:txBody>
      </p:sp>
    </p:spTree>
    <p:extLst>
      <p:ext uri="{BB962C8B-B14F-4D97-AF65-F5344CB8AC3E}">
        <p14:creationId xmlns:p14="http://schemas.microsoft.com/office/powerpoint/2010/main" val="233825337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IN" dirty="0"/>
              <a:t>Most projects that fail are due to the lack of, or improper, risk management. </a:t>
            </a:r>
          </a:p>
          <a:p>
            <a:pPr marL="171450" indent="-171450">
              <a:buFont typeface="Arial" pitchFamily="34" charset="0"/>
              <a:buChar char="•"/>
            </a:pPr>
            <a:r>
              <a:rPr lang="en-IN" dirty="0"/>
              <a:t>Identify sources of risk as early as possible in the project. </a:t>
            </a:r>
          </a:p>
          <a:p>
            <a:pPr marL="171450" indent="-171450">
              <a:buFont typeface="Arial" pitchFamily="34" charset="0"/>
              <a:buChar char="•"/>
            </a:pPr>
            <a:r>
              <a:rPr lang="en-IN" dirty="0"/>
              <a:t>Determine</a:t>
            </a:r>
            <a:r>
              <a:rPr lang="en-IN" baseline="0" dirty="0"/>
              <a:t> the </a:t>
            </a:r>
            <a:r>
              <a:rPr lang="en-IN" dirty="0"/>
              <a:t>severity</a:t>
            </a:r>
            <a:r>
              <a:rPr lang="en-IN" baseline="0" dirty="0"/>
              <a:t> and frequency of possible risk </a:t>
            </a:r>
            <a:r>
              <a:rPr lang="en-IN" dirty="0"/>
              <a:t>occurrences</a:t>
            </a:r>
            <a:r>
              <a:rPr lang="en-IN" baseline="0" dirty="0"/>
              <a:t> and establish controls or mitigation plans</a:t>
            </a:r>
            <a:r>
              <a:rPr lang="en-IN" dirty="0"/>
              <a:t>. </a:t>
            </a:r>
          </a:p>
          <a:p>
            <a:pPr marL="171450" indent="-171450">
              <a:buFont typeface="Arial" pitchFamily="34" charset="0"/>
              <a:buChar char="•"/>
            </a:pPr>
            <a:r>
              <a:rPr lang="en-IN" dirty="0"/>
              <a:t>Prioritize</a:t>
            </a:r>
            <a:r>
              <a:rPr lang="en-IN" baseline="0" dirty="0"/>
              <a:t> your energy and resources based on risk severity.</a:t>
            </a:r>
            <a:endParaRPr lang="en-IN" dirty="0"/>
          </a:p>
          <a:p>
            <a:endParaRPr lang="en-IN" dirty="0"/>
          </a:p>
        </p:txBody>
      </p:sp>
      <p:sp>
        <p:nvSpPr>
          <p:cNvPr id="4" name="Slide Number Placeholder 3"/>
          <p:cNvSpPr>
            <a:spLocks noGrp="1"/>
          </p:cNvSpPr>
          <p:nvPr>
            <p:ph type="sldNum" sz="quarter" idx="5"/>
          </p:nvPr>
        </p:nvSpPr>
        <p:spPr/>
        <p:txBody>
          <a:bodyPr/>
          <a:lstStyle/>
          <a:p>
            <a:pPr>
              <a:defRPr/>
            </a:pPr>
            <a:fld id="{1D7CB07D-CACD-4419-8BCA-2E1542D7198E}" type="slidenum">
              <a:rPr lang="en-US" smtClean="0"/>
              <a:pPr>
                <a:defRPr/>
              </a:pPr>
              <a:t>201</a:t>
            </a:fld>
            <a:endParaRPr lang="en-US" dirty="0"/>
          </a:p>
        </p:txBody>
      </p:sp>
    </p:spTree>
    <p:extLst>
      <p:ext uri="{BB962C8B-B14F-4D97-AF65-F5344CB8AC3E}">
        <p14:creationId xmlns:p14="http://schemas.microsoft.com/office/powerpoint/2010/main" val="25158761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DF53979-3295-451E-B304-6422D2433800}" type="slidenum">
              <a:rPr lang="en-US" smtClean="0"/>
              <a:pPr>
                <a:defRPr/>
              </a:pPr>
              <a:t>202</a:t>
            </a:fld>
            <a:endParaRPr lang="en-US" dirty="0"/>
          </a:p>
        </p:txBody>
      </p:sp>
    </p:spTree>
    <p:extLst>
      <p:ext uri="{BB962C8B-B14F-4D97-AF65-F5344CB8AC3E}">
        <p14:creationId xmlns:p14="http://schemas.microsoft.com/office/powerpoint/2010/main" val="1498991906"/>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7B5A562-5FD1-468A-BBC5-F08E0F774C86}" type="slidenum">
              <a:rPr lang="en-US" smtClean="0"/>
              <a:pPr>
                <a:defRPr/>
              </a:pPr>
              <a:t>203</a:t>
            </a:fld>
            <a:endParaRPr lang="en-US" dirty="0"/>
          </a:p>
        </p:txBody>
      </p:sp>
    </p:spTree>
    <p:extLst>
      <p:ext uri="{BB962C8B-B14F-4D97-AF65-F5344CB8AC3E}">
        <p14:creationId xmlns:p14="http://schemas.microsoft.com/office/powerpoint/2010/main" val="96457510"/>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204</a:t>
            </a:fld>
            <a:endParaRPr lang="en-US" dirty="0"/>
          </a:p>
        </p:txBody>
      </p:sp>
    </p:spTree>
    <p:extLst>
      <p:ext uri="{BB962C8B-B14F-4D97-AF65-F5344CB8AC3E}">
        <p14:creationId xmlns:p14="http://schemas.microsoft.com/office/powerpoint/2010/main" val="44570005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205</a:t>
            </a:fld>
            <a:endParaRPr lang="en-US" dirty="0"/>
          </a:p>
        </p:txBody>
      </p:sp>
    </p:spTree>
    <p:extLst>
      <p:ext uri="{BB962C8B-B14F-4D97-AF65-F5344CB8AC3E}">
        <p14:creationId xmlns:p14="http://schemas.microsoft.com/office/powerpoint/2010/main" val="188827739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206</a:t>
            </a:fld>
            <a:endParaRPr lang="en-US" dirty="0"/>
          </a:p>
        </p:txBody>
      </p:sp>
    </p:spTree>
    <p:extLst>
      <p:ext uri="{BB962C8B-B14F-4D97-AF65-F5344CB8AC3E}">
        <p14:creationId xmlns:p14="http://schemas.microsoft.com/office/powerpoint/2010/main" val="5995331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baseline="0" dirty="0"/>
              <a:t>Lean Enterprise </a:t>
            </a:r>
            <a:r>
              <a:rPr lang="en-US" baseline="0" dirty="0"/>
              <a:t>seeks to purge the waste and to only focus on value-adding activity in its system.</a:t>
            </a:r>
          </a:p>
          <a:p>
            <a:pPr>
              <a:buFont typeface="Arial" pitchFamily="34" charset="0"/>
              <a:buChar char="•"/>
            </a:pPr>
            <a:r>
              <a:rPr lang="en-US" baseline="0" dirty="0"/>
              <a:t>A </a:t>
            </a:r>
            <a:r>
              <a:rPr lang="en-US" b="1" baseline="0" dirty="0"/>
              <a:t>Lean Manufacturing </a:t>
            </a:r>
            <a:r>
              <a:rPr lang="en-US" baseline="0" dirty="0"/>
              <a:t>system drives value, flows smoothly, maximizes production, and minimizes the waste.</a:t>
            </a:r>
          </a:p>
          <a:p>
            <a:pPr>
              <a:buFont typeface="Arial" pitchFamily="34" charset="0"/>
              <a:buChar char="•"/>
            </a:pPr>
            <a:r>
              <a:rPr lang="en-US" baseline="0" dirty="0"/>
              <a:t>A Lean Enterprise can be achieved by identifying and effectively eliminating all waste (which will result in a flowing, cost-effective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207</a:t>
            </a:fld>
            <a:endParaRPr lang="en-US" dirty="0"/>
          </a:p>
        </p:txBody>
      </p:sp>
    </p:spTree>
    <p:extLst>
      <p:ext uri="{BB962C8B-B14F-4D97-AF65-F5344CB8AC3E}">
        <p14:creationId xmlns:p14="http://schemas.microsoft.com/office/powerpoint/2010/main" val="882808895"/>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GB" b="1" dirty="0"/>
              <a:t>Identify customers and specify value</a:t>
            </a:r>
            <a:r>
              <a:rPr lang="en-GB" b="0" dirty="0"/>
              <a:t> – Only a small fraction of the total time and effort spent in an organization</a:t>
            </a:r>
            <a:r>
              <a:rPr lang="en-GB" b="0" baseline="0" dirty="0"/>
              <a:t> </a:t>
            </a:r>
            <a:r>
              <a:rPr lang="en-GB" b="0" dirty="0"/>
              <a:t>actually adds value for the end customer. With a clear definition of value</a:t>
            </a:r>
            <a:r>
              <a:rPr lang="en-GB" b="0" baseline="0" dirty="0"/>
              <a:t> (from the customer’s perspective), it is much easier to identify where the waste is.</a:t>
            </a:r>
            <a:endParaRPr lang="en-GB" b="0" dirty="0"/>
          </a:p>
          <a:p>
            <a:pPr marL="228600" indent="-228600">
              <a:buFont typeface="+mj-lt"/>
              <a:buAutoNum type="arabicParenR"/>
            </a:pPr>
            <a:r>
              <a:rPr lang="en-GB" b="1" dirty="0"/>
              <a:t>Identify and map the value stream</a:t>
            </a:r>
            <a:r>
              <a:rPr lang="en-GB" b="0" dirty="0"/>
              <a:t> – The value stream is the entire set of activities across all parts of the organization involved in jointly delivering the product or service. It is the end-to-end process that delivers the value to the customer. As</a:t>
            </a:r>
            <a:r>
              <a:rPr lang="en-GB" b="0" baseline="0" dirty="0"/>
              <a:t> stated above, once you understand what determines value to the customer, it is easier to determine where the waste is.</a:t>
            </a:r>
            <a:endParaRPr lang="en-GB" b="0" dirty="0"/>
          </a:p>
          <a:p>
            <a:pPr marL="228600" indent="-228600">
              <a:buFont typeface="+mj-lt"/>
              <a:buAutoNum type="arabicParenR"/>
            </a:pPr>
            <a:r>
              <a:rPr lang="en-GB" b="1" dirty="0"/>
              <a:t>Create flow</a:t>
            </a:r>
            <a:r>
              <a:rPr lang="en-GB" b="1" baseline="0" dirty="0"/>
              <a:t> through eliminating waste </a:t>
            </a:r>
            <a:r>
              <a:rPr lang="en-GB" b="0" dirty="0"/>
              <a:t>– Typically you will find that only 5% of activities add value, but the percentage can be as high as 45% in a service environment. Eliminating this waste ensures that your product or service flows</a:t>
            </a:r>
            <a:r>
              <a:rPr lang="en-GB" b="0" baseline="0" dirty="0"/>
              <a:t> better</a:t>
            </a:r>
            <a:r>
              <a:rPr lang="en-GB" b="0" dirty="0"/>
              <a:t> to the customer without interruption</a:t>
            </a:r>
            <a:r>
              <a:rPr lang="en-GB" b="0" baseline="0" dirty="0"/>
              <a:t> or </a:t>
            </a:r>
            <a:r>
              <a:rPr lang="en-GB" b="0" dirty="0"/>
              <a:t>waiting. </a:t>
            </a:r>
          </a:p>
          <a:p>
            <a:pPr marL="228600" indent="-228600">
              <a:buFont typeface="+mj-lt"/>
              <a:buAutoNum type="arabicParenR"/>
            </a:pPr>
            <a:r>
              <a:rPr lang="en-GB" b="1" dirty="0"/>
              <a:t>Customer pull </a:t>
            </a:r>
            <a:r>
              <a:rPr lang="en-GB" b="0" dirty="0"/>
              <a:t>– When possible, understand the customer demand on your product</a:t>
            </a:r>
            <a:r>
              <a:rPr lang="en-GB" b="0" baseline="0" dirty="0"/>
              <a:t> or service, </a:t>
            </a:r>
            <a:r>
              <a:rPr lang="en-GB" b="0" dirty="0"/>
              <a:t>then create a process to respond to it. In other words, only produce</a:t>
            </a:r>
            <a:r>
              <a:rPr lang="en-GB" b="0" baseline="0" dirty="0"/>
              <a:t> what the customer wants when they want it.</a:t>
            </a:r>
            <a:endParaRPr lang="en-GB" b="0" dirty="0"/>
          </a:p>
          <a:p>
            <a:pPr marL="228600" indent="-228600">
              <a:buFont typeface="+mj-lt"/>
              <a:buAutoNum type="arabicParenR"/>
            </a:pPr>
            <a:r>
              <a:rPr lang="en-GB" b="1" dirty="0"/>
              <a:t>Pursue perfection </a:t>
            </a:r>
            <a:r>
              <a:rPr lang="en-GB" b="0" dirty="0"/>
              <a:t>– At</a:t>
            </a:r>
            <a:r>
              <a:rPr lang="en-GB" b="0" baseline="0" dirty="0"/>
              <a:t> first reorganizing the process steps will create flow, and as this is done, the layers of waste become exposed and exploited. Continuing the process of eliminating, reorganizing, and exploiting the waste will continue to drive down the number of steps and time needed to serve the customer.</a:t>
            </a:r>
            <a:endParaRPr lang="en-GB" b="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208</a:t>
            </a:fld>
            <a:endParaRPr lang="en-US" dirty="0"/>
          </a:p>
        </p:txBody>
      </p:sp>
    </p:spTree>
    <p:extLst>
      <p:ext uri="{BB962C8B-B14F-4D97-AF65-F5344CB8AC3E}">
        <p14:creationId xmlns:p14="http://schemas.microsoft.com/office/powerpoint/2010/main" val="101545011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Both</a:t>
            </a:r>
            <a:r>
              <a:rPr lang="en-US" baseline="0" dirty="0"/>
              <a:t> Lean and Six Sigma have similar goals: to produce high value at lower cost.</a:t>
            </a:r>
          </a:p>
          <a:p>
            <a:pPr>
              <a:buFont typeface="Arial" pitchFamily="34" charset="0"/>
              <a:buChar char="•"/>
            </a:pPr>
            <a:r>
              <a:rPr lang="en-US" baseline="0" dirty="0"/>
              <a:t>Both have similar objectives: to make companies more efficient, to drive out waste through optimization.</a:t>
            </a:r>
          </a:p>
          <a:p>
            <a:pPr>
              <a:buFont typeface="Arial" pitchFamily="34" charset="0"/>
              <a:buChar char="•"/>
            </a:pPr>
            <a:r>
              <a:rPr lang="en-US" baseline="0" dirty="0"/>
              <a:t>The two methodologies complement each other to improve quality, efficiency, and ultimately profitability and customer satisfaction.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209</a:t>
            </a:fld>
            <a:endParaRPr lang="en-US" dirty="0"/>
          </a:p>
        </p:txBody>
      </p:sp>
    </p:spTree>
    <p:extLst>
      <p:ext uri="{BB962C8B-B14F-4D97-AF65-F5344CB8AC3E}">
        <p14:creationId xmlns:p14="http://schemas.microsoft.com/office/powerpoint/2010/main" val="275922292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210</a:t>
            </a:fld>
            <a:endParaRPr lang="en-US" dirty="0"/>
          </a:p>
        </p:txBody>
      </p:sp>
    </p:spTree>
    <p:extLst>
      <p:ext uri="{BB962C8B-B14F-4D97-AF65-F5344CB8AC3E}">
        <p14:creationId xmlns:p14="http://schemas.microsoft.com/office/powerpoint/2010/main" val="358393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21</a:t>
            </a:fld>
            <a:endParaRPr lang="en-US" dirty="0"/>
          </a:p>
        </p:txBody>
      </p:sp>
    </p:spTree>
    <p:extLst>
      <p:ext uri="{BB962C8B-B14F-4D97-AF65-F5344CB8AC3E}">
        <p14:creationId xmlns:p14="http://schemas.microsoft.com/office/powerpoint/2010/main" val="413316938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Recall this timeline</a:t>
            </a:r>
            <a:r>
              <a:rPr lang="en-US" baseline="0" dirty="0"/>
              <a:t> </a:t>
            </a:r>
            <a:r>
              <a:rPr lang="en-US" dirty="0"/>
              <a:t>we saw at the beginning of this training?</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concepts and principles</a:t>
            </a:r>
            <a:r>
              <a:rPr lang="en-US" baseline="0" dirty="0"/>
              <a:t> of Lean have been applied since the early 1900s, but the term was introduced only in 1990.</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211</a:t>
            </a:fld>
            <a:endParaRPr lang="en-US" dirty="0"/>
          </a:p>
        </p:txBody>
      </p:sp>
    </p:spTree>
    <p:extLst>
      <p:ext uri="{BB962C8B-B14F-4D97-AF65-F5344CB8AC3E}">
        <p14:creationId xmlns:p14="http://schemas.microsoft.com/office/powerpoint/2010/main" val="408281423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first person to truly apply the principles in a production process was Henry Ford.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1913, he brought</a:t>
            </a:r>
            <a:r>
              <a:rPr lang="en-US" baseline="0" dirty="0"/>
              <a:t> together </a:t>
            </a:r>
            <a:r>
              <a:rPr lang="en-US" dirty="0"/>
              <a:t>the concepts</a:t>
            </a:r>
            <a:r>
              <a:rPr lang="en-US" baseline="0" dirty="0"/>
              <a:t> of </a:t>
            </a:r>
            <a:r>
              <a:rPr lang="en-US" dirty="0"/>
              <a:t>consistently interchangeable parts, standard work, and moving conveyance to create what he called</a:t>
            </a:r>
            <a:r>
              <a:rPr lang="en-US" i="1" dirty="0"/>
              <a:t> flow production</a:t>
            </a:r>
            <a:r>
              <a:rPr lang="en-US" dirty="0"/>
              <a:t>. The problem with Ford’s system was its</a:t>
            </a:r>
            <a:r>
              <a:rPr lang="en-US" baseline="0" dirty="0"/>
              <a:t> inability to provide variety (remember the Model T?).</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Between 1948 and 1975, Taiichi Ohno, Shigeo Shingo, and </a:t>
            </a:r>
            <a:r>
              <a:rPr lang="en-US" baseline="0" dirty="0"/>
              <a:t>Eiji Toyoda developed the Toyota Production System. It advanced the concepts of Ford’s system through a series of innovations that provided the continuity of flow </a:t>
            </a:r>
            <a:r>
              <a:rPr lang="en-US" i="1" baseline="0" dirty="0"/>
              <a:t>and</a:t>
            </a:r>
            <a:r>
              <a:rPr lang="en-US" baseline="0" dirty="0"/>
              <a:t> a variety of product offerings.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212</a:t>
            </a:fld>
            <a:endParaRPr lang="en-US" dirty="0"/>
          </a:p>
        </p:txBody>
      </p:sp>
    </p:spTree>
    <p:extLst>
      <p:ext uri="{BB962C8B-B14F-4D97-AF65-F5344CB8AC3E}">
        <p14:creationId xmlns:p14="http://schemas.microsoft.com/office/powerpoint/2010/main" val="45537821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In the 1990s, the principles of Lean became widely recognized and applied across Fortune 100 companies.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term “Lean” was coined in the 1990s.</a:t>
            </a:r>
            <a:r>
              <a:rPr lang="en-US" dirty="0"/>
              <a:t> The term came from John Krafcik, who was a graduate student at MIT, working on a research for the book </a:t>
            </a:r>
            <a:r>
              <a:rPr lang="en-US" dirty="0">
                <a:hlinkClick r:id="rId3"/>
              </a:rPr>
              <a:t>The Machine That Changed the World</a:t>
            </a:r>
            <a:r>
              <a:rPr lang="en-US" dirty="0"/>
              <a:t> for Lean Enterprise Institute founder, Jim Womack.</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213</a:t>
            </a:fld>
            <a:endParaRPr lang="en-US" dirty="0"/>
          </a:p>
        </p:txBody>
      </p:sp>
    </p:spTree>
    <p:extLst>
      <p:ext uri="{BB962C8B-B14F-4D97-AF65-F5344CB8AC3E}">
        <p14:creationId xmlns:p14="http://schemas.microsoft.com/office/powerpoint/2010/main" val="93798925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214</a:t>
            </a:fld>
            <a:endParaRPr lang="en-US" dirty="0"/>
          </a:p>
        </p:txBody>
      </p:sp>
    </p:spTree>
    <p:extLst>
      <p:ext uri="{BB962C8B-B14F-4D97-AF65-F5344CB8AC3E}">
        <p14:creationId xmlns:p14="http://schemas.microsoft.com/office/powerpoint/2010/main" val="236935134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Muda is a Japanese</a:t>
            </a:r>
            <a:r>
              <a:rPr lang="en-US" baseline="0" dirty="0"/>
              <a:t> word meaning “</a:t>
            </a:r>
            <a:r>
              <a:rPr lang="en-US" dirty="0"/>
              <a:t>futility, uselessness, idleness, superfluity, waste, wastage, wastefulness.”</a:t>
            </a:r>
          </a:p>
          <a:p>
            <a:pPr>
              <a:buFont typeface="Arial" pitchFamily="34" charset="0"/>
              <a:buChar char="•"/>
            </a:pPr>
            <a:r>
              <a:rPr lang="en-US" dirty="0"/>
              <a:t>The “Seven Deadly</a:t>
            </a:r>
            <a:r>
              <a:rPr lang="en-US" baseline="0" dirty="0"/>
              <a:t> Muda,” as defined by </a:t>
            </a:r>
            <a:r>
              <a:rPr lang="en-US" dirty="0"/>
              <a:t>Taiicho Ohno (the Toyota Production System), are:</a:t>
            </a:r>
          </a:p>
          <a:p>
            <a:pPr marL="685800" lvl="1" indent="-228600">
              <a:buFont typeface="+mj-lt"/>
              <a:buAutoNum type="arabicParenR"/>
            </a:pPr>
            <a:r>
              <a:rPr lang="en-US" dirty="0"/>
              <a:t>Defects</a:t>
            </a:r>
          </a:p>
          <a:p>
            <a:pPr marL="685800" lvl="1" indent="-228600">
              <a:buFont typeface="+mj-lt"/>
              <a:buAutoNum type="arabicParenR"/>
            </a:pPr>
            <a:r>
              <a:rPr lang="en-US" dirty="0"/>
              <a:t>Over</a:t>
            </a:r>
            <a:r>
              <a:rPr lang="en-US" baseline="0" dirty="0"/>
              <a:t>production – producing more than what your customers are demanding</a:t>
            </a:r>
          </a:p>
          <a:p>
            <a:pPr marL="685800" lvl="1" indent="-228600">
              <a:buFont typeface="+mj-lt"/>
              <a:buAutoNum type="arabicParenR"/>
            </a:pPr>
            <a:r>
              <a:rPr lang="en-US" baseline="0" dirty="0"/>
              <a:t>Over-processing – unnecessary time spent (e.g., relying on inspections instead of designing a process to eliminate problems)</a:t>
            </a:r>
          </a:p>
          <a:p>
            <a:pPr marL="685800" lvl="1" indent="-228600">
              <a:buFont typeface="+mj-lt"/>
              <a:buAutoNum type="arabicParenR"/>
            </a:pPr>
            <a:r>
              <a:rPr lang="en-US" baseline="0" dirty="0"/>
              <a:t>Inventory – things awaiting further processing or consumption</a:t>
            </a:r>
          </a:p>
          <a:p>
            <a:pPr marL="685800" lvl="1" indent="-228600">
              <a:buFont typeface="+mj-lt"/>
              <a:buAutoNum type="arabicParenR"/>
            </a:pPr>
            <a:r>
              <a:rPr lang="en-US" baseline="0" dirty="0"/>
              <a:t>Motion – extra, unnecessary movement of employees</a:t>
            </a:r>
          </a:p>
          <a:p>
            <a:pPr marL="685800" lvl="1" indent="-228600">
              <a:buFont typeface="+mj-lt"/>
              <a:buAutoNum type="arabicParenR"/>
            </a:pPr>
            <a:r>
              <a:rPr lang="en-US" baseline="0" dirty="0"/>
              <a:t>Transportation – unnecessary movement of goods</a:t>
            </a:r>
          </a:p>
          <a:p>
            <a:pPr marL="685800" lvl="1" indent="-228600">
              <a:buFont typeface="+mj-lt"/>
              <a:buAutoNum type="arabicParenR"/>
            </a:pPr>
            <a:r>
              <a:rPr lang="en-US" baseline="0" dirty="0"/>
              <a:t>Waiting – for an upstream process to delivery, for a machine to finish processing, or for an interrupted worker to get back to work.</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215</a:t>
            </a:fld>
            <a:endParaRPr lang="en-US" dirty="0"/>
          </a:p>
        </p:txBody>
      </p:sp>
    </p:spTree>
    <p:extLst>
      <p:ext uri="{BB962C8B-B14F-4D97-AF65-F5344CB8AC3E}">
        <p14:creationId xmlns:p14="http://schemas.microsoft.com/office/powerpoint/2010/main" val="153887905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Nobody</a:t>
            </a:r>
            <a:r>
              <a:rPr lang="en-US" baseline="0" dirty="0"/>
              <a:t> likes defects. They are an obvious form of waste – wasted time, wasted materials, and wasted money.</a:t>
            </a:r>
          </a:p>
          <a:p>
            <a:pPr>
              <a:buFont typeface="Arial" pitchFamily="34" charset="0"/>
              <a:buChar char="•"/>
            </a:pPr>
            <a:r>
              <a:rPr lang="en-US" baseline="0" dirty="0"/>
              <a:t>Defects take time and resources to be fixed, and can be especially costly if they get into the hands of a customer.</a:t>
            </a:r>
          </a:p>
          <a:p>
            <a:pPr>
              <a:buFont typeface="Arial" pitchFamily="34" charset="0"/>
              <a:buChar char="•"/>
            </a:pPr>
            <a:r>
              <a:rPr lang="en-US" baseline="0" dirty="0"/>
              <a:t>Sometimes when defects are hard to fix, processes are redesigned around the issue, creating unwanted hidden factories.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216</a:t>
            </a:fld>
            <a:endParaRPr lang="en-US" dirty="0"/>
          </a:p>
        </p:txBody>
      </p:sp>
    </p:spTree>
    <p:extLst>
      <p:ext uri="{BB962C8B-B14F-4D97-AF65-F5344CB8AC3E}">
        <p14:creationId xmlns:p14="http://schemas.microsoft.com/office/powerpoint/2010/main" val="33870766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What is the matter with producing more</a:t>
            </a:r>
            <a:r>
              <a:rPr lang="en-US" baseline="0" dirty="0"/>
              <a:t> of something than what you need?</a:t>
            </a:r>
          </a:p>
          <a:p>
            <a:pPr>
              <a:buFont typeface="Arial" pitchFamily="34" charset="0"/>
              <a:buChar char="•"/>
            </a:pPr>
            <a:r>
              <a:rPr lang="en-US" baseline="0" dirty="0"/>
              <a:t>It takes valuable time, energy, and money to produce more and, once extra production is made, it must be transported and stored for some period of time.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217</a:t>
            </a:fld>
            <a:endParaRPr lang="en-US" dirty="0"/>
          </a:p>
        </p:txBody>
      </p:sp>
    </p:spTree>
    <p:extLst>
      <p:ext uri="{BB962C8B-B14F-4D97-AF65-F5344CB8AC3E}">
        <p14:creationId xmlns:p14="http://schemas.microsoft.com/office/powerpoint/2010/main" val="411485557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Over-processing is the unnecessary time spent (e.g., relying on inspections instead of designing a process to eliminate problems).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might think of this as over-engineering a process or just doing more than is required at a specific step of the process (having more labor available than necessary, having more machines than are needed, or having tools that are not adding incremental value because they do more than the product requires).</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218</a:t>
            </a:fld>
            <a:endParaRPr lang="en-US" dirty="0"/>
          </a:p>
        </p:txBody>
      </p:sp>
    </p:spTree>
    <p:extLst>
      <p:ext uri="{BB962C8B-B14F-4D97-AF65-F5344CB8AC3E}">
        <p14:creationId xmlns:p14="http://schemas.microsoft.com/office/powerpoint/2010/main" val="146775298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Inventory are things awaiting further process or consumption.</a:t>
            </a:r>
          </a:p>
          <a:p>
            <a:pPr>
              <a:buFont typeface="Arial" pitchFamily="34" charset="0"/>
              <a:buChar char="•"/>
            </a:pPr>
            <a:r>
              <a:rPr lang="en-US" dirty="0"/>
              <a:t>Everything</a:t>
            </a:r>
            <a:r>
              <a:rPr lang="en-US" baseline="0" dirty="0"/>
              <a:t> in this picture represents investment by the company that makes or sells a product.</a:t>
            </a:r>
          </a:p>
          <a:p>
            <a:pPr>
              <a:buFont typeface="Arial" pitchFamily="34" charset="0"/>
              <a:buChar char="•"/>
            </a:pPr>
            <a:r>
              <a:rPr lang="en-US" baseline="0" dirty="0"/>
              <a:t>How would you feel about this inventory if you were the owner of this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219</a:t>
            </a:fld>
            <a:endParaRPr lang="en-US" dirty="0"/>
          </a:p>
        </p:txBody>
      </p:sp>
    </p:spTree>
    <p:extLst>
      <p:ext uri="{BB962C8B-B14F-4D97-AF65-F5344CB8AC3E}">
        <p14:creationId xmlns:p14="http://schemas.microsoft.com/office/powerpoint/2010/main" val="192313314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Motion is extra, unnecessary</a:t>
            </a:r>
            <a:r>
              <a:rPr lang="en-US" baseline="0" dirty="0"/>
              <a:t> movement of employees.</a:t>
            </a:r>
          </a:p>
          <a:p>
            <a:pPr>
              <a:buFont typeface="Arial" pitchFamily="34" charset="0"/>
              <a:buChar char="•"/>
            </a:pPr>
            <a:r>
              <a:rPr lang="en-US" baseline="0" dirty="0"/>
              <a:t>It can result from an improperly planned setup, work area configuration, and operating procedure.</a:t>
            </a:r>
          </a:p>
          <a:p>
            <a:pPr>
              <a:buFont typeface="Arial" pitchFamily="34" charset="0"/>
              <a:buChar char="•"/>
            </a:pPr>
            <a:r>
              <a:rPr lang="en-US" baseline="0" dirty="0"/>
              <a:t>Small movements of an employee probably do not seem very wasteful. But when you consider repetitive motion that occurs over a long period of time, your perspective may change.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220</a:t>
            </a:fld>
            <a:endParaRPr lang="en-US" dirty="0"/>
          </a:p>
        </p:txBody>
      </p:sp>
    </p:spTree>
    <p:extLst>
      <p:ext uri="{BB962C8B-B14F-4D97-AF65-F5344CB8AC3E}">
        <p14:creationId xmlns:p14="http://schemas.microsoft.com/office/powerpoint/2010/main" val="2716241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a:t>
            </a:fld>
            <a:endParaRPr lang="en-US" dirty="0"/>
          </a:p>
        </p:txBody>
      </p:sp>
    </p:spTree>
    <p:extLst>
      <p:ext uri="{BB962C8B-B14F-4D97-AF65-F5344CB8AC3E}">
        <p14:creationId xmlns:p14="http://schemas.microsoft.com/office/powerpoint/2010/main" val="2793670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Transportation</a:t>
            </a:r>
            <a:r>
              <a:rPr lang="en-US" baseline="0" dirty="0"/>
              <a:t> is the unnecessary movement of goods.</a:t>
            </a:r>
          </a:p>
          <a:p>
            <a:pPr>
              <a:buFont typeface="Arial" pitchFamily="34" charset="0"/>
              <a:buChar char="•"/>
            </a:pPr>
            <a:r>
              <a:rPr lang="en-US" baseline="0" dirty="0"/>
              <a:t>Can you think of a way that moving a product from point A to point B adds value for a customer? </a:t>
            </a:r>
          </a:p>
          <a:p>
            <a:pPr>
              <a:buFont typeface="Arial" pitchFamily="34" charset="0"/>
              <a:buChar char="•"/>
            </a:pPr>
            <a:r>
              <a:rPr lang="en-US" baseline="0" dirty="0"/>
              <a:t>Why is transportation wasteful? It takes energy to move something, it may take tools to move, and it introduces the risk of something getting damaged. Unless something is being transported into the hands of the customer, it probably means it is going somewhere to be stored (which is also wasteful).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221</a:t>
            </a:fld>
            <a:endParaRPr lang="en-US" dirty="0"/>
          </a:p>
        </p:txBody>
      </p:sp>
    </p:spTree>
    <p:extLst>
      <p:ext uri="{BB962C8B-B14F-4D97-AF65-F5344CB8AC3E}">
        <p14:creationId xmlns:p14="http://schemas.microsoft.com/office/powerpoint/2010/main" val="1728951066"/>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Waiting is when a downstream process is</a:t>
            </a:r>
            <a:r>
              <a:rPr lang="en-US" baseline="0" dirty="0"/>
              <a:t> being starved because there is something wrong upstream in the process (like a machine having to finish processing or a worker that has stepped away from his or her station). In other words, there is a “bottleneck” that inhibits the flow of the process.</a:t>
            </a:r>
          </a:p>
          <a:p>
            <a:pPr>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222</a:t>
            </a:fld>
            <a:endParaRPr lang="en-US" dirty="0"/>
          </a:p>
        </p:txBody>
      </p:sp>
    </p:spTree>
    <p:extLst>
      <p:ext uri="{BB962C8B-B14F-4D97-AF65-F5344CB8AC3E}">
        <p14:creationId xmlns:p14="http://schemas.microsoft.com/office/powerpoint/2010/main" val="4117262372"/>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223</a:t>
            </a:fld>
            <a:endParaRPr lang="en-US" dirty="0"/>
          </a:p>
        </p:txBody>
      </p:sp>
    </p:spTree>
    <p:extLst>
      <p:ext uri="{BB962C8B-B14F-4D97-AF65-F5344CB8AC3E}">
        <p14:creationId xmlns:p14="http://schemas.microsoft.com/office/powerpoint/2010/main" val="204603444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5S 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Sorting, Straightening, Shining, Standardizing, and Sustaining.</a:t>
            </a:r>
          </a:p>
          <a:p>
            <a:pPr>
              <a:buFont typeface="Arial"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224</a:t>
            </a:fld>
            <a:endParaRPr lang="en-US" dirty="0"/>
          </a:p>
        </p:txBody>
      </p:sp>
    </p:spTree>
    <p:extLst>
      <p:ext uri="{BB962C8B-B14F-4D97-AF65-F5344CB8AC3E}">
        <p14:creationId xmlns:p14="http://schemas.microsoft.com/office/powerpoint/2010/main" val="172666808"/>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arenR"/>
            </a:pPr>
            <a:r>
              <a:rPr lang="en-US" dirty="0"/>
              <a:t>Sort – to separate</a:t>
            </a:r>
            <a:r>
              <a:rPr lang="en-US" baseline="0" dirty="0"/>
              <a:t> the needed from the unnecessary and prioritize what is needed</a:t>
            </a:r>
          </a:p>
          <a:p>
            <a:pPr marL="228600" indent="-228600">
              <a:buFont typeface="+mj-lt"/>
              <a:buAutoNum type="arabicParenR"/>
            </a:pPr>
            <a:r>
              <a:rPr lang="en-US" baseline="0" dirty="0"/>
              <a:t>Set in order (or straighten) – to establish a place for everything</a:t>
            </a:r>
          </a:p>
          <a:p>
            <a:pPr marL="228600" indent="-228600">
              <a:buFont typeface="+mj-lt"/>
              <a:buAutoNum type="arabicParenR"/>
            </a:pPr>
            <a:r>
              <a:rPr lang="en-US" baseline="0" dirty="0"/>
              <a:t>Shine – to clean the work area</a:t>
            </a:r>
          </a:p>
          <a:p>
            <a:pPr marL="228600" indent="-228600">
              <a:buFont typeface="+mj-lt"/>
              <a:buAutoNum type="arabicParenR"/>
            </a:pPr>
            <a:r>
              <a:rPr lang="en-US" baseline="0" dirty="0"/>
              <a:t>Standardize – to ensure that work practices are done consistently and everyone knows their responsibilities</a:t>
            </a:r>
          </a:p>
          <a:p>
            <a:pPr marL="228600" indent="-228600">
              <a:buFont typeface="+mj-lt"/>
              <a:buAutoNum type="arabicParenR"/>
            </a:pPr>
            <a:r>
              <a:rPr lang="en-US" baseline="0" dirty="0"/>
              <a:t>Sustain – to maintain and review the standards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225</a:t>
            </a:fld>
            <a:endParaRPr lang="en-US" dirty="0"/>
          </a:p>
        </p:txBody>
      </p:sp>
    </p:spTree>
    <p:extLst>
      <p:ext uri="{BB962C8B-B14F-4D97-AF65-F5344CB8AC3E}">
        <p14:creationId xmlns:p14="http://schemas.microsoft.com/office/powerpoint/2010/main" val="2573677777"/>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226</a:t>
            </a:fld>
            <a:endParaRPr lang="en-US" dirty="0"/>
          </a:p>
        </p:txBody>
      </p:sp>
    </p:spTree>
    <p:extLst>
      <p:ext uri="{BB962C8B-B14F-4D97-AF65-F5344CB8AC3E}">
        <p14:creationId xmlns:p14="http://schemas.microsoft.com/office/powerpoint/2010/main" val="3774683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tabLst/>
              <a:defRPr/>
            </a:pPr>
            <a:r>
              <a:rPr lang="en-US" dirty="0"/>
              <a:t>By meeting the goals of 5-S, the following benefits</a:t>
            </a:r>
            <a:r>
              <a:rPr lang="en-US" baseline="0" dirty="0"/>
              <a:t> are realized.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227</a:t>
            </a:fld>
            <a:endParaRPr lang="en-US" dirty="0"/>
          </a:p>
        </p:txBody>
      </p:sp>
    </p:spTree>
    <p:extLst>
      <p:ext uri="{BB962C8B-B14F-4D97-AF65-F5344CB8AC3E}">
        <p14:creationId xmlns:p14="http://schemas.microsoft.com/office/powerpoint/2010/main" val="455411837"/>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Organizations</a:t>
            </a:r>
            <a:r>
              <a:rPr lang="en-US" baseline="0" dirty="0"/>
              <a:t> that have implemented 5S systems have reported very impressive results – reduction in waste, improved safety, reduced costs, improved performance.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228</a:t>
            </a:fld>
            <a:endParaRPr lang="en-US" dirty="0"/>
          </a:p>
        </p:txBody>
      </p:sp>
    </p:spTree>
    <p:extLst>
      <p:ext uri="{BB962C8B-B14F-4D97-AF65-F5344CB8AC3E}">
        <p14:creationId xmlns:p14="http://schemas.microsoft.com/office/powerpoint/2010/main" val="389497197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229</a:t>
            </a:fld>
            <a:endParaRPr lang="en-US" dirty="0"/>
          </a:p>
        </p:txBody>
      </p:sp>
    </p:spTree>
    <p:extLst>
      <p:ext uri="{BB962C8B-B14F-4D97-AF65-F5344CB8AC3E}">
        <p14:creationId xmlns:p14="http://schemas.microsoft.com/office/powerpoint/2010/main" val="195078638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Straightening</a:t>
            </a:r>
            <a:r>
              <a:rPr lang="en-US" baseline="0" dirty="0"/>
              <a:t> (or Set in Order)</a:t>
            </a:r>
          </a:p>
          <a:p>
            <a:pPr>
              <a:buFont typeface="Arial" pitchFamily="34" charset="0"/>
              <a:buChar char="•"/>
            </a:pPr>
            <a:r>
              <a:rPr lang="en-US" baseline="0" dirty="0"/>
              <a:t> Label each item and store it in an appropriate location. </a:t>
            </a:r>
          </a:p>
          <a:p>
            <a:pPr>
              <a:buFont typeface="Arial" pitchFamily="34" charset="0"/>
              <a:buChar char="•"/>
            </a:pPr>
            <a:r>
              <a:rPr lang="en-US" baseline="0" dirty="0"/>
              <a:t>Try to reduce </a:t>
            </a:r>
            <a:r>
              <a:rPr lang="en-US" b="1" baseline="0" dirty="0"/>
              <a:t>Motion</a:t>
            </a:r>
            <a:r>
              <a:rPr lang="en-US" baseline="0" dirty="0"/>
              <a:t>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a:t>Use visual aids </a:t>
            </a:r>
            <a:r>
              <a:rPr lang="en-US" baseline="0" dirty="0"/>
              <a:t>to remind employees where things belong so the order is sustained.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230</a:t>
            </a:fld>
            <a:endParaRPr lang="en-US" dirty="0"/>
          </a:p>
        </p:txBody>
      </p:sp>
    </p:spTree>
    <p:extLst>
      <p:ext uri="{BB962C8B-B14F-4D97-AF65-F5344CB8AC3E}">
        <p14:creationId xmlns:p14="http://schemas.microsoft.com/office/powerpoint/2010/main" val="266225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have been introduced</a:t>
            </a:r>
            <a:r>
              <a:rPr lang="en-US" baseline="0" dirty="0"/>
              <a:t> to the transfer function in middle school algebra, but it means so much more than symbolizing an algebraic equation.</a:t>
            </a:r>
          </a:p>
          <a:p>
            <a:pPr>
              <a:buFont typeface="Arial" pitchFamily="34" charset="0"/>
              <a:buChar char="•"/>
            </a:pPr>
            <a:r>
              <a:rPr lang="en-US" baseline="0" dirty="0"/>
              <a:t>It is important to keep in mind this concept throughout the DMAIC process. The system (or process) outputs (Y’s) are a function of the inputs (x’s).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a:t>
            </a:fld>
            <a:endParaRPr lang="en-US" dirty="0"/>
          </a:p>
        </p:txBody>
      </p:sp>
    </p:spTree>
    <p:extLst>
      <p:ext uri="{BB962C8B-B14F-4D97-AF65-F5344CB8AC3E}">
        <p14:creationId xmlns:p14="http://schemas.microsoft.com/office/powerpoint/2010/main" val="198752262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noProof="0" dirty="0"/>
              <a:t>Shining</a:t>
            </a:r>
            <a:r>
              <a:rPr lang="en-US" baseline="0" noProof="0" dirty="0"/>
              <a:t> means:</a:t>
            </a:r>
            <a:endParaRPr lang="en-US" noProof="0" dirty="0"/>
          </a:p>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231</a:t>
            </a:fld>
            <a:endParaRPr lang="en-US" dirty="0"/>
          </a:p>
        </p:txBody>
      </p:sp>
    </p:spTree>
    <p:extLst>
      <p:ext uri="{BB962C8B-B14F-4D97-AF65-F5344CB8AC3E}">
        <p14:creationId xmlns:p14="http://schemas.microsoft.com/office/powerpoint/2010/main" val="113403525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232</a:t>
            </a:fld>
            <a:endParaRPr lang="en-US" dirty="0"/>
          </a:p>
        </p:txBody>
      </p:sp>
    </p:spTree>
    <p:extLst>
      <p:ext uri="{BB962C8B-B14F-4D97-AF65-F5344CB8AC3E}">
        <p14:creationId xmlns:p14="http://schemas.microsoft.com/office/powerpoint/2010/main" val="53992343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Sustaining</a:t>
            </a:r>
            <a:endParaRPr lang="en-US" b="1" baseline="0" dirty="0"/>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233</a:t>
            </a:fld>
            <a:endParaRPr lang="en-US" dirty="0"/>
          </a:p>
        </p:txBody>
      </p:sp>
    </p:spTree>
    <p:extLst>
      <p:ext uri="{BB962C8B-B14F-4D97-AF65-F5344CB8AC3E}">
        <p14:creationId xmlns:p14="http://schemas.microsoft.com/office/powerpoint/2010/main" val="368496655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 of</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234</a:t>
            </a:fld>
            <a:endParaRPr lang="en-US" dirty="0"/>
          </a:p>
        </p:txBody>
      </p:sp>
    </p:spTree>
    <p:extLst>
      <p:ext uri="{BB962C8B-B14F-4D97-AF65-F5344CB8AC3E}">
        <p14:creationId xmlns:p14="http://schemas.microsoft.com/office/powerpoint/2010/main" val="187846315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5S is a quick and effective</a:t>
            </a:r>
            <a:r>
              <a:rPr lang="en-US" baseline="0" dirty="0"/>
              <a:t> way to improve results, and it is tempting to stop at that.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Keep it going beyond 5S and consider Lean for the entire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235</a:t>
            </a:fld>
            <a:endParaRPr lang="en-US" dirty="0"/>
          </a:p>
        </p:txBody>
      </p:sp>
    </p:spTree>
    <p:extLst>
      <p:ext uri="{BB962C8B-B14F-4D97-AF65-F5344CB8AC3E}">
        <p14:creationId xmlns:p14="http://schemas.microsoft.com/office/powerpoint/2010/main" val="86277040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236</a:t>
            </a:fld>
            <a:endParaRPr lang="en-US" dirty="0"/>
          </a:p>
        </p:txBody>
      </p:sp>
    </p:spTree>
    <p:extLst>
      <p:ext uri="{BB962C8B-B14F-4D97-AF65-F5344CB8AC3E}">
        <p14:creationId xmlns:p14="http://schemas.microsoft.com/office/powerpoint/2010/main" val="121275001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237</a:t>
            </a:fld>
            <a:endParaRPr lang="en-US" dirty="0"/>
          </a:p>
        </p:txBody>
      </p:sp>
    </p:spTree>
    <p:extLst>
      <p:ext uri="{BB962C8B-B14F-4D97-AF65-F5344CB8AC3E}">
        <p14:creationId xmlns:p14="http://schemas.microsoft.com/office/powerpoint/2010/main" val="275218969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238</a:t>
            </a:fld>
            <a:endParaRPr lang="en-US" dirty="0"/>
          </a:p>
        </p:txBody>
      </p:sp>
    </p:spTree>
    <p:extLst>
      <p:ext uri="{BB962C8B-B14F-4D97-AF65-F5344CB8AC3E}">
        <p14:creationId xmlns:p14="http://schemas.microsoft.com/office/powerpoint/2010/main" val="50921642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239</a:t>
            </a:fld>
            <a:endParaRPr lang="en-US" dirty="0"/>
          </a:p>
        </p:txBody>
      </p:sp>
    </p:spTree>
    <p:extLst>
      <p:ext uri="{BB962C8B-B14F-4D97-AF65-F5344CB8AC3E}">
        <p14:creationId xmlns:p14="http://schemas.microsoft.com/office/powerpoint/2010/main" val="1027326466"/>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240</a:t>
            </a:fld>
            <a:endParaRPr lang="en-US" dirty="0"/>
          </a:p>
        </p:txBody>
      </p:sp>
    </p:spTree>
    <p:extLst>
      <p:ext uri="{BB962C8B-B14F-4D97-AF65-F5344CB8AC3E}">
        <p14:creationId xmlns:p14="http://schemas.microsoft.com/office/powerpoint/2010/main" val="3596817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Most</a:t>
            </a:r>
            <a:r>
              <a:rPr lang="en-US" baseline="0" dirty="0"/>
              <a:t> would agree that an important requirement of pizza delivery is to be fast or “on-time.” In this example, let us consider factors that might cause variation in Y (percent of on-time deliveries).</a:t>
            </a:r>
          </a:p>
          <a:p>
            <a:pPr>
              <a:buFont typeface="Arial" pitchFamily="34" charset="0"/>
              <a:buChar char="•"/>
            </a:pPr>
            <a:r>
              <a:rPr lang="en-US" baseline="0" dirty="0"/>
              <a:t>In the DMAIC process, the goal is to determine which inputs (x’s) are the main drivers for the variation in 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a:t>
            </a:fld>
            <a:endParaRPr lang="en-US" dirty="0"/>
          </a:p>
        </p:txBody>
      </p:sp>
    </p:spTree>
    <p:extLst>
      <p:ext uri="{BB962C8B-B14F-4D97-AF65-F5344CB8AC3E}">
        <p14:creationId xmlns:p14="http://schemas.microsoft.com/office/powerpoint/2010/main" val="51751970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cause </a:t>
            </a:r>
            <a:r>
              <a:rPr lang="en-US" sz="1200" dirty="0"/>
              <a:t>and</a:t>
            </a:r>
            <a:r>
              <a:rPr lang="en-US" baseline="0" dirty="0"/>
              <a:t> effect diagram is a powerful brainstorming tool that is used to identify and organize possible causes of a specific effect or event.</a:t>
            </a:r>
          </a:p>
          <a:p>
            <a:pPr>
              <a:buFont typeface="Arial" pitchFamily="34" charset="0"/>
              <a:buChar char="•"/>
            </a:pPr>
            <a:r>
              <a:rPr lang="en-US" baseline="0" dirty="0"/>
              <a:t>It is sometimes referred to as a </a:t>
            </a:r>
            <a:r>
              <a:rPr lang="en-US" i="1" baseline="0" dirty="0"/>
              <a:t>fishbone diagram</a:t>
            </a:r>
            <a:r>
              <a:rPr lang="en-US" baseline="0" dirty="0"/>
              <a:t> or </a:t>
            </a:r>
            <a:r>
              <a:rPr lang="en-US" i="1" baseline="0" dirty="0"/>
              <a:t>Ishikawa diagram</a:t>
            </a:r>
            <a:r>
              <a:rPr lang="en-US" baseline="0" dirty="0"/>
              <a:t>.</a:t>
            </a:r>
          </a:p>
          <a:p>
            <a:pPr>
              <a:buFont typeface="Arial" pitchFamily="34" charset="0"/>
              <a:buChar char="•"/>
            </a:pPr>
            <a:r>
              <a:rPr lang="en-US" baseline="0" dirty="0"/>
              <a:t>It shows the relationship between the effect and potential causes or inputs.</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241</a:t>
            </a:fld>
            <a:endParaRPr lang="en-US" dirty="0"/>
          </a:p>
        </p:txBody>
      </p:sp>
    </p:spTree>
    <p:extLst>
      <p:ext uri="{BB962C8B-B14F-4D97-AF65-F5344CB8AC3E}">
        <p14:creationId xmlns:p14="http://schemas.microsoft.com/office/powerpoint/2010/main" val="201297320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Typically, the possible causes </a:t>
            </a:r>
            <a:r>
              <a:rPr lang="en-US" baseline="0" dirty="0"/>
              <a:t>fall into six </a:t>
            </a:r>
            <a:r>
              <a:rPr lang="en-US" dirty="0"/>
              <a:t>major</a:t>
            </a:r>
            <a:r>
              <a:rPr lang="en-US" baseline="0" dirty="0"/>
              <a:t> categories (or branches in the diagram).</a:t>
            </a:r>
          </a:p>
          <a:p>
            <a:pPr>
              <a:buFont typeface="Arial" pitchFamily="34" charset="0"/>
              <a:buChar char="•"/>
            </a:pPr>
            <a:r>
              <a:rPr lang="en-US" baseline="0" dirty="0"/>
              <a:t>Remembering this acronym (P4ME) is a helpful way to remember these categories: People, Methods, Machines, Materials, Measurements, Environment.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242</a:t>
            </a:fld>
            <a:endParaRPr lang="en-US" dirty="0"/>
          </a:p>
        </p:txBody>
      </p:sp>
    </p:spTree>
    <p:extLst>
      <p:ext uri="{BB962C8B-B14F-4D97-AF65-F5344CB8AC3E}">
        <p14:creationId xmlns:p14="http://schemas.microsoft.com/office/powerpoint/2010/main" val="1515202041"/>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Plotting a cause</a:t>
            </a:r>
            <a:r>
              <a:rPr lang="en-US" baseline="0" dirty="0"/>
              <a:t> </a:t>
            </a:r>
            <a:r>
              <a:rPr lang="en-US" sz="1200" dirty="0"/>
              <a:t>and</a:t>
            </a:r>
            <a:r>
              <a:rPr lang="en-US" baseline="0" dirty="0"/>
              <a:t> effect diagram is a simple 4-step process. Step 1 is to identify and define the effect being analyzed.</a:t>
            </a:r>
          </a:p>
          <a:p>
            <a:pPr>
              <a:buFont typeface="Arial" pitchFamily="34" charset="0"/>
              <a:buChar char="•"/>
            </a:pPr>
            <a:r>
              <a:rPr lang="en-US" dirty="0"/>
              <a:t>The effect/event should be clearly</a:t>
            </a:r>
            <a:r>
              <a:rPr lang="en-US" baseline="0" dirty="0"/>
              <a:t> stated and defined. It can be a positive or negative outcome.</a:t>
            </a:r>
          </a:p>
          <a:p>
            <a:pPr>
              <a:buFont typeface="Arial" pitchFamily="34" charset="0"/>
              <a:buChar char="•"/>
            </a:pPr>
            <a:r>
              <a:rPr lang="en-US" baseline="0" dirty="0"/>
              <a:t>Enter the effect/event at the head of the diagram. See next page for an illustration.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243</a:t>
            </a:fld>
            <a:endParaRPr lang="en-US" dirty="0"/>
          </a:p>
        </p:txBody>
      </p:sp>
    </p:spTree>
    <p:extLst>
      <p:ext uri="{BB962C8B-B14F-4D97-AF65-F5344CB8AC3E}">
        <p14:creationId xmlns:p14="http://schemas.microsoft.com/office/powerpoint/2010/main" val="340774313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244</a:t>
            </a:fld>
            <a:endParaRPr lang="en-US" dirty="0"/>
          </a:p>
        </p:txBody>
      </p:sp>
    </p:spTree>
    <p:extLst>
      <p:ext uri="{BB962C8B-B14F-4D97-AF65-F5344CB8AC3E}">
        <p14:creationId xmlns:p14="http://schemas.microsoft.com/office/powerpoint/2010/main" val="54704727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a:t>
            </a:r>
            <a:r>
              <a:rPr lang="en-US" baseline="0" dirty="0"/>
              <a:t> brainstorm the potential causes for the event or effect being analyzed.</a:t>
            </a:r>
          </a:p>
          <a:p>
            <a:pPr>
              <a:buFont typeface="Arial" pitchFamily="34" charset="0"/>
              <a:buChar char="•"/>
            </a:pPr>
            <a:r>
              <a:rPr lang="en-US" baseline="0" dirty="0"/>
              <a:t>It is brainstorming, so you should include anything with a potential impact on the event or effect analyzed.</a:t>
            </a:r>
          </a:p>
          <a:p>
            <a:pPr>
              <a:buFont typeface="Arial" pitchFamily="34" charset="0"/>
              <a:buChar char="•"/>
            </a:pPr>
            <a:r>
              <a:rPr lang="en-US" baseline="0" dirty="0"/>
              <a:t>This can be done through a whiteboard exercise, using sticky notes, or even electronically on a spreadsheet or other drawing tools.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245</a:t>
            </a:fld>
            <a:endParaRPr lang="en-US" dirty="0"/>
          </a:p>
        </p:txBody>
      </p:sp>
    </p:spTree>
    <p:extLst>
      <p:ext uri="{BB962C8B-B14F-4D97-AF65-F5344CB8AC3E}">
        <p14:creationId xmlns:p14="http://schemas.microsoft.com/office/powerpoint/2010/main" val="3812981090"/>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illustration</a:t>
            </a:r>
            <a:r>
              <a:rPr lang="it-IT" baseline="0" dirty="0"/>
              <a:t> of step 2.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246</a:t>
            </a:fld>
            <a:endParaRPr lang="en-US" dirty="0"/>
          </a:p>
        </p:txBody>
      </p:sp>
    </p:spTree>
    <p:extLst>
      <p:ext uri="{BB962C8B-B14F-4D97-AF65-F5344CB8AC3E}">
        <p14:creationId xmlns:p14="http://schemas.microsoft.com/office/powerpoint/2010/main" val="307799484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3 is</a:t>
            </a:r>
            <a:r>
              <a:rPr lang="en-US" baseline="0" dirty="0"/>
              <a:t> to i</a:t>
            </a:r>
            <a:r>
              <a:rPr lang="en-US" dirty="0"/>
              <a:t>dentify the</a:t>
            </a:r>
            <a:r>
              <a:rPr lang="en-US" baseline="0" dirty="0"/>
              <a:t> main categories for the causes and group the brainstormed items.</a:t>
            </a:r>
          </a:p>
          <a:p>
            <a:pPr>
              <a:buFont typeface="Arial" pitchFamily="34" charset="0"/>
              <a:buChar char="•"/>
            </a:pPr>
            <a:r>
              <a:rPr lang="en-US" baseline="0" dirty="0"/>
              <a:t>You can use P4ME, or you can use customized main categories to group the potential causes.</a:t>
            </a:r>
          </a:p>
          <a:p>
            <a:pPr>
              <a:buFont typeface="Arial" pitchFamily="34" charset="0"/>
              <a:buChar char="•"/>
            </a:pPr>
            <a:r>
              <a:rPr lang="en-US" baseline="0" dirty="0"/>
              <a:t>Under each main category, you can define sub-categories if additional levels of detail are needed.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247</a:t>
            </a:fld>
            <a:endParaRPr lang="en-US" dirty="0"/>
          </a:p>
        </p:txBody>
      </p:sp>
    </p:spTree>
    <p:extLst>
      <p:ext uri="{BB962C8B-B14F-4D97-AF65-F5344CB8AC3E}">
        <p14:creationId xmlns:p14="http://schemas.microsoft.com/office/powerpoint/2010/main" val="30078226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the graphic</a:t>
            </a:r>
            <a:r>
              <a:rPr lang="en-US" baseline="0" noProof="0" dirty="0"/>
              <a:t> representation of Step 3.</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248</a:t>
            </a:fld>
            <a:endParaRPr lang="en-US" dirty="0"/>
          </a:p>
        </p:txBody>
      </p:sp>
    </p:spTree>
    <p:extLst>
      <p:ext uri="{BB962C8B-B14F-4D97-AF65-F5344CB8AC3E}">
        <p14:creationId xmlns:p14="http://schemas.microsoft.com/office/powerpoint/2010/main" val="148989240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fourth and final step, analyze the diagram</a:t>
            </a:r>
            <a:r>
              <a:rPr lang="en-US" baseline="0" dirty="0"/>
              <a:t>.</a:t>
            </a:r>
          </a:p>
          <a:p>
            <a:pPr>
              <a:buFont typeface="Arial" pitchFamily="34" charset="0"/>
              <a:buChar char="•"/>
            </a:pPr>
            <a:r>
              <a:rPr lang="en-US" baseline="0" dirty="0"/>
              <a:t>Have all factors been represented?</a:t>
            </a:r>
          </a:p>
          <a:p>
            <a:pPr>
              <a:buFont typeface="Arial" pitchFamily="34" charset="0"/>
              <a:buChar char="•"/>
            </a:pPr>
            <a:r>
              <a:rPr lang="en-US" baseline="0" dirty="0"/>
              <a:t>Use any data that you have to prioritize the causes – perhaps with a Pareto chart.</a:t>
            </a:r>
          </a:p>
          <a:p>
            <a:pPr>
              <a:buFont typeface="Arial" pitchFamily="34" charset="0"/>
              <a:buChar char="•"/>
            </a:pPr>
            <a:r>
              <a:rPr lang="en-US" baseline="0" dirty="0"/>
              <a:t>Identify which high-impact items are actionable, and determine how to measure causes and effects quantitatively.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249</a:t>
            </a:fld>
            <a:endParaRPr lang="en-US" dirty="0"/>
          </a:p>
        </p:txBody>
      </p:sp>
    </p:spTree>
    <p:extLst>
      <p:ext uri="{BB962C8B-B14F-4D97-AF65-F5344CB8AC3E}">
        <p14:creationId xmlns:p14="http://schemas.microsoft.com/office/powerpoint/2010/main" val="241432909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benefits to using a cause </a:t>
            </a:r>
            <a:r>
              <a:rPr lang="en-US" sz="1200" dirty="0"/>
              <a:t>and</a:t>
            </a:r>
            <a:r>
              <a:rPr lang="en-US" dirty="0"/>
              <a:t> effect diagram to analyze an effect or event</a:t>
            </a:r>
            <a:r>
              <a:rPr lang="en-US" baseline="0" dirty="0"/>
              <a:t> are:</a:t>
            </a:r>
          </a:p>
          <a:p>
            <a:pPr>
              <a:buFont typeface="Arial" pitchFamily="34" charset="0"/>
              <a:buChar char="•"/>
            </a:pPr>
            <a:r>
              <a:rPr lang="en-US" baseline="0" dirty="0"/>
              <a:t>It is helpful in systemically brainstorming and sorting potential causes of an effect and identifying which areas will require further analysis. Often this is where some quick wins (or the so called “low-hanging fruit”) can be uncovered.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250</a:t>
            </a:fld>
            <a:endParaRPr lang="en-US" dirty="0"/>
          </a:p>
        </p:txBody>
      </p:sp>
    </p:spTree>
    <p:extLst>
      <p:ext uri="{BB962C8B-B14F-4D97-AF65-F5344CB8AC3E}">
        <p14:creationId xmlns:p14="http://schemas.microsoft.com/office/powerpoint/2010/main" val="3275691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might think of the DMAIC process as a funnel to narrow down all the possible x’s to the vital few.</a:t>
            </a:r>
          </a:p>
          <a:p>
            <a:pPr>
              <a:buFont typeface="Arial" pitchFamily="34" charset="0"/>
              <a:buChar char="•"/>
            </a:pPr>
            <a:r>
              <a:rPr lang="en-US" baseline="0" dirty="0"/>
              <a:t>Why might it be important to know what the vital few x’s are? To focus improvement where the most impact can be affected through changing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a:t>
            </a:fld>
            <a:endParaRPr lang="en-US" dirty="0"/>
          </a:p>
        </p:txBody>
      </p:sp>
    </p:spTree>
    <p:extLst>
      <p:ext uri="{BB962C8B-B14F-4D97-AF65-F5344CB8AC3E}">
        <p14:creationId xmlns:p14="http://schemas.microsoft.com/office/powerpoint/2010/main" val="282949590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tool does have</a:t>
            </a:r>
            <a:r>
              <a:rPr lang="en-US" baseline="0" dirty="0"/>
              <a:t> limitations:</a:t>
            </a:r>
          </a:p>
          <a:p>
            <a:pPr>
              <a:buFont typeface="Arial" pitchFamily="34" charset="0"/>
              <a:buChar char="•"/>
            </a:pPr>
            <a:r>
              <a:rPr lang="en-US" baseline="0" dirty="0"/>
              <a:t>Is qualitative only, so it does not leverage data to find true relationships. More analysis is needed to quantify relationships between causes and effects.</a:t>
            </a:r>
          </a:p>
          <a:p>
            <a:pPr>
              <a:buFont typeface="Arial" pitchFamily="34" charset="0"/>
              <a:buChar char="•"/>
            </a:pPr>
            <a:r>
              <a:rPr lang="en-US" baseline="0" dirty="0"/>
              <a:t>It only focuses on one effect at a time. Effects can have different causes.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251</a:t>
            </a:fld>
            <a:endParaRPr lang="en-US" dirty="0"/>
          </a:p>
        </p:txBody>
      </p:sp>
    </p:spTree>
    <p:extLst>
      <p:ext uri="{BB962C8B-B14F-4D97-AF65-F5344CB8AC3E}">
        <p14:creationId xmlns:p14="http://schemas.microsoft.com/office/powerpoint/2010/main" val="257533973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Let us follow an example through the process of using</a:t>
            </a:r>
            <a:r>
              <a:rPr lang="en-US" baseline="0" dirty="0"/>
              <a:t> a cause </a:t>
            </a:r>
            <a:r>
              <a:rPr lang="en-US" sz="1200" dirty="0"/>
              <a:t>and</a:t>
            </a:r>
            <a:r>
              <a:rPr lang="en-US" baseline="0" dirty="0"/>
              <a:t> effect diagram. What is the effect to be analyzed? (High energy cost)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252</a:t>
            </a:fld>
            <a:endParaRPr lang="en-US" dirty="0"/>
          </a:p>
        </p:txBody>
      </p:sp>
    </p:spTree>
    <p:extLst>
      <p:ext uri="{BB962C8B-B14F-4D97-AF65-F5344CB8AC3E}">
        <p14:creationId xmlns:p14="http://schemas.microsoft.com/office/powerpoint/2010/main" val="378446408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you can see, in step 1</a:t>
            </a:r>
            <a:r>
              <a:rPr lang="en-US" baseline="0" dirty="0"/>
              <a:t> the effect is noted at the head of the diagram.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253</a:t>
            </a:fld>
            <a:endParaRPr lang="en-US" dirty="0"/>
          </a:p>
        </p:txBody>
      </p:sp>
    </p:spTree>
    <p:extLst>
      <p:ext uri="{BB962C8B-B14F-4D97-AF65-F5344CB8AC3E}">
        <p14:creationId xmlns:p14="http://schemas.microsoft.com/office/powerpoint/2010/main" val="320816482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2, you can see the multiple potential causes</a:t>
            </a:r>
            <a:r>
              <a:rPr lang="en-US" baseline="0" dirty="0"/>
              <a:t> that can be driving the effect of high energy cost of buildings.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254</a:t>
            </a:fld>
            <a:endParaRPr lang="en-US" dirty="0"/>
          </a:p>
        </p:txBody>
      </p:sp>
    </p:spTree>
    <p:extLst>
      <p:ext uri="{BB962C8B-B14F-4D97-AF65-F5344CB8AC3E}">
        <p14:creationId xmlns:p14="http://schemas.microsoft.com/office/powerpoint/2010/main" val="329335130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step 3,</a:t>
            </a:r>
            <a:r>
              <a:rPr lang="en-US" baseline="0" dirty="0"/>
              <a:t> see how the possible causes were grouped into the main categories (P4ME in this example)?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255</a:t>
            </a:fld>
            <a:endParaRPr lang="en-US" dirty="0"/>
          </a:p>
        </p:txBody>
      </p:sp>
    </p:spTree>
    <p:extLst>
      <p:ext uri="{BB962C8B-B14F-4D97-AF65-F5344CB8AC3E}">
        <p14:creationId xmlns:p14="http://schemas.microsoft.com/office/powerpoint/2010/main" val="66220671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Finally, in analyzing the diagram</a:t>
            </a:r>
            <a:r>
              <a:rPr lang="en-US" baseline="0" dirty="0"/>
              <a:t> and the potential root causes, additional information or data is uncovered to validate or invalidate the potential causes. It is determined that poor HVAC maintenance on aged units and wasteful energy consuming habits are at the root.</a:t>
            </a:r>
          </a:p>
          <a:p>
            <a:pPr>
              <a:buFont typeface="Arial" pitchFamily="34" charset="0"/>
              <a:buChar char="•"/>
            </a:pPr>
            <a:r>
              <a:rPr lang="en-US" baseline="0" dirty="0"/>
              <a:t>The real estate company needs to collect and analyze additional data to determine statistical relationships between causes and high energy costs.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256</a:t>
            </a:fld>
            <a:endParaRPr lang="en-US" dirty="0"/>
          </a:p>
        </p:txBody>
      </p:sp>
    </p:spTree>
    <p:extLst>
      <p:ext uri="{BB962C8B-B14F-4D97-AF65-F5344CB8AC3E}">
        <p14:creationId xmlns:p14="http://schemas.microsoft.com/office/powerpoint/2010/main" val="3874259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257</a:t>
            </a:fld>
            <a:endParaRPr lang="en-US" dirty="0"/>
          </a:p>
        </p:txBody>
      </p:sp>
    </p:spTree>
    <p:extLst>
      <p:ext uri="{BB962C8B-B14F-4D97-AF65-F5344CB8AC3E}">
        <p14:creationId xmlns:p14="http://schemas.microsoft.com/office/powerpoint/2010/main" val="2909943201"/>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a:t>
            </a:r>
            <a:r>
              <a:rPr lang="en-US" baseline="0" dirty="0"/>
              <a:t> </a:t>
            </a:r>
            <a:r>
              <a:rPr lang="en-US" b="1" i="0" baseline="0" dirty="0"/>
              <a:t>cause and effect matrix </a:t>
            </a:r>
            <a:r>
              <a:rPr lang="en-US" baseline="0" dirty="0"/>
              <a:t>is a powerful yet easy tool to transition from brainstorming (which you did using the cause and effect diagram) to estimating, ranking, and quantifying the relationship between those things you found during brainstorming and the Y’s that are important to the project.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258</a:t>
            </a:fld>
            <a:endParaRPr lang="en-US" dirty="0"/>
          </a:p>
        </p:txBody>
      </p:sp>
    </p:spTree>
    <p:extLst>
      <p:ext uri="{BB962C8B-B14F-4D97-AF65-F5344CB8AC3E}">
        <p14:creationId xmlns:p14="http://schemas.microsoft.com/office/powerpoint/2010/main" val="357730062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a:solidFill>
                  <a:schemeClr val="tx1"/>
                </a:solidFill>
                <a:effectLst/>
                <a:latin typeface="+mn-lt"/>
                <a:ea typeface="+mn-ea"/>
                <a:cs typeface="+mn-cs"/>
              </a:rPr>
              <a:t>This is a clean cause and effect matrix where you can translate all of the potential X's brainstormed during the creation of your cause and effect diagram session. </a:t>
            </a:r>
          </a:p>
          <a:p>
            <a:pPr>
              <a:buFont typeface="Arial" pitchFamily="34" charset="0"/>
              <a:buChar char="•"/>
            </a:pPr>
            <a:r>
              <a:rPr lang="en-US" sz="1200" b="0" i="0" kern="1200" dirty="0">
                <a:solidFill>
                  <a:schemeClr val="tx1"/>
                </a:solidFill>
                <a:effectLst/>
                <a:latin typeface="+mn-lt"/>
                <a:ea typeface="+mn-ea"/>
                <a:cs typeface="+mn-cs"/>
              </a:rPr>
              <a:t>Once you have that information entered into the matrix you can add 1 or more Y's to the top of the matrix. The Y's should be weighted relative to each other based on their importance to the project. </a:t>
            </a:r>
          </a:p>
          <a:p>
            <a:pPr>
              <a:buFont typeface="Arial" pitchFamily="34" charset="0"/>
              <a:buChar char="•"/>
            </a:pPr>
            <a:r>
              <a:rPr lang="en-US" sz="1200" b="0" i="0" kern="1200" dirty="0">
                <a:solidFill>
                  <a:schemeClr val="tx1"/>
                </a:solidFill>
                <a:effectLst/>
                <a:latin typeface="+mn-lt"/>
                <a:ea typeface="+mn-ea"/>
                <a:cs typeface="+mn-cs"/>
              </a:rPr>
              <a:t>Once this is complete, you begin rating each X against each Y on a scale of 0, 3, 5, 7 (0</a:t>
            </a:r>
            <a:r>
              <a:rPr lang="en-US" sz="1200" b="0" i="0" kern="1200" baseline="0" dirty="0">
                <a:solidFill>
                  <a:schemeClr val="tx1"/>
                </a:solidFill>
                <a:effectLst/>
                <a:latin typeface="+mn-lt"/>
                <a:ea typeface="+mn-ea"/>
                <a:cs typeface="+mn-cs"/>
              </a:rPr>
              <a:t> means no impact; 3 means weak impact; 5 is moderate impact; and 7 is strong impact)</a:t>
            </a:r>
            <a:r>
              <a:rPr lang="en-US" sz="1200" b="0" i="0" kern="1200" dirty="0">
                <a:solidFill>
                  <a:schemeClr val="tx1"/>
                </a:solidFill>
                <a:effectLst/>
                <a:latin typeface="+mn-lt"/>
                <a:ea typeface="+mn-ea"/>
                <a:cs typeface="+mn-cs"/>
              </a:rPr>
              <a:t>. Try to use the whole spectrum of your scale during this process because you will need the resolution to help differentiate the X's from one another.</a:t>
            </a:r>
            <a:endParaRPr lang="en-US" baseline="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259</a:t>
            </a:fld>
            <a:endParaRPr lang="en-US" dirty="0"/>
          </a:p>
        </p:txBody>
      </p:sp>
    </p:spTree>
    <p:extLst>
      <p:ext uri="{BB962C8B-B14F-4D97-AF65-F5344CB8AC3E}">
        <p14:creationId xmlns:p14="http://schemas.microsoft.com/office/powerpoint/2010/main" val="218641391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260</a:t>
            </a:fld>
            <a:endParaRPr lang="en-US" dirty="0"/>
          </a:p>
        </p:txBody>
      </p:sp>
    </p:spTree>
    <p:extLst>
      <p:ext uri="{BB962C8B-B14F-4D97-AF65-F5344CB8AC3E}">
        <p14:creationId xmlns:p14="http://schemas.microsoft.com/office/powerpoint/2010/main" val="30686323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approach</a:t>
            </a:r>
            <a:r>
              <a:rPr lang="en-US" baseline="0" dirty="0"/>
              <a:t> will funnel the possible x’s to the few that </a:t>
            </a:r>
            <a:r>
              <a:rPr lang="en-US" b="1" baseline="0" dirty="0"/>
              <a:t>do</a:t>
            </a:r>
            <a:r>
              <a:rPr lang="en-US" baseline="0" dirty="0"/>
              <a:t> influence Y. The measurement of those x’s and their effect on the Y then become the focus to determine which have the most significant impact.</a:t>
            </a:r>
          </a:p>
          <a:p>
            <a:pPr>
              <a:buFont typeface="Arial" pitchFamily="34" charset="0"/>
              <a:buChar char="•"/>
            </a:pPr>
            <a:r>
              <a:rPr lang="en-US" baseline="0" dirty="0"/>
              <a:t>By determining which have the most impact, resources can be focused on changing those inputs to achieve the desired process output.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a:t>
            </a:fld>
            <a:endParaRPr lang="en-US" dirty="0"/>
          </a:p>
        </p:txBody>
      </p:sp>
    </p:spTree>
    <p:extLst>
      <p:ext uri="{BB962C8B-B14F-4D97-AF65-F5344CB8AC3E}">
        <p14:creationId xmlns:p14="http://schemas.microsoft.com/office/powerpoint/2010/main" val="207595526"/>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kern="1200" dirty="0">
                <a:solidFill>
                  <a:schemeClr val="tx1"/>
                </a:solidFill>
                <a:effectLst/>
                <a:latin typeface="+mn-lt"/>
                <a:ea typeface="+mn-ea"/>
                <a:cs typeface="+mn-cs"/>
              </a:rPr>
              <a:t>When complete, sort the X's based on their scores and graph them (use a Pareto chart). </a:t>
            </a:r>
          </a:p>
          <a:p>
            <a:pPr marL="171450" indent="-171450">
              <a:buFont typeface="Arial" pitchFamily="34" charset="0"/>
              <a:buChar char="•"/>
            </a:pPr>
            <a:r>
              <a:rPr lang="en-US" sz="1200" b="0" i="0" kern="1200" dirty="0">
                <a:solidFill>
                  <a:schemeClr val="tx1"/>
                </a:solidFill>
                <a:effectLst/>
                <a:latin typeface="+mn-lt"/>
                <a:ea typeface="+mn-ea"/>
                <a:cs typeface="+mn-cs"/>
              </a:rPr>
              <a:t>What the results will tell you should not be "taken to the bank" as this entire process from brainstorming X's to rating them against Y's is a subjective exercise. However, if you have chosen your team wisely, it is very common that someone or several SMEs on your project team know the real solutions and/or the best way to narrow down to find them. </a:t>
            </a:r>
          </a:p>
          <a:p>
            <a:pPr marL="171450" indent="-171450">
              <a:buFont typeface="Arial" pitchFamily="34" charset="0"/>
              <a:buChar char="•"/>
            </a:pPr>
            <a:r>
              <a:rPr lang="en-US" sz="1200" b="0" i="0" kern="1200" dirty="0">
                <a:solidFill>
                  <a:schemeClr val="tx1"/>
                </a:solidFill>
                <a:effectLst/>
                <a:latin typeface="+mn-lt"/>
                <a:ea typeface="+mn-ea"/>
                <a:cs typeface="+mn-cs"/>
              </a:rPr>
              <a:t>Therefore, it is also important not to dismiss the results of your cause and effect matrix. Look at the image with comments embedded to summarize what you have just read.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261</a:t>
            </a:fld>
            <a:endParaRPr lang="en-US" dirty="0"/>
          </a:p>
        </p:txBody>
      </p:sp>
    </p:spTree>
    <p:extLst>
      <p:ext uri="{BB962C8B-B14F-4D97-AF65-F5344CB8AC3E}">
        <p14:creationId xmlns:p14="http://schemas.microsoft.com/office/powerpoint/2010/main" val="72166284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combination of the C&amp;E diagram and the C&amp;E matrix is powerful. This is where some of the best ideas and theories about the Y=f(x) equation begin. </a:t>
            </a:r>
          </a:p>
          <a:p>
            <a:pPr>
              <a:buFont typeface="Arial" pitchFamily="34" charset="0"/>
              <a:buChar char="•"/>
            </a:pPr>
            <a:r>
              <a:rPr lang="en-US" baseline="0" dirty="0"/>
              <a:t>Now, it is time to start eliminating and/or validating these variables. </a:t>
            </a:r>
          </a:p>
          <a:p>
            <a:pPr>
              <a:buFont typeface="Arial" pitchFamily="34" charset="0"/>
              <a:buChar char="•"/>
            </a:pPr>
            <a:r>
              <a:rPr lang="en-US" baseline="0" dirty="0"/>
              <a:t>Put a plan together to do so. Use the resources and tools you have already learned as well as those that you are about to learn throughout this course.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262</a:t>
            </a:fld>
            <a:endParaRPr lang="en-US" dirty="0"/>
          </a:p>
        </p:txBody>
      </p:sp>
    </p:spTree>
    <p:extLst>
      <p:ext uri="{BB962C8B-B14F-4D97-AF65-F5344CB8AC3E}">
        <p14:creationId xmlns:p14="http://schemas.microsoft.com/office/powerpoint/2010/main" val="4168674269"/>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263</a:t>
            </a:fld>
            <a:endParaRPr lang="en-US" dirty="0"/>
          </a:p>
        </p:txBody>
      </p:sp>
    </p:spTree>
    <p:extLst>
      <p:ext uri="{BB962C8B-B14F-4D97-AF65-F5344CB8AC3E}">
        <p14:creationId xmlns:p14="http://schemas.microsoft.com/office/powerpoint/2010/main" val="166912603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Obviously, a </a:t>
            </a:r>
            <a:r>
              <a:rPr lang="en-US" b="1" dirty="0"/>
              <a:t>process map </a:t>
            </a:r>
            <a:r>
              <a:rPr lang="en-US" dirty="0"/>
              <a:t>is necessary to document a process.</a:t>
            </a:r>
            <a:r>
              <a:rPr lang="en-US" baseline="0" dirty="0"/>
              <a:t> It helps us understand and drive discussion around a process.</a:t>
            </a:r>
          </a:p>
          <a:p>
            <a:pPr>
              <a:buFont typeface="Arial" pitchFamily="34" charset="0"/>
              <a:buChar char="•"/>
            </a:pPr>
            <a:r>
              <a:rPr lang="en-US" baseline="0" dirty="0"/>
              <a:t>It is a graphical representation for how a process flows, a step-by-step visual for how a process works.</a:t>
            </a:r>
          </a:p>
          <a:p>
            <a:pPr>
              <a:buFont typeface="Arial" pitchFamily="34" charset="0"/>
              <a:buChar char="•"/>
            </a:pPr>
            <a:r>
              <a:rPr lang="en-US" baseline="0" dirty="0"/>
              <a:t>It can help us understand how material or information flows.</a:t>
            </a:r>
          </a:p>
          <a:p>
            <a:pPr>
              <a:buFont typeface="Arial" pitchFamily="34" charset="0"/>
              <a:buChar char="•"/>
            </a:pPr>
            <a:r>
              <a:rPr lang="en-US" baseline="0" dirty="0"/>
              <a:t>It can help us understand who is responsible for each step in the process.</a:t>
            </a:r>
          </a:p>
          <a:p>
            <a:pPr>
              <a:buFont typeface="Arial" pitchFamily="34" charset="0"/>
              <a:buChar char="•"/>
            </a:pPr>
            <a:r>
              <a:rPr lang="en-US" baseline="0" dirty="0"/>
              <a:t>During the Measure phase of a project, the process map is used as the representation of the current state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264</a:t>
            </a:fld>
            <a:endParaRPr lang="en-US" dirty="0"/>
          </a:p>
        </p:txBody>
      </p:sp>
    </p:spTree>
    <p:extLst>
      <p:ext uri="{BB962C8B-B14F-4D97-AF65-F5344CB8AC3E}">
        <p14:creationId xmlns:p14="http://schemas.microsoft.com/office/powerpoint/2010/main" val="377444890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the basic symbols</a:t>
            </a:r>
            <a:r>
              <a:rPr lang="en-US" baseline="0" dirty="0"/>
              <a:t> you can expect to see in most process maps (</a:t>
            </a:r>
            <a:r>
              <a:rPr lang="en-US" i="1" baseline="0" dirty="0"/>
              <a:t>termination points, process step, decision point, and flow direction</a:t>
            </a:r>
            <a:r>
              <a:rPr lang="en-US" baseline="0"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265</a:t>
            </a:fld>
            <a:endParaRPr lang="en-US" dirty="0"/>
          </a:p>
        </p:txBody>
      </p:sp>
    </p:spTree>
    <p:extLst>
      <p:ext uri="{BB962C8B-B14F-4D97-AF65-F5344CB8AC3E}">
        <p14:creationId xmlns:p14="http://schemas.microsoft.com/office/powerpoint/2010/main" val="1981773554"/>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a:buFont typeface="Arial" pitchFamily="34" charset="0"/>
              <a:buChar char="•"/>
            </a:pPr>
            <a:r>
              <a:rPr lang="en-US" baseline="0" dirty="0"/>
              <a:t>An </a:t>
            </a:r>
            <a:r>
              <a:rPr lang="en-US" i="1" baseline="0" dirty="0"/>
              <a:t>alternative process </a:t>
            </a:r>
            <a:r>
              <a:rPr lang="en-US" baseline="0" dirty="0"/>
              <a:t>step, meaning there is a different way of performing a normal process step</a:t>
            </a:r>
          </a:p>
          <a:p>
            <a:pPr>
              <a:buFont typeface="Arial" pitchFamily="34" charset="0"/>
              <a:buChar char="•"/>
            </a:pPr>
            <a:r>
              <a:rPr lang="en-US" baseline="0" dirty="0"/>
              <a:t>A </a:t>
            </a:r>
            <a:r>
              <a:rPr lang="en-US" i="1" baseline="0" dirty="0"/>
              <a:t>predefined process </a:t>
            </a:r>
            <a:r>
              <a:rPr lang="en-US" baseline="0" dirty="0"/>
              <a:t>is used to hold the place of a pre-existing process, and is supported by other documentation that spells out the details of that process</a:t>
            </a:r>
          </a:p>
          <a:p>
            <a:pPr>
              <a:buFont typeface="Arial" pitchFamily="34" charset="0"/>
              <a:buChar char="•"/>
            </a:pPr>
            <a:r>
              <a:rPr lang="en-US" baseline="0" dirty="0"/>
              <a:t>A </a:t>
            </a:r>
            <a:r>
              <a:rPr lang="en-US" i="1" baseline="0" dirty="0"/>
              <a:t>manual process </a:t>
            </a:r>
            <a:r>
              <a:rPr lang="en-US" baseline="0" dirty="0"/>
              <a:t>– as opposed to an “automated” step</a:t>
            </a:r>
          </a:p>
          <a:p>
            <a:pPr>
              <a:buFont typeface="Arial" pitchFamily="34" charset="0"/>
              <a:buChar char="•"/>
            </a:pPr>
            <a:r>
              <a:rPr lang="en-US" baseline="0" dirty="0"/>
              <a:t>A </a:t>
            </a:r>
            <a:r>
              <a:rPr lang="en-US" i="1" baseline="0" dirty="0"/>
              <a:t>preparation step </a:t>
            </a:r>
            <a:r>
              <a:rPr lang="en-US" baseline="0" dirty="0"/>
              <a:t>that leads to a process step</a:t>
            </a:r>
          </a:p>
          <a:p>
            <a:pPr>
              <a:buFont typeface="Arial" pitchFamily="34" charset="0"/>
              <a:buChar char="•"/>
            </a:pPr>
            <a:r>
              <a:rPr lang="en-US" baseline="0" dirty="0"/>
              <a:t>A </a:t>
            </a:r>
            <a:r>
              <a:rPr lang="en-US" i="1" baseline="0" dirty="0"/>
              <a:t>delay</a:t>
            </a:r>
            <a:r>
              <a:rPr lang="en-US" baseline="0" dirty="0"/>
              <a:t> – indicating a waiting period.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266</a:t>
            </a:fld>
            <a:endParaRPr lang="en-US" dirty="0"/>
          </a:p>
        </p:txBody>
      </p:sp>
    </p:spTree>
    <p:extLst>
      <p:ext uri="{BB962C8B-B14F-4D97-AF65-F5344CB8AC3E}">
        <p14:creationId xmlns:p14="http://schemas.microsoft.com/office/powerpoint/2010/main" val="218294752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some additional symbols that are helpful in defining how information flows in a process:</a:t>
            </a:r>
          </a:p>
          <a:p>
            <a:pPr>
              <a:buFont typeface="Arial" pitchFamily="34" charset="0"/>
              <a:buChar char="•"/>
            </a:pPr>
            <a:r>
              <a:rPr lang="en-US" i="1" baseline="0" dirty="0"/>
              <a:t>Data</a:t>
            </a:r>
            <a:r>
              <a:rPr lang="en-US" baseline="0" dirty="0"/>
              <a:t> – as an input or output of a process step</a:t>
            </a:r>
          </a:p>
          <a:p>
            <a:pPr>
              <a:buFont typeface="Arial" pitchFamily="34" charset="0"/>
              <a:buChar char="•"/>
            </a:pPr>
            <a:r>
              <a:rPr lang="en-US" i="1" baseline="0" dirty="0"/>
              <a:t>Document</a:t>
            </a:r>
            <a:r>
              <a:rPr lang="en-US" baseline="0" dirty="0"/>
              <a:t> – a process step with a document output</a:t>
            </a:r>
          </a:p>
          <a:p>
            <a:pPr>
              <a:buFont typeface="Arial" pitchFamily="34" charset="0"/>
              <a:buChar char="•"/>
            </a:pPr>
            <a:r>
              <a:rPr lang="en-US" i="1" baseline="0" dirty="0"/>
              <a:t>Stored data </a:t>
            </a:r>
            <a:r>
              <a:rPr lang="en-US" baseline="0" dirty="0"/>
              <a:t>– a process step that stores data</a:t>
            </a:r>
          </a:p>
          <a:p>
            <a:pPr>
              <a:buFont typeface="Arial" pitchFamily="34" charset="0"/>
              <a:buChar char="•"/>
            </a:pPr>
            <a:r>
              <a:rPr lang="en-US" i="1" baseline="0" dirty="0"/>
              <a:t>Magnetic disk </a:t>
            </a:r>
            <a:r>
              <a:rPr lang="en-US" baseline="0" dirty="0"/>
              <a:t>– a database that can either supply or receive data.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267</a:t>
            </a:fld>
            <a:endParaRPr lang="en-US" dirty="0"/>
          </a:p>
        </p:txBody>
      </p:sp>
    </p:spTree>
    <p:extLst>
      <p:ext uri="{BB962C8B-B14F-4D97-AF65-F5344CB8AC3E}">
        <p14:creationId xmlns:p14="http://schemas.microsoft.com/office/powerpoint/2010/main" val="830496385"/>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a:buFont typeface="Arial" pitchFamily="34" charset="0"/>
              <a:buChar char="•"/>
            </a:pPr>
            <a:r>
              <a:rPr lang="en-US" baseline="0" dirty="0"/>
              <a:t>The </a:t>
            </a:r>
            <a:r>
              <a:rPr lang="en-US" i="1" baseline="0" dirty="0"/>
              <a:t>off-page connector </a:t>
            </a:r>
            <a:r>
              <a:rPr lang="en-US" baseline="0" dirty="0"/>
              <a:t>helps the reader easily continue following the process from one page to another.</a:t>
            </a:r>
          </a:p>
          <a:p>
            <a:pPr>
              <a:buFont typeface="Arial" pitchFamily="34" charset="0"/>
              <a:buChar char="•"/>
            </a:pPr>
            <a:r>
              <a:rPr lang="en-US" i="1" dirty="0"/>
              <a:t>Merge and Extract </a:t>
            </a:r>
            <a:r>
              <a:rPr lang="en-US" dirty="0"/>
              <a:t>– where multiple processes or pieces</a:t>
            </a:r>
            <a:r>
              <a:rPr lang="en-US" baseline="0" dirty="0"/>
              <a:t> of information</a:t>
            </a:r>
            <a:r>
              <a:rPr lang="en-US" dirty="0"/>
              <a:t> come together or where a single</a:t>
            </a:r>
            <a:r>
              <a:rPr lang="en-US" baseline="0" dirty="0"/>
              <a:t> process splits into multiple.</a:t>
            </a:r>
          </a:p>
          <a:p>
            <a:pPr lvl="1">
              <a:buFont typeface="Arial" pitchFamily="34" charset="0"/>
              <a:buChar char="•"/>
            </a:pPr>
            <a:r>
              <a:rPr lang="en-US" baseline="0" dirty="0"/>
              <a:t>In a process map, the </a:t>
            </a:r>
            <a:r>
              <a:rPr lang="en-US" i="1" baseline="0" dirty="0"/>
              <a:t>Merge</a:t>
            </a:r>
            <a:r>
              <a:rPr lang="en-US" baseline="0" dirty="0"/>
              <a:t> symbol commonly indicates the storage of raw materials</a:t>
            </a:r>
          </a:p>
          <a:p>
            <a:pPr lvl="1">
              <a:buFont typeface="Arial" pitchFamily="34" charset="0"/>
              <a:buChar char="•"/>
            </a:pPr>
            <a:r>
              <a:rPr lang="en-US" baseline="0" dirty="0"/>
              <a:t>In a process map, the </a:t>
            </a:r>
            <a:r>
              <a:rPr lang="en-US" i="1" baseline="0" dirty="0"/>
              <a:t>Extract</a:t>
            </a:r>
            <a:r>
              <a:rPr lang="en-US" baseline="0" dirty="0"/>
              <a:t> symbol commonly indicates the storage of finished goods.</a:t>
            </a:r>
          </a:p>
          <a:p>
            <a:pPr>
              <a:buFont typeface="Arial" pitchFamily="34" charset="0"/>
              <a:buChar char="•"/>
            </a:pPr>
            <a:r>
              <a:rPr lang="en-US" i="1" baseline="0" dirty="0"/>
              <a:t>Or</a:t>
            </a:r>
            <a:r>
              <a:rPr lang="en-US" baseline="0" dirty="0"/>
              <a:t> – for data flow it indicates how the data processing flow splits into multiple branches based on the criteria that are applied to the data. It is important to label each branch to indicate the criteria to follow the branch.</a:t>
            </a:r>
          </a:p>
          <a:p>
            <a:pPr>
              <a:buFont typeface="Arial" pitchFamily="34" charset="0"/>
              <a:buChar char="•"/>
            </a:pPr>
            <a:r>
              <a:rPr lang="en-US" i="1" baseline="0" dirty="0"/>
              <a:t>Summing junction </a:t>
            </a:r>
            <a:r>
              <a:rPr lang="en-US" baseline="0" dirty="0"/>
              <a:t>– multiple data flows sum into a single data flow</a:t>
            </a:r>
          </a:p>
          <a:p>
            <a:pPr>
              <a:buFont typeface="Arial" pitchFamily="34" charset="0"/>
              <a:buChar char="•"/>
            </a:pPr>
            <a:r>
              <a:rPr lang="en-US" baseline="0" dirty="0"/>
              <a:t>The </a:t>
            </a:r>
            <a:r>
              <a:rPr lang="en-US" i="1" baseline="0" dirty="0"/>
              <a:t>Or</a:t>
            </a:r>
            <a:r>
              <a:rPr lang="en-US" baseline="0" dirty="0"/>
              <a:t> and </a:t>
            </a:r>
            <a:r>
              <a:rPr lang="en-US" i="1" baseline="0" dirty="0"/>
              <a:t>Summing junction </a:t>
            </a:r>
            <a:r>
              <a:rPr lang="en-US" baseline="0" dirty="0"/>
              <a:t>symbols are more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268</a:t>
            </a:fld>
            <a:endParaRPr lang="en-US" dirty="0"/>
          </a:p>
        </p:txBody>
      </p:sp>
    </p:spTree>
    <p:extLst>
      <p:ext uri="{BB962C8B-B14F-4D97-AF65-F5344CB8AC3E}">
        <p14:creationId xmlns:p14="http://schemas.microsoft.com/office/powerpoint/2010/main" val="1430607140"/>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i="1" baseline="0" dirty="0"/>
              <a:t>operational definition </a:t>
            </a:r>
            <a:r>
              <a:rPr lang="en-US" baseline="0" dirty="0"/>
              <a:t>is an exact description – in other words it is useful in removing ambiguity and reduces the chances of getting disparate results from a process if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269</a:t>
            </a:fld>
            <a:endParaRPr lang="en-US" dirty="0"/>
          </a:p>
        </p:txBody>
      </p:sp>
    </p:spTree>
    <p:extLst>
      <p:ext uri="{BB962C8B-B14F-4D97-AF65-F5344CB8AC3E}">
        <p14:creationId xmlns:p14="http://schemas.microsoft.com/office/powerpoint/2010/main" val="173721687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 consult with process SMEs or observe the process to see how it is actually performed.</a:t>
            </a:r>
          </a:p>
          <a:p>
            <a:pPr>
              <a:buFont typeface="Arial" pitchFamily="34" charset="0"/>
              <a:buChar char="•"/>
            </a:pPr>
            <a:r>
              <a:rPr lang="en-US" baseline="0" dirty="0"/>
              <a:t>Usually, it is a good idea to do both; sometimes hearing what is “supposed” to happen might be different than what you observe, indicating a problem.</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270</a:t>
            </a:fld>
            <a:endParaRPr lang="en-US" dirty="0"/>
          </a:p>
        </p:txBody>
      </p:sp>
    </p:spTree>
    <p:extLst>
      <p:ext uri="{BB962C8B-B14F-4D97-AF65-F5344CB8AC3E}">
        <p14:creationId xmlns:p14="http://schemas.microsoft.com/office/powerpoint/2010/main" val="3988724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27</a:t>
            </a:fld>
            <a:endParaRPr lang="en-US" dirty="0"/>
          </a:p>
        </p:txBody>
      </p:sp>
    </p:spTree>
    <p:extLst>
      <p:ext uri="{BB962C8B-B14F-4D97-AF65-F5344CB8AC3E}">
        <p14:creationId xmlns:p14="http://schemas.microsoft.com/office/powerpoint/2010/main" val="2131992796"/>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out the process with sticky notes on a white board is a good practice to do as a team because the map is easy to adjust until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the map using whatever software is appropriate for your business (MS Excel, Visio, PowerPoint, Word, or any other preferred software).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271</a:t>
            </a:fld>
            <a:endParaRPr lang="en-US" dirty="0"/>
          </a:p>
        </p:txBody>
      </p:sp>
    </p:spTree>
    <p:extLst>
      <p:ext uri="{BB962C8B-B14F-4D97-AF65-F5344CB8AC3E}">
        <p14:creationId xmlns:p14="http://schemas.microsoft.com/office/powerpoint/2010/main" val="132143367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 “swim lane” diagram or “swim lane” process map, which depicts the responsibilities for the process.</a:t>
            </a:r>
          </a:p>
          <a:p>
            <a:pPr>
              <a:buFont typeface="Arial" pitchFamily="34" charset="0"/>
              <a:buChar char="•"/>
            </a:pPr>
            <a:r>
              <a:rPr lang="en-US" baseline="0" dirty="0"/>
              <a:t>Swim-lane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272</a:t>
            </a:fld>
            <a:endParaRPr lang="en-US" dirty="0"/>
          </a:p>
        </p:txBody>
      </p:sp>
    </p:spTree>
    <p:extLst>
      <p:ext uri="{BB962C8B-B14F-4D97-AF65-F5344CB8AC3E}">
        <p14:creationId xmlns:p14="http://schemas.microsoft.com/office/powerpoint/2010/main" val="156298147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understood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273</a:t>
            </a:fld>
            <a:endParaRPr lang="en-US" dirty="0"/>
          </a:p>
        </p:txBody>
      </p:sp>
    </p:spTree>
    <p:extLst>
      <p:ext uri="{BB962C8B-B14F-4D97-AF65-F5344CB8AC3E}">
        <p14:creationId xmlns:p14="http://schemas.microsoft.com/office/powerpoint/2010/main" val="355917348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a:t>
            </a:r>
          </a:p>
          <a:p>
            <a:pPr>
              <a:buFont typeface="Arial" pitchFamily="34" charset="0"/>
              <a:buChar char="•"/>
            </a:pPr>
            <a:r>
              <a:rPr lang="en-US" baseline="0" dirty="0"/>
              <a:t>There may be some components of the process where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274</a:t>
            </a:fld>
            <a:endParaRPr lang="en-US" dirty="0"/>
          </a:p>
        </p:txBody>
      </p:sp>
    </p:spTree>
    <p:extLst>
      <p:ext uri="{BB962C8B-B14F-4D97-AF65-F5344CB8AC3E}">
        <p14:creationId xmlns:p14="http://schemas.microsoft.com/office/powerpoint/2010/main" val="383471129"/>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high-level process map 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as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275</a:t>
            </a:fld>
            <a:endParaRPr lang="en-US" dirty="0"/>
          </a:p>
        </p:txBody>
      </p:sp>
    </p:spTree>
    <p:extLst>
      <p:ext uri="{BB962C8B-B14F-4D97-AF65-F5344CB8AC3E}">
        <p14:creationId xmlns:p14="http://schemas.microsoft.com/office/powerpoint/2010/main" val="76949842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two to four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276</a:t>
            </a:fld>
            <a:endParaRPr lang="en-US" dirty="0"/>
          </a:p>
        </p:txBody>
      </p:sp>
    </p:spTree>
    <p:extLst>
      <p:ext uri="{BB962C8B-B14F-4D97-AF65-F5344CB8AC3E}">
        <p14:creationId xmlns:p14="http://schemas.microsoft.com/office/powerpoint/2010/main" val="32058507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adds another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277</a:t>
            </a:fld>
            <a:endParaRPr lang="en-US" dirty="0"/>
          </a:p>
        </p:txBody>
      </p:sp>
    </p:spTree>
    <p:extLst>
      <p:ext uri="{BB962C8B-B14F-4D97-AF65-F5344CB8AC3E}">
        <p14:creationId xmlns:p14="http://schemas.microsoft.com/office/powerpoint/2010/main" val="2656095845"/>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buFont typeface="Arial" pitchFamily="34" charset="0"/>
              <a:buNone/>
            </a:pPr>
            <a:r>
              <a:rPr lang="en-US" dirty="0"/>
              <a:t>A SIPOC is a tool</a:t>
            </a:r>
            <a:r>
              <a:rPr lang="en-US" baseline="0" dirty="0"/>
              <a:t> that summarizes the inputs and outputs of a process. At the outset of a process improvement effort it is very helpful to</a:t>
            </a:r>
            <a:r>
              <a:rPr lang="en-US" dirty="0"/>
              <a:t> provide an</a:t>
            </a:r>
            <a:r>
              <a:rPr lang="en-US" baseline="0" dirty="0"/>
              <a:t> </a:t>
            </a:r>
            <a:r>
              <a:rPr lang="en-US" dirty="0"/>
              <a:t>overview to people who are unfamiliar</a:t>
            </a:r>
            <a:r>
              <a:rPr lang="en-US" baseline="0" dirty="0"/>
              <a:t> or need to become reacquainted with a process.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278</a:t>
            </a:fld>
            <a:endParaRPr lang="en-US" dirty="0"/>
          </a:p>
        </p:txBody>
      </p:sp>
    </p:spTree>
    <p:extLst>
      <p:ext uri="{BB962C8B-B14F-4D97-AF65-F5344CB8AC3E}">
        <p14:creationId xmlns:p14="http://schemas.microsoft.com/office/powerpoint/2010/main" val="359706349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Suppliers (</a:t>
            </a:r>
            <a:r>
              <a:rPr lang="en-US" baseline="0" dirty="0"/>
              <a:t>external </a:t>
            </a:r>
            <a:r>
              <a:rPr lang="en-US" i="1" baseline="0" dirty="0"/>
              <a:t>or</a:t>
            </a:r>
            <a:r>
              <a:rPr lang="en-US" baseline="0" dirty="0"/>
              <a:t> internal to an organization) are those who provide raw material, services, or information for a process.</a:t>
            </a:r>
          </a:p>
          <a:p>
            <a:pPr>
              <a:buFont typeface="Arial" pitchFamily="34" charset="0"/>
              <a:buChar char="•"/>
            </a:pPr>
            <a:r>
              <a:rPr lang="en-US" baseline="0" dirty="0"/>
              <a:t>Inputs are the materials, information, equipment, services, people, and environment that are involved in the process.</a:t>
            </a:r>
          </a:p>
          <a:p>
            <a:pPr>
              <a:buFont typeface="Arial" pitchFamily="34" charset="0"/>
              <a:buChar char="•"/>
            </a:pPr>
            <a:r>
              <a:rPr lang="en-US" baseline="0" dirty="0"/>
              <a:t>The process is the sequence of activities or decisions that result in an output.</a:t>
            </a:r>
          </a:p>
          <a:p>
            <a:pPr>
              <a:buFont typeface="Arial" pitchFamily="34" charset="0"/>
              <a:buChar char="•"/>
            </a:pPr>
            <a:r>
              <a:rPr lang="en-US" baseline="0" dirty="0"/>
              <a:t>Output is a service or product that will be delivered to a customer.</a:t>
            </a:r>
          </a:p>
          <a:p>
            <a:pPr>
              <a:buFont typeface="Arial" pitchFamily="34" charset="0"/>
              <a:buChar char="•"/>
            </a:pPr>
            <a:r>
              <a:rPr lang="en-US" baseline="0" dirty="0"/>
              <a:t>Customers, of course, are the end users or recipients of the service or product, which again can be external </a:t>
            </a:r>
            <a:r>
              <a:rPr lang="en-US" i="1" baseline="0" dirty="0"/>
              <a:t>or</a:t>
            </a:r>
            <a:r>
              <a:rPr lang="en-US" baseline="0" dirty="0"/>
              <a:t> internal to an organization.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279</a:t>
            </a:fld>
            <a:endParaRPr lang="en-US" dirty="0"/>
          </a:p>
        </p:txBody>
      </p:sp>
    </p:spTree>
    <p:extLst>
      <p:ext uri="{BB962C8B-B14F-4D97-AF65-F5344CB8AC3E}">
        <p14:creationId xmlns:p14="http://schemas.microsoft.com/office/powerpoint/2010/main" val="390952970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first method of creating a SIPOC:</a:t>
            </a:r>
          </a:p>
          <a:p>
            <a:pPr>
              <a:buFont typeface="Arial" pitchFamily="34" charset="0"/>
              <a:buChar char="•"/>
            </a:pPr>
            <a:r>
              <a:rPr lang="en-US" dirty="0"/>
              <a:t>Begin</a:t>
            </a:r>
            <a:r>
              <a:rPr lang="en-US" baseline="0" dirty="0"/>
              <a:t> with the process steps (five steps at most)</a:t>
            </a:r>
          </a:p>
          <a:p>
            <a:pPr>
              <a:buFont typeface="Arial" pitchFamily="34" charset="0"/>
              <a:buChar char="•"/>
            </a:pPr>
            <a:r>
              <a:rPr lang="en-US" baseline="0" dirty="0"/>
              <a:t>Determine the outputs</a:t>
            </a:r>
          </a:p>
          <a:p>
            <a:pPr>
              <a:buFont typeface="Arial" pitchFamily="34" charset="0"/>
              <a:buChar char="•"/>
            </a:pPr>
            <a:r>
              <a:rPr lang="en-US" baseline="0" dirty="0"/>
              <a:t>Identify who the recipients of the process</a:t>
            </a:r>
          </a:p>
          <a:p>
            <a:pPr>
              <a:buFont typeface="Arial" pitchFamily="34" charset="0"/>
              <a:buChar char="•"/>
            </a:pPr>
            <a:r>
              <a:rPr lang="en-US" baseline="0" dirty="0"/>
              <a:t>Then work to the left, identifying the inputs and then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280</a:t>
            </a:fld>
            <a:endParaRPr lang="en-US" dirty="0"/>
          </a:p>
        </p:txBody>
      </p:sp>
    </p:spTree>
    <p:extLst>
      <p:ext uri="{BB962C8B-B14F-4D97-AF65-F5344CB8AC3E}">
        <p14:creationId xmlns:p14="http://schemas.microsoft.com/office/powerpoint/2010/main" val="105841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Six Sigma is a data-driven methodology for solving</a:t>
            </a:r>
            <a:r>
              <a:rPr lang="en-US" baseline="0" dirty="0"/>
              <a:t> problems, improving, and optimizing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has 5 phases, each with a specific and important purpose toward achieving the goal of the project.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a:t>
            </a:fld>
            <a:endParaRPr lang="en-US" dirty="0"/>
          </a:p>
        </p:txBody>
      </p:sp>
    </p:spTree>
    <p:extLst>
      <p:ext uri="{BB962C8B-B14F-4D97-AF65-F5344CB8AC3E}">
        <p14:creationId xmlns:p14="http://schemas.microsoft.com/office/powerpoint/2010/main" val="1805081018"/>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second method: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Start with the customer (or the recipient of the process)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Work your way back by identifying</a:t>
            </a:r>
            <a:r>
              <a:rPr lang="en-US" baseline="0" dirty="0"/>
              <a:t> the process outputs, then the high-level process map (five steps maximum)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Brainstorm the inputs to the process, then identify the suppliers for those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281</a:t>
            </a:fld>
            <a:endParaRPr lang="en-US" dirty="0"/>
          </a:p>
        </p:txBody>
      </p:sp>
    </p:spTree>
    <p:extLst>
      <p:ext uri="{BB962C8B-B14F-4D97-AF65-F5344CB8AC3E}">
        <p14:creationId xmlns:p14="http://schemas.microsoft.com/office/powerpoint/2010/main" val="1055108414"/>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SIPOC </a:t>
            </a:r>
            <a:r>
              <a:rPr lang="en-US" baseline="0" dirty="0"/>
              <a:t>has more detail than a simple high-level process map, and it uncovers additional components about the process that are just as important as the process itself, like the inputs and outputs for each step.</a:t>
            </a:r>
          </a:p>
          <a:p>
            <a:pPr>
              <a:buFont typeface="Arial" pitchFamily="34" charset="0"/>
              <a:buChar char="•"/>
            </a:pPr>
            <a:r>
              <a:rPr lang="en-US" baseline="0" dirty="0"/>
              <a:t>It is very useful to help us visualize the process and help narrow the scope for an improvement project.</a:t>
            </a:r>
          </a:p>
          <a:p>
            <a:pPr>
              <a:buFont typeface="Arial" pitchFamily="34" charset="0"/>
              <a:buChar char="•"/>
            </a:pPr>
            <a:r>
              <a:rPr lang="en-US" baseline="0" dirty="0"/>
              <a:t>It is a great tool to help people who may not be as familiar with the process to understand it.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282</a:t>
            </a:fld>
            <a:endParaRPr lang="en-US" dirty="0"/>
          </a:p>
        </p:txBody>
      </p:sp>
    </p:spTree>
    <p:extLst>
      <p:ext uri="{BB962C8B-B14F-4D97-AF65-F5344CB8AC3E}">
        <p14:creationId xmlns:p14="http://schemas.microsoft.com/office/powerpoint/2010/main" val="371283178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shows you an</a:t>
            </a:r>
            <a:r>
              <a:rPr lang="en-US" baseline="0" dirty="0"/>
              <a:t> example of a SIPOC used to convey a very simple process of cooking scrambled eggs for two children.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283</a:t>
            </a:fld>
            <a:endParaRPr lang="en-US" dirty="0"/>
          </a:p>
        </p:txBody>
      </p:sp>
    </p:spTree>
    <p:extLst>
      <p:ext uri="{BB962C8B-B14F-4D97-AF65-F5344CB8AC3E}">
        <p14:creationId xmlns:p14="http://schemas.microsoft.com/office/powerpoint/2010/main" val="87626877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Here is a walk-through</a:t>
            </a:r>
            <a:r>
              <a:rPr lang="en-US" baseline="0" dirty="0"/>
              <a:t> for completing a SIPOC via the first method described, starting with the process steps.</a:t>
            </a:r>
          </a:p>
          <a:p>
            <a:pPr>
              <a:buFont typeface="Arial" pitchFamily="34" charset="0"/>
              <a:buChar char="•"/>
            </a:pPr>
            <a:r>
              <a:rPr lang="en-US" baseline="0" dirty="0"/>
              <a:t>Remember, a high-level process should not have more than four to</a:t>
            </a:r>
            <a:r>
              <a:rPr lang="en-US" dirty="0"/>
              <a:t> six</a:t>
            </a:r>
            <a:r>
              <a:rPr lang="en-US" baseline="0" dirty="0"/>
              <a:t> steps; list them vertically.</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284</a:t>
            </a:fld>
            <a:endParaRPr lang="en-US" dirty="0"/>
          </a:p>
        </p:txBody>
      </p:sp>
    </p:spTree>
    <p:extLst>
      <p:ext uri="{BB962C8B-B14F-4D97-AF65-F5344CB8AC3E}">
        <p14:creationId xmlns:p14="http://schemas.microsoft.com/office/powerpoint/2010/main" val="766943091"/>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a:t>
            </a:r>
            <a:r>
              <a:rPr lang="en-US" baseline="0" dirty="0"/>
              <a:t> list the outputs for each step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285</a:t>
            </a:fld>
            <a:endParaRPr lang="en-US" dirty="0"/>
          </a:p>
        </p:txBody>
      </p:sp>
    </p:spTree>
    <p:extLst>
      <p:ext uri="{BB962C8B-B14F-4D97-AF65-F5344CB8AC3E}">
        <p14:creationId xmlns:p14="http://schemas.microsoft.com/office/powerpoint/2010/main" val="20748741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Then indicate the customers.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286</a:t>
            </a:fld>
            <a:endParaRPr lang="en-US" dirty="0"/>
          </a:p>
        </p:txBody>
      </p:sp>
    </p:spTree>
    <p:extLst>
      <p:ext uri="{BB962C8B-B14F-4D97-AF65-F5344CB8AC3E}">
        <p14:creationId xmlns:p14="http://schemas.microsoft.com/office/powerpoint/2010/main" val="1135486247"/>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Next, move to the left of the process, indicating what inputs are needed for each process step.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287</a:t>
            </a:fld>
            <a:endParaRPr lang="en-US" dirty="0"/>
          </a:p>
        </p:txBody>
      </p:sp>
    </p:spTree>
    <p:extLst>
      <p:ext uri="{BB962C8B-B14F-4D97-AF65-F5344CB8AC3E}">
        <p14:creationId xmlns:p14="http://schemas.microsoft.com/office/powerpoint/2010/main" val="357079788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a:t>
            </a:r>
            <a:r>
              <a:rPr lang="en-US" baseline="0" dirty="0"/>
              <a:t> enter the suppliers for the inputs.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288</a:t>
            </a:fld>
            <a:endParaRPr lang="en-US" dirty="0"/>
          </a:p>
        </p:txBody>
      </p:sp>
    </p:spTree>
    <p:extLst>
      <p:ext uri="{BB962C8B-B14F-4D97-AF65-F5344CB8AC3E}">
        <p14:creationId xmlns:p14="http://schemas.microsoft.com/office/powerpoint/2010/main" val="16657021"/>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mentioned earlier, a SIPOC</a:t>
            </a:r>
            <a:r>
              <a:rPr lang="en-US" baseline="0" dirty="0"/>
              <a:t> is a visual for communicating a process and the scope of a project.</a:t>
            </a:r>
          </a:p>
          <a:p>
            <a:pPr>
              <a:buFont typeface="Arial" pitchFamily="34" charset="0"/>
              <a:buChar char="•"/>
            </a:pPr>
            <a:r>
              <a:rPr lang="en-US" dirty="0"/>
              <a:t>It is more powerful than a simple high-level process map because</a:t>
            </a:r>
            <a:r>
              <a:rPr lang="en-US" baseline="0" dirty="0"/>
              <a:t> it conveys the inputs and outputs of a process, </a:t>
            </a:r>
            <a:r>
              <a:rPr lang="en-US" i="1" baseline="0" dirty="0"/>
              <a:t>as well as </a:t>
            </a:r>
            <a:r>
              <a:rPr lang="en-US" baseline="0" dirty="0"/>
              <a:t>the suppliers and customers.</a:t>
            </a:r>
          </a:p>
          <a:p>
            <a:pPr>
              <a:buFont typeface="Arial" pitchFamily="34" charset="0"/>
              <a:buChar char="•"/>
            </a:pPr>
            <a:r>
              <a:rPr lang="en-US" baseline="0" dirty="0"/>
              <a:t>The </a:t>
            </a:r>
            <a:r>
              <a:rPr lang="en-US" i="1" baseline="0" dirty="0"/>
              <a:t>outputs</a:t>
            </a:r>
            <a:r>
              <a:rPr lang="en-US" baseline="0" dirty="0"/>
              <a:t> from one process step should match the </a:t>
            </a:r>
            <a:r>
              <a:rPr lang="en-US" i="1" baseline="0" dirty="0"/>
              <a:t>inputs</a:t>
            </a:r>
            <a:r>
              <a:rPr lang="en-US" baseline="0" dirty="0"/>
              <a:t> for the next step (and vice-versa).</a:t>
            </a:r>
          </a:p>
          <a:p>
            <a:pPr>
              <a:buFont typeface="Arial" pitchFamily="34" charset="0"/>
              <a:buChar char="•"/>
            </a:pPr>
            <a:r>
              <a:rPr lang="en-US" baseline="0" dirty="0"/>
              <a:t>This type of map is even more effective at indentifying opportunities in that the inputs and outputs could represent improvement opportunities too.</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289</a:t>
            </a:fld>
            <a:endParaRPr lang="en-US" dirty="0"/>
          </a:p>
        </p:txBody>
      </p:sp>
    </p:spTree>
    <p:extLst>
      <p:ext uri="{BB962C8B-B14F-4D97-AF65-F5344CB8AC3E}">
        <p14:creationId xmlns:p14="http://schemas.microsoft.com/office/powerpoint/2010/main" val="24481284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Value</a:t>
            </a:r>
            <a:r>
              <a:rPr lang="en-US" b="1" baseline="0" dirty="0"/>
              <a:t> stream mapping </a:t>
            </a:r>
            <a:r>
              <a:rPr lang="en-US" baseline="0" dirty="0"/>
              <a:t>is just that – creating a visual for where value is added to a product or service by transforming raw materials and information.</a:t>
            </a:r>
          </a:p>
          <a:p>
            <a:pPr>
              <a:buFont typeface="Arial" pitchFamily="34" charset="0"/>
              <a:buChar char="•"/>
            </a:pPr>
            <a:r>
              <a:rPr lang="en-US" baseline="0" dirty="0"/>
              <a:t>It helps us determine where the non-value added activity takes place in a process, which we can then focus on minimizing.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290</a:t>
            </a:fld>
            <a:endParaRPr lang="en-US" dirty="0"/>
          </a:p>
        </p:txBody>
      </p:sp>
    </p:spTree>
    <p:extLst>
      <p:ext uri="{BB962C8B-B14F-4D97-AF65-F5344CB8AC3E}">
        <p14:creationId xmlns:p14="http://schemas.microsoft.com/office/powerpoint/2010/main" val="155523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solidFill>
                  <a:srgbClr val="FF0000"/>
                </a:solidFill>
              </a:rPr>
              <a:t>D</a:t>
            </a:r>
            <a:r>
              <a:rPr lang="en-US" sz="1200" b="0" dirty="0">
                <a:solidFill>
                  <a:srgbClr val="FF0000"/>
                </a:solidFill>
              </a:rPr>
              <a:t>EFINE – the main goal is to “define” what the project is setting out to do</a:t>
            </a:r>
            <a:r>
              <a:rPr lang="en-US" sz="1200" b="0" baseline="0" dirty="0">
                <a:solidFill>
                  <a:srgbClr val="FF0000"/>
                </a:solidFill>
              </a:rPr>
              <a:t> and scope the effort.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M</a:t>
            </a:r>
            <a:r>
              <a:rPr lang="en-US" sz="1200" b="0" baseline="0" dirty="0">
                <a:solidFill>
                  <a:srgbClr val="FF0000"/>
                </a:solidFill>
              </a:rPr>
              <a:t>EASURE – To establish a baseline for the process, ensure the measurement system is reliable, and identify all possible root causes for a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A</a:t>
            </a:r>
            <a:r>
              <a:rPr lang="en-US" sz="1200" b="0" baseline="0" dirty="0">
                <a:solidFill>
                  <a:srgbClr val="FF0000"/>
                </a:solidFill>
              </a:rPr>
              <a:t>NALYZE – To narrow down all possible root causes to the critical few that are the primary drivers of the problem.</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I</a:t>
            </a:r>
            <a:r>
              <a:rPr lang="en-US" sz="1200" b="0" baseline="0" dirty="0">
                <a:solidFill>
                  <a:srgbClr val="FF0000"/>
                </a:solidFill>
              </a:rPr>
              <a:t>MPROVE – To develop the improvements for the process.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baseline="0" dirty="0">
                <a:solidFill>
                  <a:srgbClr val="FF0000"/>
                </a:solidFill>
              </a:rPr>
              <a:t>C</a:t>
            </a:r>
            <a:r>
              <a:rPr lang="en-US" sz="1200" b="0" baseline="0" dirty="0">
                <a:solidFill>
                  <a:srgbClr val="FF0000"/>
                </a:solidFill>
              </a:rPr>
              <a:t>ONTROL – To implement the fix and a control plan to ensure the improvements are sustained over time.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In terms of the transfer function:</a:t>
            </a:r>
          </a:p>
          <a:p>
            <a:pPr>
              <a:buFont typeface="Arial" pitchFamily="34" charset="0"/>
              <a:buChar char="•"/>
            </a:pPr>
            <a:r>
              <a:rPr lang="en-US" sz="1200" b="1" kern="1200" dirty="0">
                <a:solidFill>
                  <a:schemeClr val="tx1"/>
                </a:solidFill>
                <a:latin typeface="+mn-lt"/>
                <a:ea typeface="+mn-ea"/>
                <a:cs typeface="+mn-cs"/>
              </a:rPr>
              <a:t>D</a:t>
            </a:r>
            <a:r>
              <a:rPr lang="en-US" sz="1200" b="0" kern="1200" dirty="0">
                <a:solidFill>
                  <a:schemeClr val="tx1"/>
                </a:solidFill>
                <a:latin typeface="+mn-lt"/>
                <a:ea typeface="+mn-ea"/>
                <a:cs typeface="+mn-cs"/>
              </a:rPr>
              <a:t>EFINE </a:t>
            </a:r>
            <a:r>
              <a:rPr lang="en-US" sz="1200" b="0" baseline="0" dirty="0">
                <a:solidFill>
                  <a:srgbClr val="FF0000"/>
                </a:solidFill>
              </a:rPr>
              <a:t>–</a:t>
            </a:r>
            <a:r>
              <a:rPr lang="en-US" sz="1200" b="0" kern="1200" dirty="0">
                <a:solidFill>
                  <a:schemeClr val="tx1"/>
                </a:solidFill>
                <a:latin typeface="+mn-lt"/>
                <a:ea typeface="+mn-ea"/>
                <a:cs typeface="+mn-cs"/>
              </a:rPr>
              <a:t> </a:t>
            </a:r>
            <a:r>
              <a:rPr lang="en-US" sz="1200" b="0" i="0" kern="1200" dirty="0">
                <a:solidFill>
                  <a:schemeClr val="tx1"/>
                </a:solidFill>
                <a:latin typeface="+mn-lt"/>
                <a:ea typeface="+mn-ea"/>
                <a:cs typeface="+mn-cs"/>
              </a:rPr>
              <a:t>Understand the project Y’s and how to measure them. </a:t>
            </a:r>
          </a:p>
          <a:p>
            <a:pPr>
              <a:buFont typeface="Arial" pitchFamily="34" charset="0"/>
              <a:buChar char="•"/>
            </a:pP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EASURE </a:t>
            </a:r>
            <a:r>
              <a:rPr lang="en-US" sz="1200" b="0" i="0" baseline="0" dirty="0">
                <a:solidFill>
                  <a:srgbClr val="FF0000"/>
                </a:solidFill>
              </a:rPr>
              <a:t>–</a:t>
            </a:r>
            <a:r>
              <a:rPr lang="en-US" sz="1200" b="0" i="0" kern="1200" dirty="0">
                <a:solidFill>
                  <a:schemeClr val="tx1"/>
                </a:solidFill>
                <a:latin typeface="+mn-lt"/>
                <a:ea typeface="+mn-ea"/>
                <a:cs typeface="+mn-cs"/>
              </a:rPr>
              <a:t> Prioritize potential x’s and measure x’s and Y’s. </a:t>
            </a:r>
          </a:p>
          <a:p>
            <a:pPr>
              <a:buFont typeface="Arial" pitchFamily="34" charset="0"/>
              <a:buChar char="•"/>
            </a:pP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NALYZE </a:t>
            </a:r>
            <a:r>
              <a:rPr lang="en-US" sz="1200" b="0" i="0" baseline="0" dirty="0">
                <a:solidFill>
                  <a:srgbClr val="FF0000"/>
                </a:solidFill>
              </a:rPr>
              <a:t>–</a:t>
            </a:r>
            <a:r>
              <a:rPr lang="en-US" sz="1200" b="0" i="0" kern="1200" dirty="0">
                <a:solidFill>
                  <a:schemeClr val="tx1"/>
                </a:solidFill>
                <a:latin typeface="+mn-lt"/>
                <a:ea typeface="+mn-ea"/>
                <a:cs typeface="+mn-cs"/>
              </a:rPr>
              <a:t> Test x-Y relationships and verify/quantify important x’s. </a:t>
            </a:r>
          </a:p>
          <a:p>
            <a:pPr>
              <a:buFont typeface="Arial" pitchFamily="34" charset="0"/>
              <a:buChar char="•"/>
            </a:pPr>
            <a:r>
              <a:rPr lang="en-US" sz="1200" b="1" i="0" kern="1200" dirty="0">
                <a:solidFill>
                  <a:schemeClr val="tx1"/>
                </a:solidFill>
                <a:latin typeface="+mn-lt"/>
                <a:ea typeface="+mn-ea"/>
                <a:cs typeface="+mn-cs"/>
              </a:rPr>
              <a:t>I</a:t>
            </a:r>
            <a:r>
              <a:rPr lang="en-US" sz="1200" b="0" i="0" kern="1200" dirty="0">
                <a:solidFill>
                  <a:schemeClr val="tx1"/>
                </a:solidFill>
                <a:latin typeface="+mn-lt"/>
                <a:ea typeface="+mn-ea"/>
                <a:cs typeface="+mn-cs"/>
              </a:rPr>
              <a:t>MPROVE </a:t>
            </a:r>
            <a:r>
              <a:rPr lang="en-US" sz="1200" b="0" i="0" baseline="0" dirty="0">
                <a:solidFill>
                  <a:srgbClr val="FF0000"/>
                </a:solidFill>
              </a:rPr>
              <a:t>–</a:t>
            </a:r>
            <a:r>
              <a:rPr lang="en-US" sz="1200" b="0" i="0" kern="1200" dirty="0">
                <a:solidFill>
                  <a:schemeClr val="tx1"/>
                </a:solidFill>
                <a:latin typeface="+mn-lt"/>
                <a:ea typeface="+mn-ea"/>
                <a:cs typeface="+mn-cs"/>
              </a:rPr>
              <a:t> Implement solutions to improve Y’s and address important x’s. </a:t>
            </a:r>
          </a:p>
          <a:p>
            <a:pPr>
              <a:buFont typeface="Arial" pitchFamily="34" charset="0"/>
              <a:buChar char="•"/>
            </a:pPr>
            <a:r>
              <a:rPr lang="en-US" sz="1200" b="1" i="0" kern="1200" dirty="0">
                <a:solidFill>
                  <a:schemeClr val="tx1"/>
                </a:solidFill>
                <a:latin typeface="+mn-lt"/>
                <a:ea typeface="+mn-ea"/>
                <a:cs typeface="+mn-cs"/>
              </a:rPr>
              <a:t>C</a:t>
            </a:r>
            <a:r>
              <a:rPr lang="en-US" sz="1200" b="0" i="0" kern="1200" dirty="0">
                <a:solidFill>
                  <a:schemeClr val="tx1"/>
                </a:solidFill>
                <a:latin typeface="+mn-lt"/>
                <a:ea typeface="+mn-ea"/>
                <a:cs typeface="+mn-cs"/>
              </a:rPr>
              <a:t>ONTROL </a:t>
            </a:r>
            <a:r>
              <a:rPr lang="en-US" sz="1200" b="0" i="0" baseline="0" dirty="0">
                <a:solidFill>
                  <a:srgbClr val="FF0000"/>
                </a:solidFill>
              </a:rPr>
              <a:t>–</a:t>
            </a:r>
            <a:r>
              <a:rPr lang="en-US" sz="1200" b="0" i="0" kern="1200" dirty="0">
                <a:solidFill>
                  <a:schemeClr val="tx1"/>
                </a:solidFill>
                <a:latin typeface="+mn-lt"/>
                <a:ea typeface="+mn-ea"/>
                <a:cs typeface="+mn-cs"/>
              </a:rPr>
              <a:t> Monitor important x’s and the Y’s over time. </a:t>
            </a:r>
            <a:endParaRPr lang="en-US" sz="1200" b="0" i="0" dirty="0">
              <a:solidFill>
                <a:srgbClr val="FF0000"/>
              </a:solidFill>
            </a:endParaRPr>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a:t>
            </a:fld>
            <a:endParaRPr lang="en-US" dirty="0"/>
          </a:p>
        </p:txBody>
      </p:sp>
    </p:spTree>
    <p:extLst>
      <p:ext uri="{BB962C8B-B14F-4D97-AF65-F5344CB8AC3E}">
        <p14:creationId xmlns:p14="http://schemas.microsoft.com/office/powerpoint/2010/main" val="1186468518"/>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non-value added activity</a:t>
            </a:r>
            <a:r>
              <a:rPr lang="en-US" baseline="0" dirty="0"/>
              <a:t> is an activity that occurs during the process, but from the customer’s perspective does not add any value to the product or service.</a:t>
            </a:r>
          </a:p>
          <a:p>
            <a:pPr>
              <a:buFont typeface="Arial" pitchFamily="34" charset="0"/>
              <a:buChar char="•"/>
            </a:pPr>
            <a:r>
              <a:rPr lang="en-US" baseline="0" dirty="0"/>
              <a:t>Here are some activities that can take place in a process before a product reaches a customer, but do not add value:</a:t>
            </a:r>
          </a:p>
          <a:p>
            <a:pPr>
              <a:buFont typeface="Arial" pitchFamily="34" charset="0"/>
              <a:buChar char="•"/>
            </a:pPr>
            <a:r>
              <a:rPr lang="en-US" i="1" baseline="0" dirty="0"/>
              <a:t>Rework</a:t>
            </a:r>
            <a:r>
              <a:rPr lang="en-US" baseline="0" dirty="0"/>
              <a:t> – it should have been done right the first time, so a second time certainly does not add value</a:t>
            </a:r>
          </a:p>
          <a:p>
            <a:pPr>
              <a:buFont typeface="Arial" pitchFamily="34" charset="0"/>
              <a:buChar char="•"/>
            </a:pPr>
            <a:r>
              <a:rPr lang="en-US" i="1" baseline="0" dirty="0"/>
              <a:t>Overproduction</a:t>
            </a:r>
            <a:r>
              <a:rPr lang="en-US" baseline="0" dirty="0"/>
              <a:t> – work that is done before it is needed, and could change, leading to rework</a:t>
            </a:r>
          </a:p>
          <a:p>
            <a:pPr>
              <a:buFont typeface="Arial" pitchFamily="34" charset="0"/>
              <a:buChar char="•"/>
            </a:pPr>
            <a:r>
              <a:rPr lang="en-US" i="1" baseline="0" dirty="0"/>
              <a:t>Excess transportation </a:t>
            </a:r>
            <a:r>
              <a:rPr lang="en-US" baseline="0" dirty="0"/>
              <a:t>– moving the product around does not add value</a:t>
            </a:r>
          </a:p>
          <a:p>
            <a:pPr>
              <a:buFont typeface="Arial" pitchFamily="34" charset="0"/>
              <a:buChar char="•"/>
            </a:pPr>
            <a:r>
              <a:rPr lang="en-US" i="1" baseline="0" dirty="0"/>
              <a:t>Excess stock </a:t>
            </a:r>
            <a:r>
              <a:rPr lang="en-US" baseline="0" dirty="0"/>
              <a:t>– similar to overproduction</a:t>
            </a:r>
          </a:p>
          <a:p>
            <a:pPr>
              <a:buFont typeface="Arial" pitchFamily="34" charset="0"/>
              <a:buChar char="•"/>
            </a:pPr>
            <a:r>
              <a:rPr lang="en-US" i="1" baseline="0" dirty="0"/>
              <a:t>Waiting</a:t>
            </a:r>
            <a:r>
              <a:rPr lang="en-US" baseline="0" dirty="0"/>
              <a:t> – wasted time</a:t>
            </a:r>
          </a:p>
          <a:p>
            <a:pPr>
              <a:buFont typeface="Arial" pitchFamily="34" charset="0"/>
              <a:buChar char="•"/>
            </a:pPr>
            <a:r>
              <a:rPr lang="en-US" i="1" baseline="0" dirty="0"/>
              <a:t>Unnecessary motion </a:t>
            </a:r>
            <a:r>
              <a:rPr lang="en-US" baseline="0" dirty="0"/>
              <a:t>– wasted energy</a:t>
            </a:r>
          </a:p>
          <a:p>
            <a:pPr>
              <a:buFont typeface="Arial" pitchFamily="34" charset="0"/>
              <a:buNone/>
            </a:pPr>
            <a:endParaRPr lang="en-US" baseline="0" dirty="0"/>
          </a:p>
          <a:p>
            <a:pPr>
              <a:buFont typeface="Arial" pitchFamily="34" charset="0"/>
              <a:buNone/>
            </a:pPr>
            <a:r>
              <a:rPr lang="en-US" baseline="0" dirty="0"/>
              <a:t>Sometimes, non-value added activities are required. For example, an inspection that is done for regulatory compliance purposes is necessary but does not add value to the product or service the customer receives.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291</a:t>
            </a:fld>
            <a:endParaRPr lang="en-US" dirty="0"/>
          </a:p>
        </p:txBody>
      </p:sp>
    </p:spTree>
    <p:extLst>
      <p:ext uri="{BB962C8B-B14F-4D97-AF65-F5344CB8AC3E}">
        <p14:creationId xmlns:p14="http://schemas.microsoft.com/office/powerpoint/2010/main" val="547820385"/>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plot</a:t>
            </a:r>
            <a:r>
              <a:rPr lang="en-US" baseline="0" dirty="0"/>
              <a:t> a value stream map, start by mapping the high-level process from when the customer places an order to when the customer receives the product or service at the end.</a:t>
            </a:r>
          </a:p>
          <a:p>
            <a:pPr>
              <a:buFont typeface="Arial" pitchFamily="34" charset="0"/>
              <a:buChar char="•"/>
            </a:pPr>
            <a:r>
              <a:rPr lang="en-US" baseline="0" dirty="0"/>
              <a:t>There are several pieces of information that can and should be provided with each step of the process to help illustrate where waste is occurring and value is added.</a:t>
            </a:r>
          </a:p>
          <a:p>
            <a:pPr>
              <a:buFont typeface="Arial" pitchFamily="34" charset="0"/>
              <a:buChar char="•"/>
            </a:pPr>
            <a:r>
              <a:rPr lang="en-US" baseline="0" dirty="0"/>
              <a:t>Finally, assess the map to identify the waste that should be eliminated.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292</a:t>
            </a:fld>
            <a:endParaRPr lang="en-US" dirty="0"/>
          </a:p>
        </p:txBody>
      </p:sp>
    </p:spTree>
    <p:extLst>
      <p:ext uri="{BB962C8B-B14F-4D97-AF65-F5344CB8AC3E}">
        <p14:creationId xmlns:p14="http://schemas.microsoft.com/office/powerpoint/2010/main" val="3967609695"/>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this process you can see where the customer talks to the customer service representative, who cuts the order to the master scheduler, who sets the process in motion. </a:t>
            </a:r>
          </a:p>
          <a:p>
            <a:pPr>
              <a:buFont typeface="Arial" pitchFamily="34" charset="0"/>
              <a:buChar char="•"/>
            </a:pPr>
            <a:r>
              <a:rPr lang="en-US" baseline="0" dirty="0"/>
              <a:t>There are four sub-processes, and the final delivers the product to the customer.</a:t>
            </a:r>
          </a:p>
          <a:p>
            <a:pPr>
              <a:buFont typeface="Arial" pitchFamily="34" charset="0"/>
              <a:buChar char="•"/>
            </a:pPr>
            <a:r>
              <a:rPr lang="en-US" baseline="0" dirty="0"/>
              <a:t>Notice the individual pieces of information that are conveyed for each sub-process.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293</a:t>
            </a:fld>
            <a:endParaRPr lang="en-US" dirty="0"/>
          </a:p>
        </p:txBody>
      </p:sp>
    </p:spTree>
    <p:extLst>
      <p:ext uri="{BB962C8B-B14F-4D97-AF65-F5344CB8AC3E}">
        <p14:creationId xmlns:p14="http://schemas.microsoft.com/office/powerpoint/2010/main" val="142986026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 are now going to talk about a few other mapping techniques</a:t>
            </a:r>
            <a:r>
              <a:rPr lang="en-US" baseline="0" dirty="0"/>
              <a:t> that can come in very handy during a process – the spaghetti chart and the thought process map.</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294</a:t>
            </a:fld>
            <a:endParaRPr lang="en-US" dirty="0"/>
          </a:p>
        </p:txBody>
      </p:sp>
    </p:spTree>
    <p:extLst>
      <p:ext uri="{BB962C8B-B14F-4D97-AF65-F5344CB8AC3E}">
        <p14:creationId xmlns:p14="http://schemas.microsoft.com/office/powerpoint/2010/main" val="1055557213"/>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tool is used to map the physical flow of material, information, or people that are involved in a process.</a:t>
            </a:r>
          </a:p>
          <a:p>
            <a:pPr>
              <a:buFont typeface="Arial" pitchFamily="34" charset="0"/>
              <a:buChar char="•"/>
            </a:pPr>
            <a:r>
              <a:rPr lang="en-US" baseline="0" dirty="0"/>
              <a:t>A </a:t>
            </a:r>
            <a:r>
              <a:rPr lang="en-US" i="1" baseline="0" dirty="0"/>
              <a:t>non-optimized</a:t>
            </a:r>
            <a:r>
              <a:rPr lang="en-US" baseline="0" dirty="0"/>
              <a:t> process typically has a lot of wasteful transportation, information flow, and people movement. When you have mapped it out, it will look like a jumbled mess…like spaghetti.</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295</a:t>
            </a:fld>
            <a:endParaRPr lang="en-US" dirty="0"/>
          </a:p>
        </p:txBody>
      </p:sp>
    </p:spTree>
    <p:extLst>
      <p:ext uri="{BB962C8B-B14F-4D97-AF65-F5344CB8AC3E}">
        <p14:creationId xmlns:p14="http://schemas.microsoft.com/office/powerpoint/2010/main" val="1767496539"/>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 by mapping out the work area (the floor</a:t>
            </a:r>
            <a:r>
              <a:rPr lang="en-US" baseline="0" dirty="0"/>
              <a:t> plan).</a:t>
            </a:r>
          </a:p>
          <a:p>
            <a:pPr>
              <a:buFont typeface="Arial" pitchFamily="34" charset="0"/>
              <a:buChar char="•"/>
            </a:pPr>
            <a:r>
              <a:rPr lang="en-US" baseline="0" dirty="0"/>
              <a:t>Observe the work flow and trace the path of the work from beginning to end.</a:t>
            </a:r>
          </a:p>
          <a:p>
            <a:pPr>
              <a:buFont typeface="Arial" pitchFamily="34" charset="0"/>
              <a:buChar char="•"/>
            </a:pPr>
            <a:r>
              <a:rPr lang="en-US" baseline="0" dirty="0"/>
              <a:t>Analyze the spaghetti chart and identify the areas where the work flow can be streamlined (look for waste like transportation, motion, etc.).</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296</a:t>
            </a:fld>
            <a:endParaRPr lang="en-US" dirty="0"/>
          </a:p>
        </p:txBody>
      </p:sp>
    </p:spTree>
    <p:extLst>
      <p:ext uri="{BB962C8B-B14F-4D97-AF65-F5344CB8AC3E}">
        <p14:creationId xmlns:p14="http://schemas.microsoft.com/office/powerpoint/2010/main" val="2556230960"/>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spaghetti chart of a work path.</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297</a:t>
            </a:fld>
            <a:endParaRPr lang="en-US" dirty="0"/>
          </a:p>
        </p:txBody>
      </p:sp>
    </p:spTree>
    <p:extLst>
      <p:ext uri="{BB962C8B-B14F-4D97-AF65-F5344CB8AC3E}">
        <p14:creationId xmlns:p14="http://schemas.microsoft.com/office/powerpoint/2010/main" val="337411195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 simple yet powerful</a:t>
            </a:r>
            <a:r>
              <a:rPr lang="en-US" baseline="0" dirty="0"/>
              <a:t> tool that creates a visual for the thought process used to solve a problem or reach a project goal. It helps a project team map to understand where they have been, where they still need to go, what questions have been answered, how were they answered, and what is yet to be answered.</a:t>
            </a:r>
          </a:p>
          <a:p>
            <a:pPr>
              <a:buFont typeface="Arial" pitchFamily="34" charset="0"/>
              <a:buChar char="•"/>
            </a:pPr>
            <a:r>
              <a:rPr lang="en-US" baseline="0" dirty="0"/>
              <a:t>It helps document what is known and unknown; communicate assumptions and risks; discover problems and solutions; determine what information, actions, or resources are needed to achieve the goal; and, of course, present the relationship of all of the thoughts.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298</a:t>
            </a:fld>
            <a:endParaRPr lang="en-US" dirty="0"/>
          </a:p>
        </p:txBody>
      </p:sp>
    </p:spTree>
    <p:extLst>
      <p:ext uri="{BB962C8B-B14F-4D97-AF65-F5344CB8AC3E}">
        <p14:creationId xmlns:p14="http://schemas.microsoft.com/office/powerpoint/2010/main" val="1987431601"/>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Start</a:t>
            </a:r>
            <a:r>
              <a:rPr lang="en-US" baseline="0" dirty="0"/>
              <a:t> with the goal of the project.</a:t>
            </a:r>
          </a:p>
          <a:p>
            <a:pPr>
              <a:buFont typeface="Arial" pitchFamily="34" charset="0"/>
              <a:buChar char="•"/>
            </a:pPr>
            <a:r>
              <a:rPr lang="en-US" baseline="0" dirty="0"/>
              <a:t>Through brainstorming, document the knowns and unknowns.</a:t>
            </a:r>
          </a:p>
          <a:p>
            <a:pPr>
              <a:buFont typeface="Arial" pitchFamily="34" charset="0"/>
              <a:buChar char="•"/>
            </a:pPr>
            <a:r>
              <a:rPr lang="en-US" baseline="0" dirty="0"/>
              <a:t>Group the unknowns and questions into five phases (DMAIC).</a:t>
            </a:r>
          </a:p>
          <a:p>
            <a:pPr>
              <a:buFont typeface="Arial" pitchFamily="34" charset="0"/>
              <a:buChar char="•"/>
            </a:pPr>
            <a:r>
              <a:rPr lang="en-US" baseline="0" dirty="0"/>
              <a:t>Sequence the questions under the project goal and link any related questions.</a:t>
            </a:r>
          </a:p>
          <a:p>
            <a:pPr>
              <a:buFont typeface="Arial" pitchFamily="34" charset="0"/>
              <a:buChar char="•"/>
            </a:pPr>
            <a:r>
              <a:rPr lang="en-US" baseline="0" dirty="0"/>
              <a:t>Continue to leverage steps 3, 4, and 5 throughout the project until the goal is met.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299</a:t>
            </a:fld>
            <a:endParaRPr lang="en-US" dirty="0"/>
          </a:p>
        </p:txBody>
      </p:sp>
    </p:spTree>
    <p:extLst>
      <p:ext uri="{BB962C8B-B14F-4D97-AF65-F5344CB8AC3E}">
        <p14:creationId xmlns:p14="http://schemas.microsoft.com/office/powerpoint/2010/main" val="2593552167"/>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This is an example of a thought process map. In this case, the goal is</a:t>
            </a:r>
            <a:r>
              <a:rPr lang="it-IT" baseline="0" dirty="0"/>
              <a:t> on-time pizza delivery.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300</a:t>
            </a:fld>
            <a:endParaRPr lang="en-US" dirty="0"/>
          </a:p>
        </p:txBody>
      </p:sp>
    </p:spTree>
    <p:extLst>
      <p:ext uri="{BB962C8B-B14F-4D97-AF65-F5344CB8AC3E}">
        <p14:creationId xmlns:p14="http://schemas.microsoft.com/office/powerpoint/2010/main" val="93854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a:t>
            </a:fld>
            <a:endParaRPr lang="en-US" dirty="0"/>
          </a:p>
        </p:txBody>
      </p:sp>
    </p:spTree>
    <p:extLst>
      <p:ext uri="{BB962C8B-B14F-4D97-AF65-F5344CB8AC3E}">
        <p14:creationId xmlns:p14="http://schemas.microsoft.com/office/powerpoint/2010/main" val="61973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DEFINE is a critical</a:t>
            </a:r>
            <a:r>
              <a:rPr lang="en-US" baseline="0" dirty="0"/>
              <a:t> phase. It sets the foundation for the project, and if it is not done well and properly thought, it is very easy for a project to go off-track.</a:t>
            </a:r>
            <a:endParaRPr lang="en-US" dirty="0"/>
          </a:p>
          <a:p>
            <a:pPr>
              <a:buFont typeface="Arial" pitchFamily="34" charset="0"/>
              <a:buChar char="•"/>
            </a:pPr>
            <a:r>
              <a:rPr lang="en-US" dirty="0"/>
              <a:t>All problems start with a</a:t>
            </a:r>
            <a:r>
              <a:rPr lang="en-US" baseline="0" dirty="0"/>
              <a:t> </a:t>
            </a:r>
            <a:r>
              <a:rPr lang="en-US" b="1" baseline="0" dirty="0"/>
              <a:t>quantifiable</a:t>
            </a:r>
            <a:r>
              <a:rPr lang="en-US" baseline="0" dirty="0"/>
              <a:t> problem statement – without a baseline and a goal, it is very difficult to keep boundaries around the project. Without knowing how much improvement is needed or desired, it can be very difficult to control the scope of the project.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a:t>
            </a:fld>
            <a:endParaRPr lang="en-US" dirty="0"/>
          </a:p>
        </p:txBody>
      </p:sp>
    </p:spTree>
    <p:extLst>
      <p:ext uri="{BB962C8B-B14F-4D97-AF65-F5344CB8AC3E}">
        <p14:creationId xmlns:p14="http://schemas.microsoft.com/office/powerpoint/2010/main" val="241882398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301</a:t>
            </a:fld>
            <a:endParaRPr lang="en-US" dirty="0"/>
          </a:p>
        </p:txBody>
      </p:sp>
    </p:spTree>
    <p:extLst>
      <p:ext uri="{BB962C8B-B14F-4D97-AF65-F5344CB8AC3E}">
        <p14:creationId xmlns:p14="http://schemas.microsoft.com/office/powerpoint/2010/main" val="53586767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a:t>
            </a:r>
            <a:r>
              <a:rPr lang="en-US" baseline="0" dirty="0"/>
              <a:t> failure mode and effects analysis is a very useful tool to identify, analyze, and prioritize any potential weaknesses in a process. The point is to prioritize the greatest deficiencies so that the project team can design action plans to reduce the probability of a failure occurring.</a:t>
            </a:r>
          </a:p>
          <a:p>
            <a:pPr>
              <a:buFont typeface="Arial" pitchFamily="34" charset="0"/>
              <a:buChar char="•"/>
            </a:pPr>
            <a:r>
              <a:rPr lang="en-US" baseline="0" dirty="0"/>
              <a:t> The activity of performing an FMEA follows the process mapping exercise. A process map is used during the FMEA to determine where potential process breakdowns can occur. At each step, the team must ask, “what can go wrong?”</a:t>
            </a:r>
          </a:p>
          <a:p>
            <a:pPr>
              <a:buFont typeface="Arial" pitchFamily="34" charset="0"/>
              <a:buChar char="•"/>
            </a:pPr>
            <a:r>
              <a:rPr lang="en-US" baseline="0" dirty="0"/>
              <a:t> A Pareto analysis may follow to quantitatively validate or invalidate the results of the FMEA.</a:t>
            </a:r>
          </a:p>
          <a:p>
            <a:pPr>
              <a:buFont typeface="Arial" pitchFamily="34" charset="0"/>
              <a:buChar char="•"/>
            </a:pPr>
            <a:r>
              <a:rPr lang="en-US" baseline="0" dirty="0"/>
              <a:t> To be effective, the FMEA should be done with a cross-functional group that has a thorough understanding of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302</a:t>
            </a:fld>
            <a:endParaRPr lang="en-US" dirty="0"/>
          </a:p>
        </p:txBody>
      </p:sp>
    </p:spTree>
    <p:extLst>
      <p:ext uri="{BB962C8B-B14F-4D97-AF65-F5344CB8AC3E}">
        <p14:creationId xmlns:p14="http://schemas.microsoft.com/office/powerpoint/2010/main" val="72019150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several basic</a:t>
            </a:r>
            <a:r>
              <a:rPr lang="en-US" baseline="0" dirty="0"/>
              <a:t> terms that anyone participating in an FMEA should know:</a:t>
            </a:r>
          </a:p>
          <a:p>
            <a:pPr>
              <a:buFont typeface="Arial" pitchFamily="34" charset="0"/>
              <a:buChar char="•"/>
            </a:pPr>
            <a:r>
              <a:rPr lang="en-US" baseline="0" dirty="0"/>
              <a:t> Process Function – is a step in the process.</a:t>
            </a:r>
          </a:p>
          <a:p>
            <a:pPr>
              <a:buFont typeface="Arial" pitchFamily="34" charset="0"/>
              <a:buChar char="•"/>
            </a:pPr>
            <a:r>
              <a:rPr lang="en-US" baseline="0" dirty="0"/>
              <a:t> Failure Mode – is a description of how a failure can occur during a process step. There can be multiple failure modes for a single process step.</a:t>
            </a:r>
          </a:p>
          <a:p>
            <a:pPr>
              <a:buFont typeface="Arial" pitchFamily="34" charset="0"/>
              <a:buChar char="•"/>
            </a:pPr>
            <a:r>
              <a:rPr lang="en-US" baseline="0" dirty="0"/>
              <a:t> Failure Effect – is the impact that the failure has. There can be multiple effects for a failure.</a:t>
            </a:r>
          </a:p>
          <a:p>
            <a:pPr>
              <a:buFont typeface="Arial" pitchFamily="34" charset="0"/>
              <a:buChar char="•"/>
            </a:pPr>
            <a:r>
              <a:rPr lang="en-US" baseline="0" dirty="0"/>
              <a:t> Failure Cause – describes the flaw (or defect) in the process that results in a failure mode occurring.</a:t>
            </a:r>
          </a:p>
          <a:p>
            <a:pPr>
              <a:buFont typeface="Arial" pitchFamily="34" charset="0"/>
              <a:buChar char="•"/>
            </a:pPr>
            <a:r>
              <a:rPr lang="en-US" baseline="0" dirty="0"/>
              <a:t> A control is a anything established within the process to prevent or detect the failure mode occurring.</a:t>
            </a:r>
          </a:p>
          <a:p>
            <a:pPr>
              <a:buFont typeface="Arial" pitchFamily="34" charset="0"/>
              <a:buNone/>
            </a:pPr>
            <a:endParaRPr lang="en-US" baseline="0" dirty="0"/>
          </a:p>
          <a:p>
            <a:pPr>
              <a:buFont typeface="Arial" pitchFamily="34" charset="0"/>
              <a:buNone/>
            </a:pPr>
            <a:r>
              <a:rPr lang="en-US" baseline="0" dirty="0"/>
              <a:t>Toaster Example </a:t>
            </a:r>
          </a:p>
          <a:p>
            <a:pPr>
              <a:buFont typeface="Arial" pitchFamily="34" charset="0"/>
              <a:buNone/>
            </a:pPr>
            <a:r>
              <a:rPr lang="en-US" baseline="0" dirty="0"/>
              <a:t>Process Function: engage toaster handle to heat toaster</a:t>
            </a:r>
          </a:p>
          <a:p>
            <a:pPr>
              <a:buFont typeface="Arial" pitchFamily="34" charset="0"/>
              <a:buNone/>
            </a:pPr>
            <a:r>
              <a:rPr lang="en-US" baseline="0" dirty="0"/>
              <a:t>Failure Mode: handle sticks in engaged position</a:t>
            </a:r>
          </a:p>
          <a:p>
            <a:pPr>
              <a:buFont typeface="Arial" pitchFamily="34" charset="0"/>
              <a:buNone/>
            </a:pPr>
            <a:r>
              <a:rPr lang="en-US" baseline="0" dirty="0"/>
              <a:t>Failure Effect: toaster catches fire</a:t>
            </a:r>
          </a:p>
          <a:p>
            <a:pPr>
              <a:buFont typeface="Arial" pitchFamily="34" charset="0"/>
              <a:buNone/>
            </a:pPr>
            <a:r>
              <a:rPr lang="en-US" baseline="0" dirty="0"/>
              <a:t>Failure Cause: debris in handle mechanism </a:t>
            </a:r>
          </a:p>
          <a:p>
            <a:pPr>
              <a:buFont typeface="Arial" pitchFamily="34" charset="0"/>
              <a:buNone/>
            </a:pPr>
            <a:r>
              <a:rPr lang="en-US" baseline="0" dirty="0"/>
              <a:t>Current Control: thermostatic safety release incorporated into design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303</a:t>
            </a:fld>
            <a:endParaRPr lang="en-US" dirty="0"/>
          </a:p>
        </p:txBody>
      </p:sp>
    </p:spTree>
    <p:extLst>
      <p:ext uri="{BB962C8B-B14F-4D97-AF65-F5344CB8AC3E}">
        <p14:creationId xmlns:p14="http://schemas.microsoft.com/office/powerpoint/2010/main" val="90245488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a:t>Here are some additional </a:t>
            </a:r>
            <a:r>
              <a:rPr lang="en-US" baseline="0" dirty="0" err="1"/>
              <a:t>FMEA</a:t>
            </a:r>
            <a:r>
              <a:rPr lang="en-US" baseline="0" dirty="0"/>
              <a:t> terms:</a:t>
            </a:r>
          </a:p>
          <a:p>
            <a:pPr>
              <a:buFont typeface="Arial" pitchFamily="34" charset="0"/>
              <a:buChar char="•"/>
            </a:pPr>
            <a:r>
              <a:rPr lang="en-US" dirty="0"/>
              <a:t>The Severity Score –</a:t>
            </a:r>
            <a:r>
              <a:rPr lang="en-US" baseline="0" dirty="0"/>
              <a:t> </a:t>
            </a:r>
            <a:r>
              <a:rPr lang="en-US" dirty="0"/>
              <a:t>is a quantification for how serious the effect of the failure mode</a:t>
            </a:r>
            <a:r>
              <a:rPr lang="en-US" baseline="0" dirty="0"/>
              <a:t> is (10 is the most severe).</a:t>
            </a:r>
          </a:p>
          <a:p>
            <a:pPr>
              <a:buFont typeface="Arial" pitchFamily="34" charset="0"/>
              <a:buChar char="•"/>
            </a:pPr>
            <a:r>
              <a:rPr lang="en-US" baseline="0" dirty="0"/>
              <a:t>The Occurrence Score </a:t>
            </a:r>
            <a:r>
              <a:rPr lang="en-US" dirty="0"/>
              <a:t>– </a:t>
            </a:r>
            <a:r>
              <a:rPr lang="en-US" baseline="0" dirty="0"/>
              <a:t>is a rating for how frequently the failure mode occurs (10 is the most frequent).</a:t>
            </a:r>
          </a:p>
          <a:p>
            <a:pPr>
              <a:buFont typeface="Arial" pitchFamily="34" charset="0"/>
              <a:buChar char="•"/>
            </a:pPr>
            <a:r>
              <a:rPr lang="en-US" baseline="0" dirty="0"/>
              <a:t>The Detection Score </a:t>
            </a:r>
            <a:r>
              <a:rPr lang="en-US" dirty="0"/>
              <a:t>–</a:t>
            </a:r>
            <a:r>
              <a:rPr lang="en-US" baseline="0" dirty="0"/>
              <a:t> is a rating for how effective any controls are in the process. A score of 1 means there are excellent controls to prevent or detect a failure mode, and a 10 would mean there are very weak to no controls.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304</a:t>
            </a:fld>
            <a:endParaRPr lang="en-US" dirty="0"/>
          </a:p>
        </p:txBody>
      </p:sp>
    </p:spTree>
    <p:extLst>
      <p:ext uri="{BB962C8B-B14F-4D97-AF65-F5344CB8AC3E}">
        <p14:creationId xmlns:p14="http://schemas.microsoft.com/office/powerpoint/2010/main" val="2486106739"/>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RPN (or Risk Prioritization Number) is a calculated value that ultimately is used to prioritize the FMEA.</a:t>
            </a:r>
          </a:p>
          <a:p>
            <a:pPr>
              <a:buFont typeface="Arial" pitchFamily="34" charset="0"/>
              <a:buChar char="•"/>
            </a:pPr>
            <a:r>
              <a:rPr lang="en-US" baseline="0" dirty="0"/>
              <a:t> It is calculated by multiplying the severity, occurrence, and detection scores. It has a minimum value of 1 and a maximum of 1000.</a:t>
            </a:r>
          </a:p>
          <a:p>
            <a:pPr>
              <a:buFont typeface="Arial" pitchFamily="34" charset="0"/>
              <a:buChar char="•"/>
            </a:pPr>
            <a:r>
              <a:rPr lang="en-US" baseline="0" dirty="0"/>
              <a:t>The higher the RPN, the more attention is needed on the process step.</a:t>
            </a:r>
          </a:p>
          <a:p>
            <a:pPr>
              <a:buFont typeface="Arial" pitchFamily="34" charset="0"/>
              <a:buChar char="•"/>
            </a:pPr>
            <a:r>
              <a:rPr lang="en-US" baseline="0" dirty="0"/>
              <a:t>The recommended action plan is built by the team to reduce the probability of a failure mode or at least enable better controls to detect it when it occurs.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305</a:t>
            </a:fld>
            <a:endParaRPr lang="en-US" dirty="0"/>
          </a:p>
        </p:txBody>
      </p:sp>
    </p:spTree>
    <p:extLst>
      <p:ext uri="{BB962C8B-B14F-4D97-AF65-F5344CB8AC3E}">
        <p14:creationId xmlns:p14="http://schemas.microsoft.com/office/powerpoint/2010/main" val="1191872661"/>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Conducting an</a:t>
            </a:r>
            <a:r>
              <a:rPr lang="en-US" baseline="0" dirty="0"/>
              <a:t> FMEA is not a difficult process, but can be time consuming when done correctly, particularly the first time it is performed on a process.</a:t>
            </a:r>
          </a:p>
          <a:p>
            <a:pPr>
              <a:buFont typeface="Arial" pitchFamily="34" charset="0"/>
              <a:buChar char="•"/>
            </a:pPr>
            <a:r>
              <a:rPr lang="en-US" baseline="0" dirty="0"/>
              <a:t>Start by listing the process steps, then identify all potential failure modes for a function.</a:t>
            </a:r>
          </a:p>
          <a:p>
            <a:pPr>
              <a:buFont typeface="Arial" pitchFamily="34" charset="0"/>
              <a:buChar char="•"/>
            </a:pPr>
            <a:r>
              <a:rPr lang="en-US" baseline="0" dirty="0"/>
              <a:t>List all failure effects that can effect the process or product. This means you should not focus on effects that are inconsequential.</a:t>
            </a:r>
          </a:p>
          <a:p>
            <a:pPr>
              <a:buFont typeface="Arial" pitchFamily="34" charset="0"/>
              <a:buChar char="•"/>
            </a:pPr>
            <a:r>
              <a:rPr lang="en-US" baseline="0" dirty="0"/>
              <a:t>List possible causes for the failure mode, then identify the current control procedures for each.</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306</a:t>
            </a:fld>
            <a:endParaRPr lang="en-US" dirty="0"/>
          </a:p>
        </p:txBody>
      </p:sp>
    </p:spTree>
    <p:extLst>
      <p:ext uri="{BB962C8B-B14F-4D97-AF65-F5344CB8AC3E}">
        <p14:creationId xmlns:p14="http://schemas.microsoft.com/office/powerpoint/2010/main" val="155368602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Next,</a:t>
            </a:r>
            <a:r>
              <a:rPr lang="en-US" baseline="0" dirty="0"/>
              <a:t> you want to establish a severity, occurrence, and detection rating for each failure mode, cause, and control procedure, respectively. </a:t>
            </a:r>
          </a:p>
          <a:p>
            <a:pPr>
              <a:buFont typeface="Arial" pitchFamily="34" charset="0"/>
              <a:buChar char="•"/>
            </a:pPr>
            <a:r>
              <a:rPr lang="en-US" baseline="0" dirty="0"/>
              <a:t>Calculate the RPN for each, then rank the failures using the RPN.</a:t>
            </a:r>
          </a:p>
          <a:p>
            <a:pPr>
              <a:buFont typeface="Arial" pitchFamily="34" charset="0"/>
              <a:buChar char="•"/>
            </a:pPr>
            <a:r>
              <a:rPr lang="en-US" baseline="0" dirty="0"/>
              <a:t>Those with the highest RPN are where you want to put the highest priority with a corrective action plan.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307</a:t>
            </a:fld>
            <a:endParaRPr lang="en-US" dirty="0"/>
          </a:p>
        </p:txBody>
      </p:sp>
    </p:spTree>
    <p:extLst>
      <p:ext uri="{BB962C8B-B14F-4D97-AF65-F5344CB8AC3E}">
        <p14:creationId xmlns:p14="http://schemas.microsoft.com/office/powerpoint/2010/main" val="394204479"/>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Make sure the corrective action plan is robust. Make</a:t>
            </a:r>
            <a:r>
              <a:rPr lang="en-US" baseline="0" dirty="0"/>
              <a:t> sure it is clear what action is to be taken, who owns the task, and what the completion date is for the task.</a:t>
            </a:r>
          </a:p>
          <a:p>
            <a:pPr>
              <a:buFont typeface="Arial" pitchFamily="34" charset="0"/>
              <a:buChar char="•"/>
            </a:pPr>
            <a:r>
              <a:rPr lang="en-US" baseline="0" dirty="0"/>
              <a:t> Re-assess the severity, occurrence, and detection ratings if the corrective action plan is carried out, and update the RPN.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308</a:t>
            </a:fld>
            <a:endParaRPr lang="en-US" dirty="0"/>
          </a:p>
        </p:txBody>
      </p:sp>
    </p:spTree>
    <p:extLst>
      <p:ext uri="{BB962C8B-B14F-4D97-AF65-F5344CB8AC3E}">
        <p14:creationId xmlns:p14="http://schemas.microsoft.com/office/powerpoint/2010/main" val="2088836545"/>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is a very straightforward example</a:t>
            </a:r>
            <a:r>
              <a:rPr lang="en-US" baseline="0" dirty="0"/>
              <a:t> of an FMEA.</a:t>
            </a:r>
          </a:p>
          <a:p>
            <a:pPr>
              <a:buFont typeface="Arial" pitchFamily="34" charset="0"/>
              <a:buChar char="•"/>
            </a:pPr>
            <a:r>
              <a:rPr lang="en-US" baseline="0" dirty="0"/>
              <a:t> Joe is analyzing his process for preparing his workbag each morning before going to work.</a:t>
            </a:r>
          </a:p>
          <a:p>
            <a:pPr>
              <a:buFont typeface="Arial" pitchFamily="34" charset="0"/>
              <a:buChar char="•"/>
            </a:pPr>
            <a:r>
              <a:rPr lang="en-US" baseline="0" dirty="0"/>
              <a:t> There are only two steps in the process.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309</a:t>
            </a:fld>
            <a:endParaRPr lang="en-US" dirty="0"/>
          </a:p>
        </p:txBody>
      </p:sp>
    </p:spTree>
    <p:extLst>
      <p:ext uri="{BB962C8B-B14F-4D97-AF65-F5344CB8AC3E}">
        <p14:creationId xmlns:p14="http://schemas.microsoft.com/office/powerpoint/2010/main" val="661826733"/>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you see</a:t>
            </a:r>
            <a:r>
              <a:rPr lang="en-US" baseline="0" dirty="0"/>
              <a:t> that the process steps are listed under the “Process Function” heading.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Next you can see that Joe has identified one</a:t>
            </a:r>
            <a:r>
              <a:rPr lang="en-US" baseline="0" dirty="0"/>
              <a:t> failure mode for each step:</a:t>
            </a:r>
          </a:p>
          <a:p>
            <a:pPr lvl="1">
              <a:buFont typeface="Arial" pitchFamily="34" charset="0"/>
              <a:buChar char="•"/>
            </a:pPr>
            <a:r>
              <a:rPr lang="en-US" baseline="0" dirty="0"/>
              <a:t>The incorrect files are put in the bag</a:t>
            </a:r>
          </a:p>
          <a:p>
            <a:pPr marL="171450" indent="-171450">
              <a:buFont typeface="Arial" panose="020B0604020202020204" pitchFamily="34" charset="0"/>
              <a:buChar char="•"/>
            </a:pPr>
            <a:r>
              <a:rPr lang="en-US" dirty="0"/>
              <a:t>The effects</a:t>
            </a:r>
            <a:r>
              <a:rPr lang="en-US" baseline="0" dirty="0"/>
              <a:t> Identified are:</a:t>
            </a:r>
          </a:p>
          <a:p>
            <a:pPr lvl="1">
              <a:buFont typeface="Arial" pitchFamily="34" charset="0"/>
              <a:buChar char="•"/>
            </a:pPr>
            <a:r>
              <a:rPr lang="en-US" baseline="0" dirty="0"/>
              <a:t>Work is delayed (because he packed the wrong files)</a:t>
            </a:r>
          </a:p>
          <a:p>
            <a:pPr lvl="1">
              <a:buFont typeface="Arial" pitchFamily="34" charset="0"/>
              <a:buChar char="•"/>
            </a:pPr>
            <a:r>
              <a:rPr lang="en-US" baseline="0" dirty="0"/>
              <a:t>Files were damaged (because they got wet).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310</a:t>
            </a:fld>
            <a:endParaRPr lang="en-US" dirty="0"/>
          </a:p>
        </p:txBody>
      </p:sp>
    </p:spTree>
    <p:extLst>
      <p:ext uri="{BB962C8B-B14F-4D97-AF65-F5344CB8AC3E}">
        <p14:creationId xmlns:p14="http://schemas.microsoft.com/office/powerpoint/2010/main" val="1790039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project charter </a:t>
            </a:r>
            <a:r>
              <a:rPr lang="en-US" dirty="0"/>
              <a:t>is essentially a contract formed between</a:t>
            </a:r>
            <a:r>
              <a:rPr lang="en-US" baseline="0" dirty="0"/>
              <a:t> a project team, the champion, and the stakeholders. It defines what the project is going to do, why they are going to do it, when it will be done, and by whom. It includes the business case, problem statement, project objective, scope, timeline, and team.</a:t>
            </a:r>
          </a:p>
          <a:p>
            <a:pPr>
              <a:buFont typeface="Arial" pitchFamily="34" charset="0"/>
              <a:buChar char="•"/>
            </a:pPr>
            <a:r>
              <a:rPr lang="en-US" dirty="0"/>
              <a:t>A stakeholder assessment is done to understand where there</a:t>
            </a:r>
            <a:r>
              <a:rPr lang="en-US" baseline="0" dirty="0"/>
              <a:t> are gaps in stakeholder support and develop strategies to overcome them.</a:t>
            </a:r>
          </a:p>
          <a:p>
            <a:pPr>
              <a:buFont typeface="Arial" pitchFamily="34" charset="0"/>
              <a:buChar char="•"/>
            </a:pPr>
            <a:r>
              <a:rPr lang="en-US" baseline="0" dirty="0"/>
              <a:t>High-level Pareto chart and process maps, along with VOC (voice of customer), VOB (voice of business), and CTQs (critical to quality requirements) also help to develop the scope and put some guardrails around the process.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a:t>
            </a:fld>
            <a:endParaRPr lang="en-US" dirty="0"/>
          </a:p>
        </p:txBody>
      </p:sp>
    </p:spTree>
    <p:extLst>
      <p:ext uri="{BB962C8B-B14F-4D97-AF65-F5344CB8AC3E}">
        <p14:creationId xmlns:p14="http://schemas.microsoft.com/office/powerpoint/2010/main" val="266031179"/>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causes for the two failure modes are:</a:t>
            </a:r>
          </a:p>
          <a:p>
            <a:pPr lvl="1">
              <a:buFont typeface="Arial" pitchFamily="34" charset="0"/>
              <a:buChar char="•"/>
            </a:pPr>
            <a:r>
              <a:rPr lang="en-US" dirty="0"/>
              <a:t>His</a:t>
            </a:r>
            <a:r>
              <a:rPr lang="en-US" baseline="0" dirty="0"/>
              <a:t> files are not well organized.</a:t>
            </a:r>
          </a:p>
          <a:p>
            <a:pPr lvl="1">
              <a:buFont typeface="Arial" pitchFamily="34" charset="0"/>
              <a:buChar char="•"/>
            </a:pPr>
            <a:r>
              <a:rPr lang="en-US" baseline="0" dirty="0"/>
              <a:t>Water bottle cap cannot be tightened completely.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His</a:t>
            </a:r>
            <a:r>
              <a:rPr lang="en-US" baseline="0" dirty="0"/>
              <a:t> only control is a quality control “check”.</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Severity Ratings:</a:t>
            </a:r>
          </a:p>
          <a:p>
            <a:pPr lvl="1">
              <a:buFont typeface="Arial" pitchFamily="34" charset="0"/>
              <a:buChar char="•"/>
            </a:pPr>
            <a:r>
              <a:rPr lang="en-US" baseline="0" dirty="0"/>
              <a:t>Work is delayed got a ranking of 9</a:t>
            </a:r>
          </a:p>
          <a:p>
            <a:pPr lvl="1">
              <a:buFont typeface="Arial" pitchFamily="34" charset="0"/>
              <a:buChar char="•"/>
            </a:pPr>
            <a:r>
              <a:rPr lang="en-US" baseline="0" dirty="0"/>
              <a:t>Files damaged got a ranking of 7.</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311</a:t>
            </a:fld>
            <a:endParaRPr lang="en-US" dirty="0"/>
          </a:p>
        </p:txBody>
      </p:sp>
    </p:spTree>
    <p:extLst>
      <p:ext uri="{BB962C8B-B14F-4D97-AF65-F5344CB8AC3E}">
        <p14:creationId xmlns:p14="http://schemas.microsoft.com/office/powerpoint/2010/main" val="1139903707"/>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occurrence</a:t>
            </a:r>
            <a:r>
              <a:rPr lang="en-US" baseline="0" dirty="0"/>
              <a:t> probability for each was ranked low:</a:t>
            </a:r>
          </a:p>
          <a:p>
            <a:pPr lvl="1">
              <a:buFont typeface="Arial" pitchFamily="34" charset="0"/>
              <a:buChar char="•"/>
            </a:pPr>
            <a:r>
              <a:rPr lang="en-US" baseline="0" dirty="0"/>
              <a:t>Files not organized well was ranked 3</a:t>
            </a:r>
          </a:p>
          <a:p>
            <a:pPr lvl="1">
              <a:buFont typeface="Arial" pitchFamily="34" charset="0"/>
              <a:buChar char="•"/>
            </a:pPr>
            <a:r>
              <a:rPr lang="en-US" baseline="0" dirty="0"/>
              <a:t>Water bottle cap not tightened perfectly was ranked 5.</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detection</a:t>
            </a:r>
            <a:r>
              <a:rPr lang="en-US" baseline="0" dirty="0"/>
              <a:t> rating for both controls was ranked equally (5).</a:t>
            </a:r>
          </a:p>
          <a:p>
            <a:r>
              <a:rPr lang="en-US" dirty="0"/>
              <a:t>By multiplying</a:t>
            </a:r>
            <a:r>
              <a:rPr lang="en-US" baseline="0" dirty="0"/>
              <a:t> the severity, occurrence, and detection, an RPN was reached for each failure mode.</a:t>
            </a:r>
          </a:p>
          <a:p>
            <a:pPr lvl="1">
              <a:buFont typeface="Arial" pitchFamily="34" charset="0"/>
              <a:buChar char="•"/>
            </a:pPr>
            <a:r>
              <a:rPr lang="en-US" baseline="0" dirty="0"/>
              <a:t>135 for incorrect files</a:t>
            </a:r>
          </a:p>
          <a:p>
            <a:pPr lvl="1">
              <a:buFont typeface="Arial" pitchFamily="34" charset="0"/>
              <a:buChar char="•"/>
            </a:pPr>
            <a:r>
              <a:rPr lang="en-US" baseline="0" dirty="0"/>
              <a:t>175 for water leaks.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312</a:t>
            </a:fld>
            <a:endParaRPr lang="en-US" dirty="0"/>
          </a:p>
        </p:txBody>
      </p:sp>
    </p:spTree>
    <p:extLst>
      <p:ext uri="{BB962C8B-B14F-4D97-AF65-F5344CB8AC3E}">
        <p14:creationId xmlns:p14="http://schemas.microsoft.com/office/powerpoint/2010/main" val="1496966587"/>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two failure</a:t>
            </a:r>
            <a:r>
              <a:rPr lang="en-US" baseline="0" dirty="0"/>
              <a:t> modes are now sorted in order of decreasing RPN.</a:t>
            </a:r>
          </a:p>
          <a:p>
            <a:pPr marL="171450" indent="-171450">
              <a:buFont typeface="Arial" panose="020B0604020202020204" pitchFamily="34" charset="0"/>
              <a:buChar char="•"/>
            </a:pPr>
            <a:r>
              <a:rPr lang="en-US" dirty="0"/>
              <a:t>A</a:t>
            </a:r>
            <a:r>
              <a:rPr lang="en-US" baseline="0" dirty="0"/>
              <a:t> recommended action is made for both failure modes:</a:t>
            </a:r>
          </a:p>
          <a:p>
            <a:pPr lvl="1">
              <a:buFont typeface="Arial" pitchFamily="34" charset="0"/>
              <a:buChar char="•"/>
            </a:pPr>
            <a:r>
              <a:rPr lang="en-US" baseline="0" dirty="0"/>
              <a:t>Organize and categorize files into folders</a:t>
            </a:r>
          </a:p>
          <a:p>
            <a:pPr lvl="1">
              <a:buFont typeface="Arial" pitchFamily="34" charset="0"/>
              <a:buChar char="•"/>
            </a:pPr>
            <a:r>
              <a:rPr lang="en-US" baseline="0" dirty="0"/>
              <a:t>Buy a new water bottle.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Each action is assigned</a:t>
            </a:r>
            <a:r>
              <a:rPr lang="en-US" baseline="0" dirty="0"/>
              <a:t> to Joe, with a projected completion date.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313</a:t>
            </a:fld>
            <a:endParaRPr lang="en-US" dirty="0"/>
          </a:p>
        </p:txBody>
      </p:sp>
    </p:spTree>
    <p:extLst>
      <p:ext uri="{BB962C8B-B14F-4D97-AF65-F5344CB8AC3E}">
        <p14:creationId xmlns:p14="http://schemas.microsoft.com/office/powerpoint/2010/main" val="14263555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the actions are taken on the failure mode, then reassess the ratings and calculate a new RPN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314</a:t>
            </a:fld>
            <a:endParaRPr lang="en-US" dirty="0"/>
          </a:p>
        </p:txBody>
      </p:sp>
    </p:spTree>
    <p:extLst>
      <p:ext uri="{BB962C8B-B14F-4D97-AF65-F5344CB8AC3E}">
        <p14:creationId xmlns:p14="http://schemas.microsoft.com/office/powerpoint/2010/main" val="76418636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315</a:t>
            </a:fld>
            <a:endParaRPr lang="en-US" dirty="0"/>
          </a:p>
        </p:txBody>
      </p:sp>
    </p:spTree>
    <p:extLst>
      <p:ext uri="{BB962C8B-B14F-4D97-AF65-F5344CB8AC3E}">
        <p14:creationId xmlns:p14="http://schemas.microsoft.com/office/powerpoint/2010/main" val="265555259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pitchFamily="34" charset="0"/>
              <a:buChar char="•"/>
            </a:pPr>
            <a:r>
              <a:rPr lang="en-US" sz="1200" dirty="0"/>
              <a:t>A common</a:t>
            </a:r>
            <a:r>
              <a:rPr lang="en-US" sz="1200" baseline="0" dirty="0"/>
              <a:t> analogy: </a:t>
            </a:r>
            <a:r>
              <a:rPr lang="en-US" sz="1200" dirty="0"/>
              <a:t>A chain is no stronger than its weakest link. </a:t>
            </a:r>
          </a:p>
          <a:p>
            <a:pPr>
              <a:buFont typeface="Arial" pitchFamily="34" charset="0"/>
              <a:buChar char="•"/>
            </a:pPr>
            <a:endParaRPr lang="en-US" sz="1200" dirty="0"/>
          </a:p>
          <a:p>
            <a:pPr>
              <a:buFont typeface="Arial" pitchFamily="34" charset="0"/>
              <a:buChar char="•"/>
            </a:pPr>
            <a:r>
              <a:rPr lang="en-US" sz="1200" dirty="0"/>
              <a:t>This</a:t>
            </a:r>
            <a:r>
              <a:rPr lang="en-US" sz="1200" baseline="0" dirty="0"/>
              <a:t> c</a:t>
            </a:r>
            <a:r>
              <a:rPr lang="en-US" sz="1200" dirty="0"/>
              <a:t>oncept was introduced by Eliyahu M. Goldratt in his 1984 book titled </a:t>
            </a:r>
            <a:r>
              <a:rPr lang="en-US" sz="1200" i="1" dirty="0"/>
              <a:t>The Goal</a:t>
            </a:r>
            <a:r>
              <a:rPr lang="en-US" sz="1200" dirty="0"/>
              <a:t>.</a:t>
            </a:r>
          </a:p>
          <a:p>
            <a:pPr>
              <a:buFont typeface="Arial" pitchFamily="34" charset="0"/>
              <a:buChar char="•"/>
            </a:pPr>
            <a:endParaRPr lang="en-US" sz="1200" dirty="0"/>
          </a:p>
          <a:p>
            <a:pPr>
              <a:buFont typeface="Arial" pitchFamily="34" charset="0"/>
              <a:buChar char="•"/>
            </a:pPr>
            <a:r>
              <a:rPr lang="en-US" sz="1200" dirty="0"/>
              <a:t>TOC (Theory of Constraints) is an important tool for improving process flows.</a:t>
            </a:r>
          </a:p>
          <a:p>
            <a:pPr>
              <a:buFont typeface="Arial" pitchFamily="34" charset="0"/>
              <a:buNone/>
            </a:pPr>
            <a:endParaRPr lang="en-US" sz="1200" dirty="0"/>
          </a:p>
          <a:p>
            <a:pPr>
              <a:buFont typeface="Arial" pitchFamily="34" charset="0"/>
              <a:buChar char="•"/>
            </a:pPr>
            <a:r>
              <a:rPr lang="en-US" sz="1200" dirty="0"/>
              <a:t>For most organizations the goal is to make money. For some organizations (e.g., non-profits) making money is a necessary condition for pursuing the goal.</a:t>
            </a:r>
          </a:p>
          <a:p>
            <a:pPr>
              <a:buFont typeface="Arial" pitchFamily="34" charset="0"/>
              <a:buNone/>
            </a:pPr>
            <a:endParaRPr lang="en-US" sz="1200" dirty="0"/>
          </a:p>
          <a:p>
            <a:pPr>
              <a:buFont typeface="Arial" pitchFamily="34" charset="0"/>
              <a:buChar char="•"/>
            </a:pPr>
            <a:r>
              <a:rPr lang="en-US" sz="1200" u="none" strike="noStrike" kern="1200" dirty="0">
                <a:solidFill>
                  <a:schemeClr val="tx1"/>
                </a:solidFill>
                <a:latin typeface="+mn-lt"/>
                <a:ea typeface="+mn-ea"/>
                <a:cs typeface="+mn-cs"/>
              </a:rPr>
              <a:t>Constraints come in many forms.</a:t>
            </a:r>
            <a:r>
              <a:rPr lang="en-US" sz="1200" u="none" strike="noStrike" kern="1200" baseline="0" dirty="0">
                <a:solidFill>
                  <a:schemeClr val="tx1"/>
                </a:solidFill>
                <a:latin typeface="+mn-lt"/>
                <a:ea typeface="+mn-ea"/>
                <a:cs typeface="+mn-cs"/>
              </a:rPr>
              <a:t> Some examples: </a:t>
            </a:r>
            <a:r>
              <a:rPr lang="en-US" sz="1200" u="none" strike="noStrike" kern="1200" dirty="0">
                <a:solidFill>
                  <a:schemeClr val="tx1"/>
                </a:solidFill>
                <a:latin typeface="+mn-lt"/>
                <a:ea typeface="+mn-ea"/>
                <a:cs typeface="+mn-cs"/>
              </a:rPr>
              <a:t>production capacity, material, logistics, the market (demand), employee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behavior, or even management policy.</a:t>
            </a:r>
            <a:br>
              <a:rPr lang="en-US" sz="1200" u="none" strike="noStrike" kern="1200" dirty="0">
                <a:solidFill>
                  <a:schemeClr val="tx1"/>
                </a:solidFill>
                <a:latin typeface="+mn-lt"/>
                <a:ea typeface="+mn-ea"/>
                <a:cs typeface="+mn-cs"/>
              </a:rPr>
            </a:br>
            <a:endParaRPr lang="en-US" sz="1200" dirty="0"/>
          </a:p>
          <a:p>
            <a:pPr>
              <a:buFont typeface="Arial" pitchFamily="34" charset="0"/>
              <a:buChar char="•"/>
            </a:pPr>
            <a:r>
              <a:rPr lang="en-US" sz="1200" dirty="0"/>
              <a:t>The underlying premise of TOC is that organizations can be measured and controlled through variation of three measures –</a:t>
            </a:r>
            <a:r>
              <a:rPr lang="en-US" sz="1200" baseline="0" dirty="0"/>
              <a:t> </a:t>
            </a:r>
            <a:r>
              <a:rPr lang="en-US" sz="1200" dirty="0"/>
              <a:t>throughput, operational expense, and inventory.</a:t>
            </a:r>
          </a:p>
          <a:p>
            <a:endParaRPr lang="en-IN" dirty="0"/>
          </a:p>
        </p:txBody>
      </p:sp>
      <p:sp>
        <p:nvSpPr>
          <p:cNvPr id="4" name="Slide Number Placeholder 3"/>
          <p:cNvSpPr>
            <a:spLocks noGrp="1"/>
          </p:cNvSpPr>
          <p:nvPr>
            <p:ph type="sldNum" sz="quarter" idx="5"/>
          </p:nvPr>
        </p:nvSpPr>
        <p:spPr/>
        <p:txBody>
          <a:bodyPr/>
          <a:lstStyle/>
          <a:p>
            <a:pPr>
              <a:defRPr/>
            </a:pPr>
            <a:fld id="{46D5BC92-E746-4E33-9CD5-C25646CF31C2}" type="slidenum">
              <a:rPr lang="en-US" smtClean="0"/>
              <a:pPr>
                <a:defRPr/>
              </a:pPr>
              <a:t>316</a:t>
            </a:fld>
            <a:endParaRPr lang="en-US" dirty="0"/>
          </a:p>
        </p:txBody>
      </p:sp>
    </p:spTree>
    <p:extLst>
      <p:ext uri="{BB962C8B-B14F-4D97-AF65-F5344CB8AC3E}">
        <p14:creationId xmlns:p14="http://schemas.microsoft.com/office/powerpoint/2010/main" val="3586495724"/>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200" u="none" strike="noStrike" kern="1200" dirty="0">
                <a:solidFill>
                  <a:schemeClr val="tx1"/>
                </a:solidFill>
                <a:latin typeface="+mn-lt"/>
                <a:ea typeface="+mn-ea"/>
                <a:cs typeface="+mn-cs"/>
              </a:rPr>
              <a:t>Why is throughput</a:t>
            </a:r>
            <a:r>
              <a:rPr lang="en-US" sz="1200" u="none" strike="noStrike" kern="1200" baseline="0" dirty="0">
                <a:solidFill>
                  <a:schemeClr val="tx1"/>
                </a:solidFill>
                <a:latin typeface="+mn-lt"/>
                <a:ea typeface="+mn-ea"/>
                <a:cs typeface="+mn-cs"/>
              </a:rPr>
              <a:t> defined by sales? G</a:t>
            </a:r>
            <a:r>
              <a:rPr lang="en-US" sz="1200" u="none" strike="noStrike" kern="1200" dirty="0">
                <a:solidFill>
                  <a:schemeClr val="tx1"/>
                </a:solidFill>
                <a:latin typeface="+mn-lt"/>
                <a:ea typeface="+mn-ea"/>
                <a:cs typeface="+mn-cs"/>
              </a:rPr>
              <a:t>oods are not considered an asset until sold. This contradicts the common accounting practice of listing inventory as an asset even if it may never be sold. </a:t>
            </a:r>
            <a:r>
              <a:rPr lang="en-US" sz="1200" u="none" strike="noStrike" kern="1200" baseline="0" dirty="0">
                <a:solidFill>
                  <a:schemeClr val="tx1"/>
                </a:solidFill>
                <a:latin typeface="+mn-lt"/>
                <a:ea typeface="+mn-ea"/>
                <a:cs typeface="+mn-cs"/>
              </a:rPr>
              <a:t>Units that are produced but not sold are inventory.</a:t>
            </a:r>
          </a:p>
          <a:p>
            <a:pPr marL="171450" indent="-171450">
              <a:buFont typeface="Arial" pitchFamily="34" charset="0"/>
              <a:buChar char="•"/>
            </a:pPr>
            <a:r>
              <a:rPr lang="en-US" sz="1200" u="none" strike="noStrike" kern="1200" dirty="0">
                <a:solidFill>
                  <a:schemeClr val="tx1"/>
                </a:solidFill>
                <a:latin typeface="+mn-lt"/>
                <a:ea typeface="+mn-ea"/>
                <a:cs typeface="+mn-cs"/>
              </a:rPr>
              <a:t>The objective of a firm</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is to increase throughput and/or decrease inventory and operating expense in such a way as to increase profit, return on investment, and cash flow.</a:t>
            </a:r>
            <a:br>
              <a:rPr lang="en-US" sz="1200" u="none" strike="noStrike" kern="1200" dirty="0">
                <a:solidFill>
                  <a:schemeClr val="tx1"/>
                </a:solidFill>
                <a:latin typeface="+mn-lt"/>
                <a:ea typeface="+mn-ea"/>
                <a:cs typeface="+mn-cs"/>
              </a:rPr>
            </a:br>
            <a:br>
              <a:rPr lang="en-US" sz="1200" u="none" strike="noStrike" kern="1200" dirty="0">
                <a:solidFill>
                  <a:schemeClr val="tx1"/>
                </a:solidFill>
                <a:latin typeface="+mn-lt"/>
                <a:ea typeface="+mn-ea"/>
                <a:cs typeface="+mn-cs"/>
              </a:rPr>
            </a:br>
            <a:r>
              <a:rPr lang="en-US" sz="1200" u="none" strike="noStrike" kern="1200" dirty="0">
                <a:solidFill>
                  <a:schemeClr val="tx1"/>
                </a:solidFill>
                <a:latin typeface="+mn-lt"/>
                <a:ea typeface="+mn-ea"/>
                <a:cs typeface="+mn-cs"/>
              </a:rPr>
              <a:t>Read more: </a:t>
            </a:r>
            <a:r>
              <a:rPr lang="en-US" sz="1200" u="none" strike="noStrike" kern="1200" dirty="0">
                <a:solidFill>
                  <a:schemeClr val="tx1"/>
                </a:solidFill>
                <a:latin typeface="+mn-lt"/>
                <a:ea typeface="+mn-ea"/>
                <a:cs typeface="+mn-cs"/>
                <a:hlinkClick r:id="rId3"/>
              </a:rPr>
              <a:t>Theory of Constraints - strategy, organization, system, style, examples, manager, model, company, business</a:t>
            </a:r>
            <a:r>
              <a:rPr lang="en-US" sz="1200" u="none" strike="noStrike" kern="1200" dirty="0">
                <a:solidFill>
                  <a:schemeClr val="tx1"/>
                </a:solidFill>
                <a:latin typeface="+mn-lt"/>
                <a:ea typeface="+mn-ea"/>
                <a:cs typeface="+mn-cs"/>
              </a:rPr>
              <a:t> </a:t>
            </a:r>
            <a:r>
              <a:rPr lang="en-US" sz="1200" u="none" strike="noStrike" kern="1200" dirty="0">
                <a:solidFill>
                  <a:schemeClr val="tx1"/>
                </a:solidFill>
                <a:latin typeface="+mn-lt"/>
                <a:ea typeface="+mn-ea"/>
                <a:cs typeface="+mn-cs"/>
                <a:hlinkClick r:id="rId3"/>
              </a:rPr>
              <a:t>http://www.referenceforbusiness.com/management/Str-Ti/Theory-of-Constraints.html#ixzz23U8a9bi3</a:t>
            </a:r>
            <a:endParaRPr lang="en-US" sz="1200" u="none" strike="noStrike" kern="1200" dirty="0">
              <a:solidFill>
                <a:schemeClr val="tx1"/>
              </a:solidFill>
              <a:latin typeface="+mn-lt"/>
              <a:ea typeface="+mn-ea"/>
              <a:cs typeface="+mn-cs"/>
            </a:endParaRPr>
          </a:p>
          <a:p>
            <a:endParaRPr lang="en-US" sz="1200" u="none" strike="noStrike" kern="1200" dirty="0">
              <a:solidFill>
                <a:schemeClr val="tx1"/>
              </a:solidFill>
              <a:latin typeface="+mn-lt"/>
              <a:ea typeface="+mn-ea"/>
              <a:cs typeface="+mn-cs"/>
            </a:endParaRPr>
          </a:p>
          <a:p>
            <a:br>
              <a:rPr lang="en-US" sz="1200" u="none" strike="noStrike" kern="1200" dirty="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317</a:t>
            </a:fld>
            <a:endParaRPr lang="en-US" dirty="0"/>
          </a:p>
        </p:txBody>
      </p:sp>
    </p:spTree>
    <p:extLst>
      <p:ext uri="{BB962C8B-B14F-4D97-AF65-F5344CB8AC3E}">
        <p14:creationId xmlns:p14="http://schemas.microsoft.com/office/powerpoint/2010/main" val="393953551"/>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TOC focuses</a:t>
            </a:r>
            <a:r>
              <a:rPr lang="en-US" baseline="0" dirty="0"/>
              <a:t> on the output of an entire system versus a discrete unit of the components. The five focusing steps help to identify the constraint that towers above all others within the system. </a:t>
            </a:r>
          </a:p>
          <a:p>
            <a:br>
              <a:rPr lang="en-US" baseline="0" dirty="0"/>
            </a:br>
            <a:r>
              <a:rPr lang="en-US" baseline="0" dirty="0"/>
              <a:t>It is an iterative process. Once the largest constraint is addressed (strengthened), then the next weakest link in the chain should be addressed, and so on. It is an ongoing system of process improvement.</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318</a:t>
            </a:fld>
            <a:endParaRPr lang="en-US" dirty="0"/>
          </a:p>
        </p:txBody>
      </p:sp>
    </p:spTree>
    <p:extLst>
      <p:ext uri="{BB962C8B-B14F-4D97-AF65-F5344CB8AC3E}">
        <p14:creationId xmlns:p14="http://schemas.microsoft.com/office/powerpoint/2010/main" val="4237930408"/>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a:t>
            </a:r>
            <a:r>
              <a:rPr lang="en-US" baseline="0" dirty="0"/>
              <a:t> in conjunction with the five focusing steps. There are many logic tools to help a firm analyze and verbalize cause and effect: </a:t>
            </a:r>
          </a:p>
          <a:p>
            <a:pPr>
              <a:buFont typeface="Arial" pitchFamily="34" charset="0"/>
              <a:buChar char="•"/>
            </a:pPr>
            <a:r>
              <a:rPr lang="en-US" baseline="0" dirty="0"/>
              <a:t> E-C-E (Effect-Cause-Effect) Diagramming</a:t>
            </a:r>
          </a:p>
          <a:p>
            <a:pPr>
              <a:buFont typeface="Arial" pitchFamily="34" charset="0"/>
              <a:buChar char="•"/>
            </a:pPr>
            <a:r>
              <a:rPr lang="en-US" sz="1200" u="none" strike="noStrike" kern="1200" dirty="0">
                <a:solidFill>
                  <a:schemeClr val="tx1"/>
                </a:solidFill>
                <a:latin typeface="+mn-lt"/>
                <a:ea typeface="+mn-ea"/>
                <a:cs typeface="+mn-cs"/>
              </a:rPr>
              <a:t> Current reality tree,</a:t>
            </a:r>
            <a:r>
              <a:rPr lang="en-US" sz="1200" u="none" strike="noStrike" kern="1200" baseline="0" dirty="0">
                <a:solidFill>
                  <a:schemeClr val="tx1"/>
                </a:solidFill>
                <a:latin typeface="+mn-lt"/>
                <a:ea typeface="+mn-ea"/>
                <a:cs typeface="+mn-cs"/>
              </a:rPr>
              <a:t> also known as </a:t>
            </a:r>
            <a:r>
              <a:rPr lang="en-US" sz="1200" u="none" strike="noStrike" kern="1200" dirty="0">
                <a:solidFill>
                  <a:schemeClr val="tx1"/>
                </a:solidFill>
                <a:latin typeface="+mn-lt"/>
                <a:ea typeface="+mn-ea"/>
                <a:cs typeface="+mn-cs"/>
              </a:rPr>
              <a:t>cause and effect diagram – problem and root cause</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identification</a:t>
            </a:r>
          </a:p>
          <a:p>
            <a:pPr>
              <a:buFont typeface="Arial" pitchFamily="34" charset="0"/>
              <a:buChar char="•"/>
            </a:pPr>
            <a:r>
              <a:rPr lang="en-US" sz="1200" u="none" strike="noStrike" kern="1200" dirty="0">
                <a:solidFill>
                  <a:schemeClr val="tx1"/>
                </a:solidFill>
                <a:latin typeface="+mn-lt"/>
                <a:ea typeface="+mn-ea"/>
                <a:cs typeface="+mn-cs"/>
              </a:rPr>
              <a:t> Future reality tree – assess solutions</a:t>
            </a:r>
          </a:p>
          <a:p>
            <a:pPr>
              <a:buFont typeface="Arial" pitchFamily="34" charset="0"/>
              <a:buChar char="•"/>
            </a:pPr>
            <a:r>
              <a:rPr lang="en-US" sz="1200" u="none" strike="noStrike" kern="1200" baseline="0" dirty="0">
                <a:solidFill>
                  <a:schemeClr val="tx1"/>
                </a:solidFill>
                <a:latin typeface="+mn-lt"/>
                <a:ea typeface="+mn-ea"/>
                <a:cs typeface="+mn-cs"/>
              </a:rPr>
              <a:t> E</a:t>
            </a:r>
            <a:r>
              <a:rPr lang="en-US" sz="1200" u="none" strike="noStrike" kern="1200" dirty="0">
                <a:solidFill>
                  <a:schemeClr val="tx1"/>
                </a:solidFill>
                <a:latin typeface="+mn-lt"/>
                <a:ea typeface="+mn-ea"/>
                <a:cs typeface="+mn-cs"/>
              </a:rPr>
              <a:t>vaporating cloud</a:t>
            </a:r>
            <a:r>
              <a:rPr lang="en-US" sz="1200" u="none" strike="noStrike" kern="1200" baseline="0" dirty="0">
                <a:solidFill>
                  <a:schemeClr val="tx1"/>
                </a:solidFill>
                <a:latin typeface="+mn-lt"/>
                <a:ea typeface="+mn-ea"/>
                <a:cs typeface="+mn-cs"/>
              </a:rPr>
              <a:t> </a:t>
            </a:r>
            <a:r>
              <a:rPr lang="en-US" sz="1200" u="none" strike="noStrike" kern="1200" dirty="0">
                <a:solidFill>
                  <a:schemeClr val="tx1"/>
                </a:solidFill>
                <a:latin typeface="+mn-lt"/>
                <a:ea typeface="+mn-ea"/>
                <a:cs typeface="+mn-cs"/>
              </a:rPr>
              <a:t>– </a:t>
            </a:r>
            <a:r>
              <a:rPr lang="en-US" sz="1200" u="none" strike="noStrike" kern="1200" baseline="0" dirty="0">
                <a:solidFill>
                  <a:schemeClr val="tx1"/>
                </a:solidFill>
                <a:latin typeface="+mn-lt"/>
                <a:ea typeface="+mn-ea"/>
                <a:cs typeface="+mn-cs"/>
              </a:rPr>
              <a:t>conflict resolution tool</a:t>
            </a:r>
            <a:endParaRPr lang="en-US" sz="1200" u="none" strike="noStrike" kern="1200" dirty="0">
              <a:solidFill>
                <a:schemeClr val="tx1"/>
              </a:solidFill>
              <a:latin typeface="+mn-lt"/>
              <a:ea typeface="+mn-ea"/>
              <a:cs typeface="+mn-cs"/>
            </a:endParaRPr>
          </a:p>
          <a:p>
            <a:pPr>
              <a:buFont typeface="Arial" pitchFamily="34" charset="0"/>
              <a:buChar char="•"/>
            </a:pPr>
            <a:r>
              <a:rPr lang="en-US" sz="1200" u="none" strike="noStrike" kern="1200" baseline="0" dirty="0">
                <a:solidFill>
                  <a:schemeClr val="tx1"/>
                </a:solidFill>
                <a:latin typeface="+mn-lt"/>
                <a:ea typeface="+mn-ea"/>
                <a:cs typeface="+mn-cs"/>
              </a:rPr>
              <a:t> P</a:t>
            </a:r>
            <a:r>
              <a:rPr lang="en-US" sz="1200" u="none" strike="noStrike" kern="1200" dirty="0">
                <a:solidFill>
                  <a:schemeClr val="tx1"/>
                </a:solidFill>
                <a:latin typeface="+mn-lt"/>
                <a:ea typeface="+mn-ea"/>
                <a:cs typeface="+mn-cs"/>
              </a:rPr>
              <a:t>rerequisite tree – implementation tool</a:t>
            </a:r>
          </a:p>
          <a:p>
            <a:pPr>
              <a:buFont typeface="Arial" pitchFamily="34" charset="0"/>
              <a:buChar char="•"/>
            </a:pPr>
            <a:r>
              <a:rPr lang="en-US" sz="1200" u="none" strike="noStrike" kern="1200" baseline="0" dirty="0">
                <a:solidFill>
                  <a:schemeClr val="tx1"/>
                </a:solidFill>
                <a:latin typeface="+mn-lt"/>
                <a:ea typeface="+mn-ea"/>
                <a:cs typeface="+mn-cs"/>
              </a:rPr>
              <a:t> T</a:t>
            </a:r>
            <a:r>
              <a:rPr lang="en-US" sz="1200" u="none" strike="noStrike" kern="1200" dirty="0">
                <a:solidFill>
                  <a:schemeClr val="tx1"/>
                </a:solidFill>
                <a:latin typeface="+mn-lt"/>
                <a:ea typeface="+mn-ea"/>
                <a:cs typeface="+mn-cs"/>
              </a:rPr>
              <a:t>ransition tree – implementation plan.</a:t>
            </a:r>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319</a:t>
            </a:fld>
            <a:endParaRPr lang="en-US" dirty="0"/>
          </a:p>
        </p:txBody>
      </p:sp>
    </p:spTree>
    <p:extLst>
      <p:ext uri="{BB962C8B-B14F-4D97-AF65-F5344CB8AC3E}">
        <p14:creationId xmlns:p14="http://schemas.microsoft.com/office/powerpoint/2010/main" val="3287222458"/>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mn-lt"/>
                <a:ea typeface="+mn-ea"/>
                <a:cs typeface="+mn-cs"/>
              </a:rPr>
              <a:t>Perform the process slowly the first time. The instructor gives</a:t>
            </a:r>
            <a:r>
              <a:rPr lang="en-US" sz="1200" kern="1200" baseline="0" dirty="0">
                <a:solidFill>
                  <a:schemeClr val="tx1"/>
                </a:solidFill>
                <a:latin typeface="+mn-lt"/>
                <a:ea typeface="+mn-ea"/>
                <a:cs typeface="+mn-cs"/>
              </a:rPr>
              <a:t> the </a:t>
            </a:r>
            <a:r>
              <a:rPr lang="en-US" sz="1200" kern="1200" dirty="0">
                <a:solidFill>
                  <a:schemeClr val="tx1"/>
                </a:solidFill>
                <a:latin typeface="+mn-lt"/>
                <a:ea typeface="+mn-ea"/>
                <a:cs typeface="+mn-cs"/>
              </a:rPr>
              <a:t>boxes, one at a time, to the first participant</a:t>
            </a:r>
            <a:r>
              <a:rPr lang="en-US" sz="1200" kern="1200" baseline="0" dirty="0">
                <a:solidFill>
                  <a:schemeClr val="tx1"/>
                </a:solidFill>
                <a:latin typeface="+mn-lt"/>
                <a:ea typeface="+mn-ea"/>
                <a:cs typeface="+mn-cs"/>
              </a:rPr>
              <a:t> in the production line</a:t>
            </a:r>
            <a:r>
              <a:rPr lang="en-US" sz="1200" kern="1200" dirty="0">
                <a:solidFill>
                  <a:schemeClr val="tx1"/>
                </a:solidFill>
                <a:latin typeface="+mn-lt"/>
                <a:ea typeface="+mn-ea"/>
                <a:cs typeface="+mn-cs"/>
              </a:rPr>
              <a:t> who empties the contents and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hands the box and widgets to the next participant. The second participant counts the widgets, puts them in the box, and hands it to the third person who returns the box to the instructor. The instructor varies the rates at which the five boxes of widgets are handed to the first person in the “value chain” and times are recorded for each member’s part in the process.</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Considerations or Observations:</a:t>
            </a:r>
          </a:p>
          <a:p>
            <a:r>
              <a:rPr lang="en-US" sz="1200" kern="1200" dirty="0">
                <a:solidFill>
                  <a:schemeClr val="tx1"/>
                </a:solidFill>
                <a:latin typeface="+mn-lt"/>
                <a:ea typeface="+mn-ea"/>
                <a:cs typeface="+mn-cs"/>
              </a:rPr>
              <a:t>As the boxes are distributed</a:t>
            </a:r>
            <a:r>
              <a:rPr lang="en-US" sz="1200" kern="1200" baseline="0" dirty="0">
                <a:solidFill>
                  <a:schemeClr val="tx1"/>
                </a:solidFill>
                <a:latin typeface="+mn-lt"/>
                <a:ea typeface="+mn-ea"/>
                <a:cs typeface="+mn-cs"/>
              </a:rPr>
              <a:t> s</a:t>
            </a:r>
            <a:r>
              <a:rPr lang="en-US" sz="1200" kern="1200" dirty="0">
                <a:solidFill>
                  <a:schemeClr val="tx1"/>
                </a:solidFill>
                <a:latin typeface="+mn-lt"/>
                <a:ea typeface="+mn-ea"/>
                <a:cs typeface="+mn-cs"/>
              </a:rPr>
              <a:t>lowly, it</a:t>
            </a:r>
            <a:r>
              <a:rPr lang="en-US" sz="1200" kern="1200" baseline="0" dirty="0">
                <a:solidFill>
                  <a:schemeClr val="tx1"/>
                </a:solidFill>
                <a:latin typeface="+mn-lt"/>
                <a:ea typeface="+mn-ea"/>
                <a:cs typeface="+mn-cs"/>
              </a:rPr>
              <a:t> is clear that all participants have plenty of time to do their activities, but they are all being starved of work and the “</a:t>
            </a:r>
            <a:r>
              <a:rPr lang="en-US" sz="1200" kern="1200" dirty="0">
                <a:solidFill>
                  <a:schemeClr val="tx1"/>
                </a:solidFill>
                <a:latin typeface="+mn-lt"/>
                <a:ea typeface="+mn-ea"/>
                <a:cs typeface="+mn-cs"/>
              </a:rPr>
              <a:t>bottleneck” is external to the process (the instructor).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instructor speeds up the process and hands over the boxes at a much faster rate, all three participants start to work faster, with the person in the middle always busy as the other two participants are waiting for him or her. In essence, the bottleneck has now changed to Person B, and a process constraint or bottleneck has been identified.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Have</a:t>
            </a:r>
            <a:r>
              <a:rPr lang="en-US" sz="1200" kern="1200" baseline="0" dirty="0">
                <a:solidFill>
                  <a:schemeClr val="tx1"/>
                </a:solidFill>
                <a:latin typeface="+mn-lt"/>
                <a:ea typeface="+mn-ea"/>
                <a:cs typeface="+mn-cs"/>
              </a:rPr>
              <a:t> the timers provide an average time for each of the three steps. Calculate “throughput” for each step in the value chain (follow example below)</a:t>
            </a:r>
            <a:r>
              <a:rPr lang="en-US" sz="1200" kern="1200" dirty="0">
                <a:solidFill>
                  <a:schemeClr val="tx1"/>
                </a:solidFill>
                <a:latin typeface="+mn-lt"/>
                <a:ea typeface="+mn-ea"/>
                <a:cs typeface="+mn-cs"/>
              </a:rPr>
              <a:t>:</a:t>
            </a:r>
          </a:p>
          <a:p>
            <a:r>
              <a:rPr lang="en-US" sz="1200" b="1" kern="1200" dirty="0">
                <a:solidFill>
                  <a:schemeClr val="tx1"/>
                </a:solidFill>
                <a:latin typeface="+mn-lt"/>
                <a:ea typeface="+mn-ea"/>
                <a:cs typeface="+mn-cs"/>
              </a:rPr>
              <a:t>Participant 1:</a:t>
            </a:r>
            <a:r>
              <a:rPr lang="en-US" sz="1200" kern="1200" dirty="0">
                <a:solidFill>
                  <a:schemeClr val="tx1"/>
                </a:solidFill>
                <a:latin typeface="+mn-lt"/>
                <a:ea typeface="+mn-ea"/>
                <a:cs typeface="+mn-cs"/>
              </a:rPr>
              <a:t> Time = 2 seconds (Throughput = 30 boxes/minute)</a:t>
            </a:r>
            <a:br>
              <a:rPr lang="en-US" sz="1200" kern="1200" dirty="0">
                <a:solidFill>
                  <a:schemeClr val="tx1"/>
                </a:solidFill>
                <a:latin typeface="+mn-lt"/>
                <a:ea typeface="+mn-ea"/>
                <a:cs typeface="+mn-cs"/>
              </a:rPr>
            </a:br>
            <a:r>
              <a:rPr lang="en-US" sz="1200" b="1" kern="1200" dirty="0">
                <a:solidFill>
                  <a:schemeClr val="tx1"/>
                </a:solidFill>
                <a:latin typeface="+mn-lt"/>
                <a:ea typeface="+mn-ea"/>
                <a:cs typeface="+mn-cs"/>
              </a:rPr>
              <a:t>Participant 2:</a:t>
            </a:r>
            <a:r>
              <a:rPr lang="en-US" sz="1200" kern="1200" dirty="0">
                <a:solidFill>
                  <a:schemeClr val="tx1"/>
                </a:solidFill>
                <a:latin typeface="+mn-lt"/>
                <a:ea typeface="+mn-ea"/>
                <a:cs typeface="+mn-cs"/>
              </a:rPr>
              <a:t> Time = 20 seconds (Throughput = 3 boxes/minute) </a:t>
            </a:r>
            <a:r>
              <a:rPr lang="en-US" sz="1200" b="1" kern="1200" dirty="0">
                <a:solidFill>
                  <a:schemeClr val="tx1"/>
                </a:solidFill>
                <a:latin typeface="+mn-lt"/>
                <a:ea typeface="+mn-ea"/>
                <a:cs typeface="+mn-cs"/>
              </a:rPr>
              <a:t>&lt;</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 Bottleneck</a:t>
            </a: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Participant</a:t>
            </a:r>
            <a:r>
              <a:rPr lang="en-US" sz="1200" b="1" kern="1200" baseline="0" dirty="0">
                <a:solidFill>
                  <a:schemeClr val="tx1"/>
                </a:solidFill>
                <a:latin typeface="+mn-lt"/>
                <a:ea typeface="+mn-ea"/>
                <a:cs typeface="+mn-cs"/>
              </a:rPr>
              <a:t> 3</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Time = 5 seconds (Throughput = 12 boxes/minute)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efficiency of the process has slowed down to the slowest resource. In the</a:t>
            </a:r>
            <a:r>
              <a:rPr lang="en-US" sz="1200" kern="1200" baseline="0" dirty="0">
                <a:solidFill>
                  <a:schemeClr val="tx1"/>
                </a:solidFill>
                <a:latin typeface="+mn-lt"/>
                <a:ea typeface="+mn-ea"/>
                <a:cs typeface="+mn-cs"/>
              </a:rPr>
              <a:t> example above, </a:t>
            </a:r>
            <a:r>
              <a:rPr lang="en-US" sz="1200" kern="1200" dirty="0">
                <a:solidFill>
                  <a:schemeClr val="tx1"/>
                </a:solidFill>
                <a:latin typeface="+mn-lt"/>
                <a:ea typeface="+mn-ea"/>
                <a:cs typeface="+mn-cs"/>
              </a:rPr>
              <a:t>the output of the whole process is three boxes a minute; and Participant</a:t>
            </a:r>
            <a:r>
              <a:rPr lang="en-US" sz="1200" kern="1200" baseline="0" dirty="0">
                <a:solidFill>
                  <a:schemeClr val="tx1"/>
                </a:solidFill>
                <a:latin typeface="+mn-lt"/>
                <a:ea typeface="+mn-ea"/>
                <a:cs typeface="+mn-cs"/>
              </a:rPr>
              <a:t> 1</a:t>
            </a:r>
            <a:r>
              <a:rPr lang="en-US" sz="1200" kern="1200" dirty="0">
                <a:solidFill>
                  <a:schemeClr val="tx1"/>
                </a:solidFill>
                <a:latin typeface="+mn-lt"/>
                <a:ea typeface="+mn-ea"/>
                <a:cs typeface="+mn-cs"/>
              </a:rPr>
              <a:t> and Participant</a:t>
            </a:r>
            <a:r>
              <a:rPr lang="en-US" sz="1200" kern="1200" baseline="0" dirty="0">
                <a:solidFill>
                  <a:schemeClr val="tx1"/>
                </a:solidFill>
                <a:latin typeface="+mn-lt"/>
                <a:ea typeface="+mn-ea"/>
                <a:cs typeface="+mn-cs"/>
              </a:rPr>
              <a:t> 3 </a:t>
            </a:r>
            <a:r>
              <a:rPr lang="en-US" sz="1200" kern="1200" dirty="0">
                <a:solidFill>
                  <a:schemeClr val="tx1"/>
                </a:solidFill>
                <a:latin typeface="+mn-lt"/>
                <a:ea typeface="+mn-ea"/>
                <a:cs typeface="+mn-cs"/>
              </a:rPr>
              <a:t>are not contributing to the overall efficiency. If they were to slow down, they would not have an adverse impact on the process, since they will always have idle time. Such resources with extra capacity are non-bottleneck resources.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Key</a:t>
            </a:r>
            <a:r>
              <a:rPr lang="en-US" sz="1200" kern="1200" baseline="0" dirty="0">
                <a:solidFill>
                  <a:schemeClr val="tx1"/>
                </a:solidFill>
                <a:latin typeface="+mn-lt"/>
                <a:ea typeface="+mn-ea"/>
                <a:cs typeface="+mn-cs"/>
              </a:rPr>
              <a:t> question – so what would you do to improve the efficiency of this system? Transition to next slide (five focusing steps)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320</a:t>
            </a:fld>
            <a:endParaRPr lang="en-US" dirty="0"/>
          </a:p>
        </p:txBody>
      </p:sp>
    </p:spTree>
    <p:extLst>
      <p:ext uri="{BB962C8B-B14F-4D97-AF65-F5344CB8AC3E}">
        <p14:creationId xmlns:p14="http://schemas.microsoft.com/office/powerpoint/2010/main" val="401975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MEASURE</a:t>
            </a:r>
            <a:r>
              <a:rPr lang="en-US" baseline="0" dirty="0"/>
              <a:t> phase is necessary to establish the baseline performance for the process, determine if the measurement system(s) is (are) reliable. It is also important to determine if the process is stable and how capable the process is of meeting the customer’s specifications.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There are a few</a:t>
            </a:r>
            <a:r>
              <a:rPr lang="en-US" baseline="0" dirty="0"/>
              <a:t> important </a:t>
            </a:r>
            <a:r>
              <a:rPr lang="en-US" dirty="0"/>
              <a:t>objectives: identify all the possible x’s, plan</a:t>
            </a:r>
            <a:r>
              <a:rPr lang="en-US" baseline="0" dirty="0"/>
              <a:t> what data needs to be collected, assess measurement systems for reliability, validate assumptions and improvement goals, determine the Cost of Poor Quality (COPQ), determine if the process is stable and if the process is capable of meeting customer requirements.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a:t>
            </a:fld>
            <a:endParaRPr lang="en-US" dirty="0"/>
          </a:p>
        </p:txBody>
      </p:sp>
    </p:spTree>
    <p:extLst>
      <p:ext uri="{BB962C8B-B14F-4D97-AF65-F5344CB8AC3E}">
        <p14:creationId xmlns:p14="http://schemas.microsoft.com/office/powerpoint/2010/main" val="3499093928"/>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Step 1: Identifying the constraint.</a:t>
            </a:r>
            <a:r>
              <a:rPr lang="en-US" baseline="0" dirty="0"/>
              <a:t> In this exercise, “Count widgets and fill box” is the bottleneck; however, it is not always that easy to identify the bottleneck, so brainstorming tools like cause and effect diagrams are helpful.</a:t>
            </a:r>
          </a:p>
          <a:p>
            <a:endParaRPr lang="en-US" baseline="0" dirty="0"/>
          </a:p>
          <a:p>
            <a:r>
              <a:rPr lang="en-US" baseline="0" dirty="0"/>
              <a:t>Step 2: How do we exploit the constraint? This is where you would brainstorm potential solutions.</a:t>
            </a:r>
          </a:p>
          <a:p>
            <a:pPr>
              <a:buFont typeface="Arial" pitchFamily="34" charset="0"/>
              <a:buChar char="•"/>
            </a:pPr>
            <a:r>
              <a:rPr lang="en-US" baseline="0" dirty="0"/>
              <a:t> More resources to perform step 2 (adds cost to the process).</a:t>
            </a:r>
          </a:p>
          <a:p>
            <a:pPr>
              <a:buFont typeface="Arial" pitchFamily="34" charset="0"/>
              <a:buChar char="•"/>
            </a:pPr>
            <a:r>
              <a:rPr lang="en-US" baseline="0" dirty="0"/>
              <a:t> Sharing the work with Participant 1 or 3 (no added cost).</a:t>
            </a:r>
          </a:p>
          <a:p>
            <a:pPr>
              <a:buFont typeface="Arial" pitchFamily="34" charset="0"/>
              <a:buChar char="•"/>
            </a:pPr>
            <a:r>
              <a:rPr lang="en-US" baseline="0" dirty="0"/>
              <a:t> Other ideas?</a:t>
            </a:r>
          </a:p>
          <a:p>
            <a:pPr>
              <a:buFont typeface="Arial" pitchFamily="34" charset="0"/>
              <a:buNone/>
            </a:pPr>
            <a:endParaRPr lang="en-US" baseline="0" dirty="0"/>
          </a:p>
          <a:p>
            <a:pPr>
              <a:buFont typeface="Arial" pitchFamily="34" charset="0"/>
              <a:buNone/>
            </a:pPr>
            <a:r>
              <a:rPr lang="en-US" baseline="0" dirty="0"/>
              <a:t>Step 3: What are the conflicts preventing the solution?</a:t>
            </a:r>
          </a:p>
          <a:p>
            <a:pPr>
              <a:buFont typeface="Arial" pitchFamily="34" charset="0"/>
              <a:buChar char="•"/>
            </a:pPr>
            <a:r>
              <a:rPr lang="en-US" baseline="0" dirty="0"/>
              <a:t> Perhaps there is resistance to spending more on additional resources?</a:t>
            </a:r>
          </a:p>
          <a:p>
            <a:pPr>
              <a:buFont typeface="Arial" pitchFamily="34" charset="0"/>
              <a:buChar char="•"/>
            </a:pPr>
            <a:r>
              <a:rPr lang="en-US" baseline="0" dirty="0"/>
              <a:t> Maybe resources performing other steps require additional training/certification to perform another function?</a:t>
            </a:r>
          </a:p>
          <a:p>
            <a:pPr>
              <a:buFont typeface="Arial" pitchFamily="34" charset="0"/>
              <a:buChar char="•"/>
            </a:pPr>
            <a:endParaRPr lang="en-US" baseline="0" dirty="0"/>
          </a:p>
          <a:p>
            <a:pPr>
              <a:buFont typeface="Arial" pitchFamily="34" charset="0"/>
              <a:buNone/>
            </a:pPr>
            <a:r>
              <a:rPr lang="en-US" baseline="0" dirty="0"/>
              <a:t>Step 4: </a:t>
            </a:r>
            <a:r>
              <a:rPr lang="en-US" dirty="0"/>
              <a:t>What is the plan to implement?</a:t>
            </a:r>
            <a:r>
              <a:rPr lang="en-US" baseline="0" dirty="0"/>
              <a:t> </a:t>
            </a:r>
          </a:p>
          <a:p>
            <a:pPr>
              <a:buFont typeface="Arial" pitchFamily="34" charset="0"/>
              <a:buChar char="•"/>
            </a:pPr>
            <a:r>
              <a:rPr lang="en-US" baseline="0" dirty="0"/>
              <a:t> Hiring new resources? Training? </a:t>
            </a:r>
          </a:p>
          <a:p>
            <a:pPr>
              <a:buFont typeface="Arial" pitchFamily="34" charset="0"/>
              <a:buChar char="•"/>
            </a:pPr>
            <a:r>
              <a:rPr lang="en-US" baseline="0" dirty="0"/>
              <a:t> What other considerations for implementing a solution?</a:t>
            </a:r>
          </a:p>
          <a:p>
            <a:pPr>
              <a:buFont typeface="Arial" pitchFamily="34" charset="0"/>
              <a:buChar char="•"/>
            </a:pPr>
            <a:endParaRPr lang="en-US" baseline="0" dirty="0"/>
          </a:p>
          <a:p>
            <a:pPr>
              <a:buFont typeface="Arial" pitchFamily="34" charset="0"/>
              <a:buNone/>
            </a:pPr>
            <a:r>
              <a:rPr lang="en-US" baseline="0" dirty="0"/>
              <a:t>Step 5: Now where is the bottleneck?</a:t>
            </a:r>
            <a:endParaRPr lang="en-US" dirty="0"/>
          </a:p>
        </p:txBody>
      </p:sp>
      <p:sp>
        <p:nvSpPr>
          <p:cNvPr id="4" name="Slide Number Placeholder 3"/>
          <p:cNvSpPr>
            <a:spLocks noGrp="1"/>
          </p:cNvSpPr>
          <p:nvPr>
            <p:ph type="sldNum" sz="quarter" idx="10"/>
          </p:nvPr>
        </p:nvSpPr>
        <p:spPr/>
        <p:txBody>
          <a:bodyPr/>
          <a:lstStyle/>
          <a:p>
            <a:pPr>
              <a:defRPr/>
            </a:pPr>
            <a:fld id="{0BCA06A9-30E2-424D-85FA-744CB529CE8B}" type="slidenum">
              <a:rPr lang="en-US" smtClean="0"/>
              <a:pPr>
                <a:defRPr/>
              </a:pPr>
              <a:t>321</a:t>
            </a:fld>
            <a:endParaRPr lang="en-US" dirty="0"/>
          </a:p>
        </p:txBody>
      </p:sp>
    </p:spTree>
    <p:extLst>
      <p:ext uri="{BB962C8B-B14F-4D97-AF65-F5344CB8AC3E}">
        <p14:creationId xmlns:p14="http://schemas.microsoft.com/office/powerpoint/2010/main" val="306261560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322</a:t>
            </a:fld>
            <a:endParaRPr lang="en-US" dirty="0"/>
          </a:p>
        </p:txBody>
      </p:sp>
    </p:spTree>
    <p:extLst>
      <p:ext uri="{BB962C8B-B14F-4D97-AF65-F5344CB8AC3E}">
        <p14:creationId xmlns:p14="http://schemas.microsoft.com/office/powerpoint/2010/main" val="1711854290"/>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323</a:t>
            </a:fld>
            <a:endParaRPr lang="en-US" dirty="0"/>
          </a:p>
        </p:txBody>
      </p:sp>
    </p:spTree>
    <p:extLst>
      <p:ext uri="{BB962C8B-B14F-4D97-AF65-F5344CB8AC3E}">
        <p14:creationId xmlns:p14="http://schemas.microsoft.com/office/powerpoint/2010/main" val="3297555300"/>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324</a:t>
            </a:fld>
            <a:endParaRPr lang="en-US" dirty="0"/>
          </a:p>
        </p:txBody>
      </p:sp>
    </p:spTree>
    <p:extLst>
      <p:ext uri="{BB962C8B-B14F-4D97-AF65-F5344CB8AC3E}">
        <p14:creationId xmlns:p14="http://schemas.microsoft.com/office/powerpoint/2010/main" val="4255925252"/>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1" dirty="0"/>
              <a:t>sta·tis·tics </a:t>
            </a:r>
            <a:r>
              <a:rPr lang="en-US" b="0" dirty="0"/>
              <a:t>(defined</a:t>
            </a:r>
            <a:r>
              <a:rPr lang="en-US" b="0" baseline="0" dirty="0"/>
              <a:t> on dictionary.com)</a:t>
            </a:r>
            <a:endParaRPr lang="en-US" b="0" dirty="0"/>
          </a:p>
          <a:p>
            <a:r>
              <a:rPr lang="en-US" dirty="0"/>
              <a:t>1. the science that deals with the </a:t>
            </a:r>
            <a:r>
              <a:rPr lang="en-US" sz="1200" kern="1200" dirty="0">
                <a:solidFill>
                  <a:schemeClr val="tx1"/>
                </a:solidFill>
                <a:latin typeface="+mn-lt"/>
                <a:ea typeface="+mn-ea"/>
                <a:cs typeface="+mn-cs"/>
              </a:rPr>
              <a:t>collection,</a:t>
            </a:r>
            <a:r>
              <a:rPr lang="en-US" dirty="0"/>
              <a:t> </a:t>
            </a:r>
            <a:r>
              <a:rPr lang="en-US" sz="1200" kern="1200" dirty="0">
                <a:solidFill>
                  <a:schemeClr val="tx1"/>
                </a:solidFill>
                <a:latin typeface="+mn-lt"/>
                <a:ea typeface="+mn-ea"/>
                <a:cs typeface="+mn-cs"/>
              </a:rPr>
              <a:t>classification,</a:t>
            </a:r>
            <a:r>
              <a:rPr lang="en-US" dirty="0"/>
              <a:t> analysis, and interpretation of </a:t>
            </a:r>
            <a:r>
              <a:rPr lang="en-US" sz="1200" kern="1200" dirty="0">
                <a:solidFill>
                  <a:schemeClr val="tx1"/>
                </a:solidFill>
                <a:latin typeface="+mn-lt"/>
                <a:ea typeface="+mn-ea"/>
                <a:cs typeface="+mn-cs"/>
              </a:rPr>
              <a:t>numerical</a:t>
            </a:r>
            <a:r>
              <a:rPr lang="en-US" dirty="0"/>
              <a:t> facts or </a:t>
            </a:r>
            <a:r>
              <a:rPr lang="en-US" sz="1200" kern="1200" dirty="0">
                <a:solidFill>
                  <a:schemeClr val="tx1"/>
                </a:solidFill>
                <a:latin typeface="+mn-lt"/>
                <a:ea typeface="+mn-ea"/>
                <a:cs typeface="+mn-cs"/>
              </a:rPr>
              <a:t>data,</a:t>
            </a:r>
            <a:r>
              <a:rPr lang="en-US" dirty="0"/>
              <a:t> </a:t>
            </a:r>
            <a:r>
              <a:rPr lang="en-US" sz="1200" kern="1200" dirty="0">
                <a:solidFill>
                  <a:schemeClr val="tx1"/>
                </a:solidFill>
                <a:latin typeface="+mn-lt"/>
                <a:ea typeface="+mn-ea"/>
                <a:cs typeface="+mn-cs"/>
              </a:rPr>
              <a:t>and</a:t>
            </a:r>
            <a:r>
              <a:rPr lang="en-US" dirty="0"/>
              <a:t> </a:t>
            </a:r>
            <a:r>
              <a:rPr lang="en-US" sz="1200" kern="1200" dirty="0">
                <a:solidFill>
                  <a:schemeClr val="tx1"/>
                </a:solidFill>
                <a:latin typeface="+mn-lt"/>
                <a:ea typeface="+mn-ea"/>
                <a:cs typeface="+mn-cs"/>
              </a:rPr>
              <a:t>that,</a:t>
            </a:r>
            <a:r>
              <a:rPr lang="en-US" dirty="0"/>
              <a:t> by use of mathematical theories of </a:t>
            </a:r>
            <a:r>
              <a:rPr lang="en-US" sz="1200" kern="1200" dirty="0">
                <a:solidFill>
                  <a:schemeClr val="tx1"/>
                </a:solidFill>
                <a:latin typeface="+mn-lt"/>
                <a:ea typeface="+mn-ea"/>
                <a:cs typeface="+mn-cs"/>
              </a:rPr>
              <a:t>probability,</a:t>
            </a:r>
            <a:r>
              <a:rPr lang="en-US" dirty="0"/>
              <a:t> </a:t>
            </a:r>
            <a:r>
              <a:rPr lang="en-US" sz="1200" kern="1200" dirty="0">
                <a:solidFill>
                  <a:schemeClr val="tx1"/>
                </a:solidFill>
                <a:latin typeface="+mn-lt"/>
                <a:ea typeface="+mn-ea"/>
                <a:cs typeface="+mn-cs"/>
              </a:rPr>
              <a:t>imposes</a:t>
            </a:r>
            <a:r>
              <a:rPr lang="en-US" dirty="0"/>
              <a:t> </a:t>
            </a:r>
            <a:r>
              <a:rPr lang="en-US" sz="1200" kern="1200" dirty="0">
                <a:solidFill>
                  <a:schemeClr val="tx1"/>
                </a:solidFill>
                <a:latin typeface="+mn-lt"/>
                <a:ea typeface="+mn-ea"/>
                <a:cs typeface="+mn-cs"/>
              </a:rPr>
              <a:t>order</a:t>
            </a:r>
            <a:r>
              <a:rPr lang="en-US" dirty="0"/>
              <a:t> </a:t>
            </a:r>
            <a:r>
              <a:rPr lang="en-US" sz="1200" kern="1200" dirty="0">
                <a:solidFill>
                  <a:schemeClr val="tx1"/>
                </a:solidFill>
                <a:latin typeface="+mn-lt"/>
                <a:ea typeface="+mn-ea"/>
                <a:cs typeface="+mn-cs"/>
              </a:rPr>
              <a:t>and</a:t>
            </a:r>
            <a:r>
              <a:rPr lang="en-US" dirty="0"/>
              <a:t> regularity on aggregates </a:t>
            </a:r>
            <a:r>
              <a:rPr lang="en-US" sz="1200" kern="1200" dirty="0">
                <a:solidFill>
                  <a:schemeClr val="tx1"/>
                </a:solidFill>
                <a:latin typeface="+mn-lt"/>
                <a:ea typeface="+mn-ea"/>
                <a:cs typeface="+mn-cs"/>
              </a:rPr>
              <a:t>of</a:t>
            </a:r>
            <a:r>
              <a:rPr lang="en-US" dirty="0"/>
              <a:t> </a:t>
            </a:r>
            <a:r>
              <a:rPr lang="en-US" sz="1200" kern="1200" dirty="0">
                <a:solidFill>
                  <a:schemeClr val="tx1"/>
                </a:solidFill>
                <a:latin typeface="+mn-lt"/>
                <a:ea typeface="+mn-ea"/>
                <a:cs typeface="+mn-cs"/>
              </a:rPr>
              <a:t>more</a:t>
            </a:r>
            <a:r>
              <a:rPr lang="en-US" dirty="0"/>
              <a:t> or less disparate </a:t>
            </a:r>
            <a:r>
              <a:rPr lang="en-US" sz="1200" kern="1200" dirty="0">
                <a:solidFill>
                  <a:schemeClr val="tx1"/>
                </a:solidFill>
                <a:latin typeface="+mn-lt"/>
                <a:ea typeface="+mn-ea"/>
                <a:cs typeface="+mn-cs"/>
              </a:rPr>
              <a:t>elements.</a:t>
            </a:r>
            <a:r>
              <a:rPr lang="en-US" dirty="0"/>
              <a:t> </a:t>
            </a:r>
          </a:p>
          <a:p>
            <a:r>
              <a:rPr lang="en-US" dirty="0"/>
              <a:t>2. the numerical </a:t>
            </a:r>
            <a:r>
              <a:rPr lang="en-US" sz="1200" kern="1200" dirty="0">
                <a:solidFill>
                  <a:schemeClr val="tx1"/>
                </a:solidFill>
                <a:latin typeface="+mn-lt"/>
                <a:ea typeface="+mn-ea"/>
                <a:cs typeface="+mn-cs"/>
              </a:rPr>
              <a:t>facts</a:t>
            </a:r>
            <a:r>
              <a:rPr lang="en-US" dirty="0"/>
              <a:t> </a:t>
            </a:r>
            <a:r>
              <a:rPr lang="en-US" sz="1200" kern="1200" dirty="0">
                <a:solidFill>
                  <a:schemeClr val="tx1"/>
                </a:solidFill>
                <a:latin typeface="+mn-lt"/>
                <a:ea typeface="+mn-ea"/>
                <a:cs typeface="+mn-cs"/>
              </a:rPr>
              <a:t>or</a:t>
            </a:r>
            <a:r>
              <a:rPr lang="en-US" dirty="0"/>
              <a:t> </a:t>
            </a:r>
            <a:r>
              <a:rPr lang="en-US" sz="1200" kern="1200" dirty="0">
                <a:solidFill>
                  <a:schemeClr val="tx1"/>
                </a:solidFill>
                <a:latin typeface="+mn-lt"/>
                <a:ea typeface="+mn-ea"/>
                <a:cs typeface="+mn-cs"/>
              </a:rPr>
              <a:t>data</a:t>
            </a:r>
            <a:r>
              <a:rPr lang="en-US" dirty="0"/>
              <a:t> themselves. </a:t>
            </a:r>
          </a:p>
          <a:p>
            <a:endParaRPr lang="en-US" dirty="0"/>
          </a:p>
          <a:p>
            <a:pPr>
              <a:buFont typeface="Arial" pitchFamily="34" charset="0"/>
              <a:buChar char="•"/>
            </a:pPr>
            <a:r>
              <a:rPr lang="en-US" baseline="0" dirty="0"/>
              <a:t> In Six Sigma we use statistics to measure performance and reach conclusions that are based on probability.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325</a:t>
            </a:fld>
            <a:endParaRPr lang="en-US" dirty="0"/>
          </a:p>
        </p:txBody>
      </p:sp>
    </p:spTree>
    <p:extLst>
      <p:ext uri="{BB962C8B-B14F-4D97-AF65-F5344CB8AC3E}">
        <p14:creationId xmlns:p14="http://schemas.microsoft.com/office/powerpoint/2010/main" val="2385200054"/>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Descriptive statistics </a:t>
            </a:r>
            <a:r>
              <a:rPr lang="en-US" dirty="0"/>
              <a:t>is exactly</a:t>
            </a:r>
            <a:r>
              <a:rPr lang="en-US" baseline="0" dirty="0"/>
              <a:t> what it sounds like. Descriptive statistics simply describes what is happening, while </a:t>
            </a:r>
            <a:r>
              <a:rPr lang="en-US" b="1" baseline="0" dirty="0"/>
              <a:t>inferential statistics </a:t>
            </a:r>
            <a:r>
              <a:rPr lang="en-US" baseline="0" dirty="0"/>
              <a:t>helps you make comparisons, draw conclusions, or make judgments about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326</a:t>
            </a:fld>
            <a:endParaRPr lang="en-US" dirty="0"/>
          </a:p>
        </p:txBody>
      </p:sp>
    </p:spTree>
    <p:extLst>
      <p:ext uri="{BB962C8B-B14F-4D97-AF65-F5344CB8AC3E}">
        <p14:creationId xmlns:p14="http://schemas.microsoft.com/office/powerpoint/2010/main" val="714855793"/>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Descriptive statistics</a:t>
            </a:r>
            <a:r>
              <a:rPr lang="en-US" baseline="0" dirty="0"/>
              <a:t> tells us about the characteristics of the data. It describes the distribution of the data. It tells us things like the average, median, standard deviation, range, maximum, minimum, and more.</a:t>
            </a:r>
          </a:p>
          <a:p>
            <a:pPr>
              <a:buFont typeface="Arial" pitchFamily="34" charset="0"/>
              <a:buChar char="•"/>
            </a:pPr>
            <a:r>
              <a:rPr lang="en-US" baseline="0" dirty="0"/>
              <a:t>It does not help us make any judgments, it only represents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327</a:t>
            </a:fld>
            <a:endParaRPr lang="en-US" dirty="0"/>
          </a:p>
        </p:txBody>
      </p:sp>
    </p:spTree>
    <p:extLst>
      <p:ext uri="{BB962C8B-B14F-4D97-AF65-F5344CB8AC3E}">
        <p14:creationId xmlns:p14="http://schemas.microsoft.com/office/powerpoint/2010/main" val="3289967362"/>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Inferential statistics,</a:t>
            </a:r>
            <a:r>
              <a:rPr lang="en-US" baseline="0" dirty="0"/>
              <a:t> on the other hand, helps us to make inferences, tells us what the population is and what it is not.</a:t>
            </a:r>
          </a:p>
          <a:p>
            <a:pPr>
              <a:buFont typeface="Arial" pitchFamily="34" charset="0"/>
              <a:buChar char="•"/>
            </a:pPr>
            <a:r>
              <a:rPr lang="en-US" dirty="0"/>
              <a:t>We can draw </a:t>
            </a:r>
            <a:r>
              <a:rPr lang="en-US" baseline="0" dirty="0"/>
              <a:t>statistical conclusions that are based on variation of data and probability.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328</a:t>
            </a:fld>
            <a:endParaRPr lang="en-US" dirty="0"/>
          </a:p>
        </p:txBody>
      </p:sp>
    </p:spTree>
    <p:extLst>
      <p:ext uri="{BB962C8B-B14F-4D97-AF65-F5344CB8AC3E}">
        <p14:creationId xmlns:p14="http://schemas.microsoft.com/office/powerpoint/2010/main" val="895493764"/>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use this terminology</a:t>
            </a:r>
            <a:r>
              <a:rPr lang="en-US" baseline="0" dirty="0"/>
              <a:t> later, so it is important to understand the difference between a statistic and a parameter.</a:t>
            </a:r>
          </a:p>
          <a:p>
            <a:pPr>
              <a:buFont typeface="Arial" pitchFamily="34" charset="0"/>
              <a:buChar char="•"/>
            </a:pPr>
            <a:r>
              <a:rPr lang="en-US" baseline="0" dirty="0"/>
              <a:t>A </a:t>
            </a:r>
            <a:r>
              <a:rPr lang="en-US" i="1" baseline="0" dirty="0"/>
              <a:t>statistic</a:t>
            </a:r>
            <a:r>
              <a:rPr lang="en-US" baseline="0" dirty="0"/>
              <a:t> is a numerical representation of a sample data set. A </a:t>
            </a:r>
            <a:r>
              <a:rPr lang="en-US" i="1" baseline="0" dirty="0"/>
              <a:t>sample</a:t>
            </a:r>
            <a:r>
              <a:rPr lang="en-US" baseline="0" dirty="0"/>
              <a:t> is a subset of a population. </a:t>
            </a:r>
          </a:p>
          <a:p>
            <a:pPr>
              <a:buFont typeface="Arial" pitchFamily="34" charset="0"/>
              <a:buChar char="•"/>
            </a:pPr>
            <a:r>
              <a:rPr lang="en-US" i="1" baseline="0" dirty="0"/>
              <a:t>Statistics</a:t>
            </a:r>
            <a:r>
              <a:rPr lang="en-US" baseline="0" dirty="0"/>
              <a:t> can be the plural of statistic, but can also describe the science discipline of statistics.</a:t>
            </a:r>
          </a:p>
          <a:p>
            <a:pPr>
              <a:buFont typeface="Arial" pitchFamily="34" charset="0"/>
              <a:buChar char="•"/>
            </a:pPr>
            <a:r>
              <a:rPr lang="en-US" baseline="0" dirty="0"/>
              <a:t>A </a:t>
            </a:r>
            <a:r>
              <a:rPr lang="en-US" i="1" baseline="0" dirty="0"/>
              <a:t>parameter</a:t>
            </a:r>
            <a:r>
              <a:rPr lang="en-US" baseline="0" dirty="0"/>
              <a:t> is a numeric metric that describes a whole “population”. Unless you have a complete set of data for the entire population, you will not know the parameters of the population.</a:t>
            </a:r>
          </a:p>
          <a:p>
            <a:pPr>
              <a:buFont typeface="Arial" pitchFamily="34" charset="0"/>
              <a:buChar char="•"/>
            </a:pPr>
            <a:r>
              <a:rPr lang="en-US" baseline="0" dirty="0"/>
              <a:t>Almost always, you will be working with statistics, but they will allow you to make inferences about the population.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329</a:t>
            </a:fld>
            <a:endParaRPr lang="en-US" dirty="0"/>
          </a:p>
        </p:txBody>
      </p:sp>
    </p:spTree>
    <p:extLst>
      <p:ext uri="{BB962C8B-B14F-4D97-AF65-F5344CB8AC3E}">
        <p14:creationId xmlns:p14="http://schemas.microsoft.com/office/powerpoint/2010/main" val="4042816233"/>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Data can take different forms, which</a:t>
            </a:r>
            <a:r>
              <a:rPr lang="en-US" baseline="0" dirty="0"/>
              <a:t> is important to recognize when it is time to analyze the data.</a:t>
            </a:r>
          </a:p>
          <a:p>
            <a:pPr>
              <a:buFont typeface="Arial" pitchFamily="34" charset="0"/>
              <a:buChar char="•"/>
            </a:pPr>
            <a:r>
              <a:rPr lang="en-US" i="1" baseline="0" dirty="0"/>
              <a:t>Continuous data </a:t>
            </a:r>
            <a:r>
              <a:rPr lang="en-US" baseline="0" dirty="0"/>
              <a:t>are measured and can be divided infinitesimally (it can take any value within a range). Examples are temperature, time, or height and weight.</a:t>
            </a:r>
          </a:p>
          <a:p>
            <a:pPr>
              <a:buFont typeface="Arial" pitchFamily="34" charset="0"/>
              <a:buChar char="•"/>
            </a:pPr>
            <a:r>
              <a:rPr lang="en-US" i="1" baseline="0" dirty="0"/>
              <a:t>Discrete data </a:t>
            </a:r>
            <a:r>
              <a:rPr lang="en-US" baseline="0" dirty="0"/>
              <a:t>are sometimes referred to as count data. There is a finite number of values available.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330</a:t>
            </a:fld>
            <a:endParaRPr lang="en-US" dirty="0"/>
          </a:p>
        </p:txBody>
      </p:sp>
    </p:spTree>
    <p:extLst>
      <p:ext uri="{BB962C8B-B14F-4D97-AF65-F5344CB8AC3E}">
        <p14:creationId xmlns:p14="http://schemas.microsoft.com/office/powerpoint/2010/main" val="1795209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powerful tools that will be introduced to you throughout the MEASURE</a:t>
            </a:r>
            <a:r>
              <a:rPr lang="en-US" baseline="0" dirty="0"/>
              <a:t> phase.</a:t>
            </a:r>
          </a:p>
          <a:p>
            <a:pPr>
              <a:buFont typeface="Arial" pitchFamily="34" charset="0"/>
              <a:buChar char="•"/>
            </a:pPr>
            <a:r>
              <a:rPr lang="en-US" baseline="0" dirty="0"/>
              <a:t>There are many different types of maps to visualize a process:</a:t>
            </a:r>
          </a:p>
          <a:p>
            <a:pPr marL="228600" indent="-228600">
              <a:buFont typeface="+mj-lt"/>
              <a:buAutoNum type="arabicParenR"/>
            </a:pPr>
            <a:r>
              <a:rPr lang="en-US" baseline="0" dirty="0"/>
              <a:t>A SIPOC or a Value Stream Map</a:t>
            </a:r>
          </a:p>
          <a:p>
            <a:pPr marL="228600" indent="-228600">
              <a:buFont typeface="+mj-lt"/>
              <a:buAutoNum type="arabicParenR"/>
            </a:pPr>
            <a:r>
              <a:rPr lang="en-US" baseline="0" dirty="0"/>
              <a:t>An FMEA (Failure Modes and Effects Analysis) to identify possible process failure modes and prioritize them</a:t>
            </a:r>
          </a:p>
          <a:p>
            <a:pPr marL="228600" indent="-228600">
              <a:buFont typeface="+mj-lt"/>
              <a:buAutoNum type="arabicParenR"/>
            </a:pPr>
            <a:r>
              <a:rPr lang="en-US" baseline="0" dirty="0"/>
              <a:t>Tools to brainstorm possible root causes for defects (Cause and Effect) and prioritize those (XY matrix)</a:t>
            </a:r>
          </a:p>
          <a:p>
            <a:pPr marL="228600" indent="-228600">
              <a:buFont typeface="+mj-lt"/>
              <a:buAutoNum type="arabicParenR"/>
            </a:pPr>
            <a:r>
              <a:rPr lang="en-US" baseline="0" dirty="0"/>
              <a:t>Some basic statistical tools to understand more about your process data (Basic and Descriptive Statistics)</a:t>
            </a:r>
          </a:p>
          <a:p>
            <a:pPr marL="228600" indent="-228600">
              <a:buFont typeface="+mj-lt"/>
              <a:buAutoNum type="arabicParenR"/>
            </a:pPr>
            <a:r>
              <a:rPr lang="en-US" baseline="0" dirty="0"/>
              <a:t>Measurement system analysis tools to establish repeatability, reproducibility, linearity, accuracy, and stability</a:t>
            </a:r>
          </a:p>
          <a:p>
            <a:pPr marL="228600" indent="-228600">
              <a:buFont typeface="+mj-lt"/>
              <a:buAutoNum type="arabicParenR"/>
            </a:pPr>
            <a:r>
              <a:rPr lang="en-US" baseline="0" dirty="0"/>
              <a:t>Basic control charts to assess process stability</a:t>
            </a:r>
          </a:p>
          <a:p>
            <a:pPr marL="228600" indent="-228600">
              <a:buFont typeface="+mj-lt"/>
              <a:buAutoNum type="arabicParenR"/>
            </a:pPr>
            <a:r>
              <a:rPr lang="en-US" baseline="0" dirty="0"/>
              <a:t>Tools to assess and quantify a process’ ability to meet customer specification limits</a:t>
            </a:r>
          </a:p>
          <a:p>
            <a:pPr marL="228600" indent="-228600">
              <a:buFont typeface="+mj-lt"/>
              <a:buAutoNum type="arabicParenR"/>
            </a:pPr>
            <a:r>
              <a:rPr lang="en-US" baseline="0" dirty="0"/>
              <a:t>A data collection plan to ensure that when data is collected, it is done properly.</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a:t>
            </a:fld>
            <a:endParaRPr lang="en-US" dirty="0"/>
          </a:p>
        </p:txBody>
      </p:sp>
    </p:spTree>
    <p:extLst>
      <p:ext uri="{BB962C8B-B14F-4D97-AF65-F5344CB8AC3E}">
        <p14:creationId xmlns:p14="http://schemas.microsoft.com/office/powerpoint/2010/main" val="2817113267"/>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b="1" dirty="0"/>
              <a:t>Nominal</a:t>
            </a:r>
          </a:p>
          <a:p>
            <a:pPr>
              <a:buFont typeface="Arial" pitchFamily="34" charset="0"/>
              <a:buChar char="•"/>
            </a:pPr>
            <a:r>
              <a:rPr lang="en-US" dirty="0"/>
              <a:t>Comes from the Latin </a:t>
            </a:r>
            <a:r>
              <a:rPr lang="en-US" i="1" dirty="0"/>
              <a:t>nomen</a:t>
            </a:r>
            <a:r>
              <a:rPr lang="en-US" dirty="0"/>
              <a:t>, meaning “name” and nominal data are items that are differentiated by a simple naming system.</a:t>
            </a:r>
          </a:p>
          <a:p>
            <a:pPr>
              <a:buFont typeface="Arial" pitchFamily="34" charset="0"/>
              <a:buChar char="•"/>
            </a:pPr>
            <a:r>
              <a:rPr lang="en-US" dirty="0"/>
              <a:t>Be careful of nominal items that have numbers assigned to them</a:t>
            </a:r>
            <a:r>
              <a:rPr lang="en-US" baseline="0" dirty="0"/>
              <a:t> and </a:t>
            </a:r>
            <a:r>
              <a:rPr lang="en-US" dirty="0"/>
              <a:t>may appear ordinal but are not – these are used to simplify capture and referencing.</a:t>
            </a:r>
          </a:p>
          <a:p>
            <a:r>
              <a:rPr lang="en-US" dirty="0"/>
              <a:t>Nominal items are usually </a:t>
            </a:r>
            <a:r>
              <a:rPr lang="en-US" i="1" dirty="0"/>
              <a:t>categorical</a:t>
            </a:r>
            <a:r>
              <a:rPr lang="en-US" dirty="0"/>
              <a:t>, in that they belong to a definable category, such as “employees”.</a:t>
            </a:r>
          </a:p>
          <a:p>
            <a:r>
              <a:rPr lang="en-US" b="1" dirty="0"/>
              <a:t>Ordinal</a:t>
            </a:r>
          </a:p>
          <a:p>
            <a:pPr>
              <a:buFont typeface="Arial" pitchFamily="34" charset="0"/>
              <a:buChar char="•"/>
            </a:pPr>
            <a:r>
              <a:rPr lang="en-US" dirty="0"/>
              <a:t>Items on an ordinal scale are set into some kind of </a:t>
            </a:r>
            <a:r>
              <a:rPr lang="en-US" i="1" dirty="0"/>
              <a:t>order </a:t>
            </a:r>
            <a:r>
              <a:rPr lang="en-US" dirty="0"/>
              <a:t>by their position on the scale. </a:t>
            </a:r>
          </a:p>
          <a:p>
            <a:pPr>
              <a:buFont typeface="Arial" pitchFamily="34" charset="0"/>
              <a:buChar char="•"/>
            </a:pPr>
            <a:r>
              <a:rPr lang="en-US" dirty="0"/>
              <a:t>The order of items is often defined by assigning numbers to them to show their relative position. </a:t>
            </a:r>
          </a:p>
          <a:p>
            <a:r>
              <a:rPr lang="en-US" b="1" dirty="0"/>
              <a:t>Interval</a:t>
            </a:r>
          </a:p>
          <a:p>
            <a:pPr>
              <a:buFont typeface="Arial" pitchFamily="34" charset="0"/>
              <a:buChar char="•"/>
            </a:pPr>
            <a:r>
              <a:rPr lang="en-US" dirty="0"/>
              <a:t>Interval data (also sometimes called </a:t>
            </a:r>
            <a:r>
              <a:rPr lang="en-US" i="1" dirty="0"/>
              <a:t>integer</a:t>
            </a:r>
            <a:r>
              <a:rPr lang="en-US" dirty="0"/>
              <a:t>) are measured along a scale in which each position is equidistant from one another. This allows for the distance between two pairs to be equivalent in some way.</a:t>
            </a:r>
          </a:p>
          <a:p>
            <a:pPr>
              <a:buFont typeface="Arial" pitchFamily="34" charset="0"/>
              <a:buChar char="•"/>
            </a:pPr>
            <a:r>
              <a:rPr lang="en-US" b="0" dirty="0"/>
              <a:t>Another example: </a:t>
            </a:r>
            <a:r>
              <a:rPr lang="en-US" dirty="0"/>
              <a:t>my level of happiness, rated from 1 to 10</a:t>
            </a:r>
          </a:p>
          <a:p>
            <a:r>
              <a:rPr lang="en-US" b="1" dirty="0"/>
              <a:t>Ratio</a:t>
            </a:r>
          </a:p>
          <a:p>
            <a:pPr>
              <a:buFont typeface="Arial" pitchFamily="34" charset="0"/>
              <a:buChar char="•"/>
            </a:pPr>
            <a:r>
              <a:rPr lang="en-US" dirty="0"/>
              <a:t>In a ratio scale, numbers can be compared as multiples of one another. Thus one person can be twice as tall as another person. Important also, the number zero has meaning.</a:t>
            </a:r>
          </a:p>
          <a:p>
            <a:pPr>
              <a:buFont typeface="Arial" pitchFamily="34" charset="0"/>
              <a:buChar char="•"/>
            </a:pPr>
            <a:r>
              <a:rPr lang="en-US" dirty="0"/>
              <a:t>Thus the difference between a person of 35 and a person 38 is the same as the difference between people who are 12 and 15. A person can also have an age of zero.</a:t>
            </a:r>
          </a:p>
          <a:p>
            <a:pPr>
              <a:buFont typeface="Arial" pitchFamily="34" charset="0"/>
              <a:buChar char="•"/>
            </a:pPr>
            <a:r>
              <a:rPr lang="en-US" dirty="0"/>
              <a:t>Interval and ratio data measure quantities and hence are </a:t>
            </a:r>
            <a:r>
              <a:rPr lang="en-US" i="1" dirty="0"/>
              <a:t>quantitative</a:t>
            </a:r>
            <a:r>
              <a:rPr lang="en-US" dirty="0"/>
              <a:t>. Because they can be measured on a scale, they are also called </a:t>
            </a:r>
            <a:r>
              <a:rPr lang="en-US" i="1" dirty="0"/>
              <a:t>scale data</a:t>
            </a:r>
            <a:r>
              <a:rPr lang="en-US" dirty="0"/>
              <a:t>. </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331</a:t>
            </a:fld>
            <a:endParaRPr lang="en-US" dirty="0"/>
          </a:p>
        </p:txBody>
      </p:sp>
    </p:spTree>
    <p:extLst>
      <p:ext uri="{BB962C8B-B14F-4D97-AF65-F5344CB8AC3E}">
        <p14:creationId xmlns:p14="http://schemas.microsoft.com/office/powerpoint/2010/main" val="3937302931"/>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332</a:t>
            </a:fld>
            <a:endParaRPr lang="en-US" dirty="0"/>
          </a:p>
        </p:txBody>
      </p:sp>
    </p:spTree>
    <p:extLst>
      <p:ext uri="{BB962C8B-B14F-4D97-AF65-F5344CB8AC3E}">
        <p14:creationId xmlns:p14="http://schemas.microsoft.com/office/powerpoint/2010/main" val="324428243"/>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said previously,</a:t>
            </a:r>
            <a:r>
              <a:rPr lang="en-US" baseline="0" dirty="0"/>
              <a:t> descriptive statistics provide a quantitative summary for data, and do </a:t>
            </a:r>
            <a:r>
              <a:rPr lang="en-US" i="1" baseline="0" dirty="0"/>
              <a:t>not</a:t>
            </a:r>
            <a:r>
              <a:rPr lang="en-US" baseline="0" dirty="0"/>
              <a:t> provide any inferences beyond just describing what the data “looks like.”</a:t>
            </a:r>
          </a:p>
          <a:p>
            <a:pPr>
              <a:buFont typeface="Arial" pitchFamily="34" charset="0"/>
              <a:buChar char="•"/>
            </a:pPr>
            <a:r>
              <a:rPr lang="en-US" baseline="0" dirty="0"/>
              <a:t>It describes three dimensions of the data: what the distribution is shaped like, where it is located (e.g., mean), and the spread of the data (e.g.,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333</a:t>
            </a:fld>
            <a:endParaRPr lang="en-US" dirty="0"/>
          </a:p>
        </p:txBody>
      </p:sp>
    </p:spTree>
    <p:extLst>
      <p:ext uri="{BB962C8B-B14F-4D97-AF65-F5344CB8AC3E}">
        <p14:creationId xmlns:p14="http://schemas.microsoft.com/office/powerpoint/2010/main" val="2744078894"/>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describe</a:t>
            </a:r>
            <a:r>
              <a:rPr lang="en-US" baseline="0" dirty="0"/>
              <a:t> the “shape” of the data, we typically refer to the </a:t>
            </a:r>
            <a:r>
              <a:rPr lang="en-US" i="1" baseline="0" dirty="0"/>
              <a:t>distribution</a:t>
            </a:r>
            <a:r>
              <a:rPr lang="en-US" baseline="0" dirty="0"/>
              <a:t> of the data. </a:t>
            </a:r>
          </a:p>
          <a:p>
            <a:pPr>
              <a:buFont typeface="Arial" pitchFamily="34" charset="0"/>
              <a:buChar char="•"/>
            </a:pPr>
            <a:r>
              <a:rPr lang="en-US" baseline="0" dirty="0"/>
              <a:t> It is sometimes referred to as a “frequency distribution” because it depicts how often a particular value occurs within a data set.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334</a:t>
            </a:fld>
            <a:endParaRPr lang="en-US" dirty="0"/>
          </a:p>
        </p:txBody>
      </p:sp>
    </p:spTree>
    <p:extLst>
      <p:ext uri="{BB962C8B-B14F-4D97-AF65-F5344CB8AC3E}">
        <p14:creationId xmlns:p14="http://schemas.microsoft.com/office/powerpoint/2010/main" val="652216911"/>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there is an equal probability</a:t>
            </a:r>
            <a:r>
              <a:rPr lang="en-US" baseline="0" dirty="0"/>
              <a:t> for each value on the die occurring.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were to roll the die a high number of times, what might the distribution look like?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If you rolled it 600 times, you would likely get each value nearly 100 times.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335</a:t>
            </a:fld>
            <a:endParaRPr lang="en-US" dirty="0"/>
          </a:p>
        </p:txBody>
      </p:sp>
    </p:spTree>
    <p:extLst>
      <p:ext uri="{BB962C8B-B14F-4D97-AF65-F5344CB8AC3E}">
        <p14:creationId xmlns:p14="http://schemas.microsoft.com/office/powerpoint/2010/main" val="2442172501"/>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different types of distributions that</a:t>
            </a:r>
            <a:r>
              <a:rPr lang="en-US" baseline="0" dirty="0"/>
              <a:t> are commonly found in statistics. </a:t>
            </a:r>
          </a:p>
          <a:p>
            <a:pPr>
              <a:buFont typeface="Arial" pitchFamily="34" charset="0"/>
              <a:buChar char="•"/>
            </a:pPr>
            <a:r>
              <a:rPr lang="en-US" baseline="0" dirty="0"/>
              <a:t>It is important to recognize that there are different types of data distributions because the statistics can tell you different things about the data and different inferential statistics have to be used for different situations.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336</a:t>
            </a:fld>
            <a:endParaRPr lang="en-US" dirty="0"/>
          </a:p>
        </p:txBody>
      </p:sp>
    </p:spTree>
    <p:extLst>
      <p:ext uri="{BB962C8B-B14F-4D97-AF65-F5344CB8AC3E}">
        <p14:creationId xmlns:p14="http://schemas.microsoft.com/office/powerpoint/2010/main" val="291383941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a:t>
            </a:r>
            <a:r>
              <a:rPr lang="en-US" baseline="0" dirty="0"/>
              <a:t> we describe the </a:t>
            </a:r>
            <a:r>
              <a:rPr lang="en-US" i="1" baseline="0" dirty="0"/>
              <a:t>location</a:t>
            </a:r>
            <a:r>
              <a:rPr lang="en-US" baseline="0" dirty="0"/>
              <a:t> of the data, we are describing the central tendency of the data. This is where the majority of the values in the data set tend to be located or clustered around. </a:t>
            </a:r>
          </a:p>
          <a:p>
            <a:pPr>
              <a:buFont typeface="Arial" pitchFamily="34" charset="0"/>
              <a:buChar char="•"/>
            </a:pPr>
            <a:r>
              <a:rPr lang="en-US" dirty="0"/>
              <a:t>There are a few terms that are typically used to describe central tendency:</a:t>
            </a:r>
            <a:r>
              <a:rPr lang="en-US" baseline="0" dirty="0"/>
              <a:t> mean, median, and mode, which we will describe further on the following pages.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337</a:t>
            </a:fld>
            <a:endParaRPr lang="en-US" dirty="0"/>
          </a:p>
        </p:txBody>
      </p:sp>
    </p:spTree>
    <p:extLst>
      <p:ext uri="{BB962C8B-B14F-4D97-AF65-F5344CB8AC3E}">
        <p14:creationId xmlns:p14="http://schemas.microsoft.com/office/powerpoint/2010/main" val="1808717700"/>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a:t>
            </a:r>
            <a:r>
              <a:rPr lang="en-US" i="1" baseline="0" dirty="0"/>
              <a:t>mean</a:t>
            </a:r>
            <a:r>
              <a:rPr lang="en-US" baseline="0" dirty="0"/>
              <a:t> is another term for the average. It is easily calculated by dividing the sum of the data points by </a:t>
            </a:r>
            <a:r>
              <a:rPr lang="en-US" i="1" baseline="0" dirty="0"/>
              <a:t>n</a:t>
            </a:r>
            <a:r>
              <a:rPr lang="en-US" baseline="0" dirty="0"/>
              <a:t> (the number of data points).</a:t>
            </a:r>
          </a:p>
          <a:p>
            <a:pPr>
              <a:buFont typeface="Arial" pitchFamily="34" charset="0"/>
              <a:buChar char="•"/>
            </a:pPr>
            <a:r>
              <a:rPr lang="en-US" baseline="0" dirty="0"/>
              <a:t>In the example, there are 6 data points. The sum of the 6 data points is 32, and when dividing by the number of data points, 6, the arithmetic mean is 5.33.</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338</a:t>
            </a:fld>
            <a:endParaRPr lang="en-US" dirty="0"/>
          </a:p>
        </p:txBody>
      </p:sp>
    </p:spTree>
    <p:extLst>
      <p:ext uri="{BB962C8B-B14F-4D97-AF65-F5344CB8AC3E}">
        <p14:creationId xmlns:p14="http://schemas.microsoft.com/office/powerpoint/2010/main" val="4197606032"/>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a:t>
            </a:r>
            <a:r>
              <a:rPr lang="en-US" i="1" baseline="0" dirty="0"/>
              <a:t>median</a:t>
            </a:r>
            <a:r>
              <a:rPr lang="en-US" baseline="0" dirty="0"/>
              <a:t> is the middle value when the numbers are listed in numerical order.</a:t>
            </a:r>
          </a:p>
          <a:p>
            <a:pPr>
              <a:buFont typeface="Arial" pitchFamily="34" charset="0"/>
              <a:buChar char="•"/>
            </a:pPr>
            <a:r>
              <a:rPr lang="en-US" baseline="0" dirty="0"/>
              <a:t>In this example using 7 values, the median (or middle value) is 37. There are 3 values lower and 3 values higher than the median.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339</a:t>
            </a:fld>
            <a:endParaRPr lang="en-US" dirty="0"/>
          </a:p>
        </p:txBody>
      </p:sp>
    </p:spTree>
    <p:extLst>
      <p:ext uri="{BB962C8B-B14F-4D97-AF65-F5344CB8AC3E}">
        <p14:creationId xmlns:p14="http://schemas.microsoft.com/office/powerpoint/2010/main" val="283542548"/>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mode is the value that</a:t>
            </a:r>
            <a:r>
              <a:rPr lang="en-US" baseline="0" dirty="0"/>
              <a:t> occurs most often within a data set.</a:t>
            </a:r>
          </a:p>
          <a:p>
            <a:pPr>
              <a:buFont typeface="Arial" pitchFamily="34" charset="0"/>
              <a:buChar char="•"/>
            </a:pPr>
            <a:r>
              <a:rPr lang="en-US" baseline="0" dirty="0"/>
              <a:t>In this example, the numbers 23, 34, and 68 occur once, 55 occurs twice, and 45 occurs 3 times.</a:t>
            </a:r>
          </a:p>
          <a:p>
            <a:pPr>
              <a:buFont typeface="Arial" pitchFamily="34" charset="0"/>
              <a:buChar char="•"/>
            </a:pPr>
            <a:r>
              <a:rPr lang="en-US" baseline="0" dirty="0"/>
              <a:t>45 occurs the most, and therefore it is the mode of the given data set.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340</a:t>
            </a:fld>
            <a:endParaRPr lang="en-US" dirty="0"/>
          </a:p>
        </p:txBody>
      </p:sp>
    </p:spTree>
    <p:extLst>
      <p:ext uri="{BB962C8B-B14F-4D97-AF65-F5344CB8AC3E}">
        <p14:creationId xmlns:p14="http://schemas.microsoft.com/office/powerpoint/2010/main" val="2547137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ANALYZE</a:t>
            </a:r>
            <a:r>
              <a:rPr lang="en-US" baseline="0" dirty="0"/>
              <a:t> phase is where the potential root causes are narrowed down to the </a:t>
            </a:r>
            <a:r>
              <a:rPr lang="en-US" b="1" baseline="0" dirty="0"/>
              <a:t>critical</a:t>
            </a:r>
            <a:r>
              <a:rPr lang="en-US" baseline="0" dirty="0"/>
              <a:t> root causes.</a:t>
            </a:r>
          </a:p>
          <a:p>
            <a:pPr>
              <a:buFont typeface="Arial" pitchFamily="34" charset="0"/>
              <a:buChar char="•"/>
            </a:pPr>
            <a:r>
              <a:rPr lang="en-US" baseline="0" dirty="0"/>
              <a:t>Statistical tools are used to determine whether or not there are relationships between process performance and the potential root causes.</a:t>
            </a:r>
          </a:p>
          <a:p>
            <a:pPr>
              <a:buFont typeface="Arial" pitchFamily="34" charset="0"/>
              <a:buChar char="•"/>
            </a:pPr>
            <a:r>
              <a:rPr lang="en-US" baseline="0" dirty="0"/>
              <a:t>Where the strong relationships are discovered, these become the foundation for the solution to improve the process.</a:t>
            </a:r>
          </a:p>
          <a:p>
            <a:pPr>
              <a:buFont typeface="Arial" pitchFamily="34" charset="0"/>
              <a:buChar char="•"/>
            </a:pPr>
            <a:r>
              <a:rPr lang="en-US" baseline="0" dirty="0"/>
              <a:t>This is where the transfer function, Y = f(x), is established and the project can establish a hypothesis for improved results.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a:t>
            </a:fld>
            <a:endParaRPr lang="en-US" dirty="0"/>
          </a:p>
        </p:txBody>
      </p:sp>
    </p:spTree>
    <p:extLst>
      <p:ext uri="{BB962C8B-B14F-4D97-AF65-F5344CB8AC3E}">
        <p14:creationId xmlns:p14="http://schemas.microsoft.com/office/powerpoint/2010/main" val="1122495443"/>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we talk about </a:t>
            </a:r>
            <a:r>
              <a:rPr lang="en-US" i="1" dirty="0"/>
              <a:t>spread</a:t>
            </a:r>
            <a:r>
              <a:rPr lang="en-US" dirty="0"/>
              <a:t> of the data,</a:t>
            </a:r>
            <a:r>
              <a:rPr lang="en-US" baseline="0" dirty="0"/>
              <a:t> we are talking about how widely or narrowly dispersed the data points are around the center value.</a:t>
            </a:r>
          </a:p>
          <a:p>
            <a:pPr>
              <a:buFont typeface="Arial" pitchFamily="34" charset="0"/>
              <a:buChar char="•"/>
            </a:pPr>
            <a:r>
              <a:rPr lang="en-US" baseline="0" dirty="0"/>
              <a:t>We typically measure this through range, variance, or standard deviation.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341</a:t>
            </a:fld>
            <a:endParaRPr lang="en-US" dirty="0"/>
          </a:p>
        </p:txBody>
      </p:sp>
    </p:spTree>
    <p:extLst>
      <p:ext uri="{BB962C8B-B14F-4D97-AF65-F5344CB8AC3E}">
        <p14:creationId xmlns:p14="http://schemas.microsoft.com/office/powerpoint/2010/main" val="294097283"/>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Range is very straightforward: it is simply the difference between the largest and</a:t>
            </a:r>
            <a:r>
              <a:rPr lang="en-US" baseline="0" dirty="0"/>
              <a:t> smallest value in a data set.</a:t>
            </a:r>
          </a:p>
          <a:p>
            <a:pPr>
              <a:buFont typeface="Arial" pitchFamily="34" charset="0"/>
              <a:buChar char="•"/>
            </a:pPr>
            <a:r>
              <a:rPr lang="en-US" baseline="0" dirty="0"/>
              <a:t>In the example here, the largest value is 78, and the smallest is 12. Therefore, the range is 78</a:t>
            </a:r>
            <a:r>
              <a:rPr lang="en-US" sz="1200" dirty="0"/>
              <a:t>−</a:t>
            </a:r>
            <a:r>
              <a:rPr lang="en-US" baseline="0" dirty="0"/>
              <a:t>12 = 66.</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342</a:t>
            </a:fld>
            <a:endParaRPr lang="en-US" dirty="0"/>
          </a:p>
        </p:txBody>
      </p:sp>
    </p:spTree>
    <p:extLst>
      <p:ext uri="{BB962C8B-B14F-4D97-AF65-F5344CB8AC3E}">
        <p14:creationId xmlns:p14="http://schemas.microsoft.com/office/powerpoint/2010/main" val="788985277"/>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will notice that the </a:t>
            </a:r>
            <a:r>
              <a:rPr lang="en-US" i="1" dirty="0"/>
              <a:t>variance</a:t>
            </a:r>
            <a:r>
              <a:rPr lang="en-US" dirty="0"/>
              <a:t> and standard deviation</a:t>
            </a:r>
            <a:r>
              <a:rPr lang="en-US" baseline="0" dirty="0"/>
              <a:t> are directly related to each other.</a:t>
            </a:r>
          </a:p>
          <a:p>
            <a:pPr>
              <a:buFont typeface="Arial" pitchFamily="34" charset="0"/>
              <a:buChar char="•"/>
            </a:pPr>
            <a:r>
              <a:rPr lang="en-US" baseline="0" dirty="0"/>
              <a:t>The variance measures the average distance of each point from the mean, but more specifically, it is the average squared deviation of each value from the mean.</a:t>
            </a:r>
          </a:p>
          <a:p>
            <a:pPr>
              <a:buFont typeface="Arial" pitchFamily="34" charset="0"/>
              <a:buChar char="•"/>
            </a:pPr>
            <a:r>
              <a:rPr lang="en-US" baseline="0" dirty="0"/>
              <a:t>Why is the term squared? First, because squared terms always give a positive value and we are only trying to measure the distance from the mean (positives and negatives will negate each other). Second, squaring emphasizes the larger terms (or differences) between the mean and each individual data point.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343</a:t>
            </a:fld>
            <a:endParaRPr lang="en-US" dirty="0"/>
          </a:p>
        </p:txBody>
      </p:sp>
    </p:spTree>
    <p:extLst>
      <p:ext uri="{BB962C8B-B14F-4D97-AF65-F5344CB8AC3E}">
        <p14:creationId xmlns:p14="http://schemas.microsoft.com/office/powerpoint/2010/main" val="4044889988"/>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Similar to variance, the </a:t>
            </a:r>
            <a:r>
              <a:rPr lang="en-US" i="1" dirty="0"/>
              <a:t>standard deviation </a:t>
            </a:r>
            <a:r>
              <a:rPr lang="en-US" dirty="0"/>
              <a:t>describes how</a:t>
            </a:r>
            <a:r>
              <a:rPr lang="en-US" baseline="0" dirty="0"/>
              <a:t> far the data points spread away from the mean.</a:t>
            </a:r>
          </a:p>
          <a:p>
            <a:pPr>
              <a:buFont typeface="Arial" pitchFamily="34" charset="0"/>
              <a:buChar char="•"/>
            </a:pPr>
            <a:r>
              <a:rPr lang="en-US" baseline="0" dirty="0"/>
              <a:t>It is calculated by taking the square root of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344</a:t>
            </a:fld>
            <a:endParaRPr lang="en-US" dirty="0"/>
          </a:p>
        </p:txBody>
      </p:sp>
    </p:spTree>
    <p:extLst>
      <p:ext uri="{BB962C8B-B14F-4D97-AF65-F5344CB8AC3E}">
        <p14:creationId xmlns:p14="http://schemas.microsoft.com/office/powerpoint/2010/main" val="1154554780"/>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345</a:t>
            </a:fld>
            <a:endParaRPr lang="en-US" dirty="0"/>
          </a:p>
        </p:txBody>
      </p:sp>
    </p:spTree>
    <p:extLst>
      <p:ext uri="{BB962C8B-B14F-4D97-AF65-F5344CB8AC3E}">
        <p14:creationId xmlns:p14="http://schemas.microsoft.com/office/powerpoint/2010/main" val="3828340353"/>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a:t>
            </a:r>
            <a:r>
              <a:rPr lang="en-US" baseline="0" dirty="0"/>
              <a:t> our world, random variation tends to conform to a certain distribution called </a:t>
            </a:r>
            <a:r>
              <a:rPr lang="en-US" i="1" baseline="0" dirty="0"/>
              <a:t>Gaussian distribution</a:t>
            </a:r>
            <a:r>
              <a:rPr lang="en-US" baseline="0" dirty="0"/>
              <a:t>, otherwise known as the </a:t>
            </a:r>
            <a:r>
              <a:rPr lang="en-US" i="1" baseline="0" dirty="0"/>
              <a:t>normal distribution</a:t>
            </a:r>
            <a:r>
              <a:rPr lang="en-US" baseline="0" dirty="0"/>
              <a:t>.</a:t>
            </a:r>
          </a:p>
          <a:p>
            <a:pPr>
              <a:buFont typeface="Arial" pitchFamily="34" charset="0"/>
              <a:buChar char="•"/>
            </a:pPr>
            <a:r>
              <a:rPr lang="en-US" baseline="0" dirty="0"/>
              <a:t>It can be described by the mean (remember centering or middle point?) and the variance (the spread of the data).</a:t>
            </a:r>
          </a:p>
          <a:p>
            <a:pPr>
              <a:buFont typeface="Arial" pitchFamily="34" charset="0"/>
              <a:buChar char="•"/>
            </a:pPr>
            <a:r>
              <a:rPr lang="en-US" baseline="0" dirty="0"/>
              <a:t>The notation to describe a normal distribution includes the two terms that describe the distribution, the mean, and the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346</a:t>
            </a:fld>
            <a:endParaRPr lang="en-US" dirty="0"/>
          </a:p>
        </p:txBody>
      </p:sp>
    </p:spTree>
    <p:extLst>
      <p:ext uri="{BB962C8B-B14F-4D97-AF65-F5344CB8AC3E}">
        <p14:creationId xmlns:p14="http://schemas.microsoft.com/office/powerpoint/2010/main" val="810559747"/>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347</a:t>
            </a:fld>
            <a:endParaRPr lang="en-US" dirty="0"/>
          </a:p>
        </p:txBody>
      </p:sp>
    </p:spTree>
    <p:extLst>
      <p:ext uri="{BB962C8B-B14F-4D97-AF65-F5344CB8AC3E}">
        <p14:creationId xmlns:p14="http://schemas.microsoft.com/office/powerpoint/2010/main" val="2421929545"/>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i="1" dirty="0"/>
              <a:t>Z distribution</a:t>
            </a:r>
            <a:r>
              <a:rPr lang="en-US" dirty="0"/>
              <a:t> is also known</a:t>
            </a:r>
            <a:r>
              <a:rPr lang="en-US" baseline="0" dirty="0"/>
              <a:t> as the </a:t>
            </a:r>
            <a:r>
              <a:rPr lang="en-US" i="1" baseline="0" dirty="0"/>
              <a:t>standard normal distribution</a:t>
            </a:r>
            <a:r>
              <a:rPr lang="en-US" baseline="0" dirty="0"/>
              <a:t>. It is the simplest</a:t>
            </a:r>
            <a:r>
              <a:rPr lang="en-US" dirty="0"/>
              <a:t> form</a:t>
            </a:r>
            <a:r>
              <a:rPr lang="en-US" baseline="0" dirty="0"/>
              <a:t> of the normal distribution.</a:t>
            </a:r>
          </a:p>
          <a:p>
            <a:pPr>
              <a:buFont typeface="Arial" pitchFamily="34" charset="0"/>
              <a:buChar char="•"/>
            </a:pPr>
            <a:r>
              <a:rPr lang="en-US" baseline="0" dirty="0"/>
              <a:t>The parameters of the standard normal distribution are equal to zero (mean) and one (variance).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standard normal distribution is important since the probabilities and quantiles of any normal distribution can be computed from the standard normal distribution – if the</a:t>
            </a:r>
            <a:r>
              <a:rPr lang="en-US" baseline="0" dirty="0"/>
              <a:t> mean and standard deviation are </a:t>
            </a:r>
            <a:r>
              <a:rPr lang="en-US" dirty="0"/>
              <a:t>known.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348</a:t>
            </a:fld>
            <a:endParaRPr lang="en-US" dirty="0"/>
          </a:p>
        </p:txBody>
      </p:sp>
    </p:spTree>
    <p:extLst>
      <p:ext uri="{BB962C8B-B14F-4D97-AF65-F5344CB8AC3E}">
        <p14:creationId xmlns:p14="http://schemas.microsoft.com/office/powerpoint/2010/main" val="3813119735"/>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a:t>
            </a:r>
            <a:r>
              <a:rPr lang="en-US" baseline="0" dirty="0"/>
              <a:t> might remember teachers from your academic days referring to the “curve” when talking about how they will grade performance.</a:t>
            </a:r>
          </a:p>
          <a:p>
            <a:pPr>
              <a:buFont typeface="Arial" pitchFamily="34" charset="0"/>
              <a:buChar char="•"/>
            </a:pPr>
            <a:r>
              <a:rPr lang="en-US" baseline="0" dirty="0"/>
              <a:t>The bell curve refers to the shape of a normal distribution.</a:t>
            </a:r>
          </a:p>
          <a:p>
            <a:pPr>
              <a:buFont typeface="Arial" pitchFamily="34" charset="0"/>
              <a:buChar char="•"/>
            </a:pPr>
            <a:r>
              <a:rPr lang="en-US" baseline="0" dirty="0"/>
              <a:t>It is a probability density function. It just means that within the population that is described by this distribution, the highest probability is for values closest to the mean, then the probability drops as you move further from the mean (in either direction).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349</a:t>
            </a:fld>
            <a:endParaRPr lang="en-US" dirty="0"/>
          </a:p>
        </p:txBody>
      </p:sp>
    </p:spTree>
    <p:extLst>
      <p:ext uri="{BB962C8B-B14F-4D97-AF65-F5344CB8AC3E}">
        <p14:creationId xmlns:p14="http://schemas.microsoft.com/office/powerpoint/2010/main" val="1070883674"/>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some special characteristics of a normal distribution.</a:t>
            </a:r>
          </a:p>
          <a:p>
            <a:pPr>
              <a:buFont typeface="Arial" pitchFamily="34" charset="0"/>
              <a:buChar char="•"/>
            </a:pPr>
            <a:r>
              <a:rPr lang="en-US" dirty="0"/>
              <a:t>As</a:t>
            </a:r>
            <a:r>
              <a:rPr lang="en-US" baseline="0" dirty="0"/>
              <a:t> far as the location of the distribution is concerned, the mean, median, and mode all coincide.</a:t>
            </a:r>
          </a:p>
          <a:p>
            <a:pPr>
              <a:buFont typeface="Arial" pitchFamily="34" charset="0"/>
              <a:buChar char="•"/>
            </a:pPr>
            <a:r>
              <a:rPr lang="en-US" dirty="0"/>
              <a:t>That is because the distribution is symmetrical around the center value.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350</a:t>
            </a:fld>
            <a:endParaRPr lang="en-US" dirty="0"/>
          </a:p>
        </p:txBody>
      </p:sp>
    </p:spTree>
    <p:extLst>
      <p:ext uri="{BB962C8B-B14F-4D97-AF65-F5344CB8AC3E}">
        <p14:creationId xmlns:p14="http://schemas.microsoft.com/office/powerpoint/2010/main" val="4211272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There are many tools</a:t>
            </a:r>
            <a:r>
              <a:rPr lang="en-US" baseline="0" dirty="0"/>
              <a:t> that are used to prove and validate the critical x’s:</a:t>
            </a:r>
          </a:p>
          <a:p>
            <a:pPr marL="228600" indent="-228600">
              <a:buFont typeface="+mj-lt"/>
              <a:buAutoNum type="arabicParenR"/>
            </a:pPr>
            <a:r>
              <a:rPr lang="en-US" baseline="0" dirty="0"/>
              <a:t>Hypothesis tests such as t-tests, ANOVA, Chi-Square, to name a few</a:t>
            </a:r>
          </a:p>
          <a:p>
            <a:pPr marL="228600" indent="-228600">
              <a:buFont typeface="+mj-lt"/>
              <a:buAutoNum type="arabicParenR"/>
            </a:pPr>
            <a:r>
              <a:rPr lang="en-US" baseline="0" dirty="0"/>
              <a:t>Different types of regression to establish quantitative and predictive relationships between the x’s and Y’s</a:t>
            </a:r>
          </a:p>
          <a:p>
            <a:pPr marL="228600" indent="-228600">
              <a:buFont typeface="+mj-lt"/>
              <a:buAutoNum type="arabicParenR"/>
            </a:pPr>
            <a:r>
              <a:rPr lang="en-US" baseline="0" dirty="0"/>
              <a:t>The tools help to formulate a hypothesis about how much improvement can be expected in the Y, given a change in the x.</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a:t>
            </a:fld>
            <a:endParaRPr lang="en-US" dirty="0"/>
          </a:p>
        </p:txBody>
      </p:sp>
    </p:spTree>
    <p:extLst>
      <p:ext uri="{BB962C8B-B14F-4D97-AF65-F5344CB8AC3E}">
        <p14:creationId xmlns:p14="http://schemas.microsoft.com/office/powerpoint/2010/main" val="1092581984"/>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Just as described</a:t>
            </a:r>
            <a:r>
              <a:rPr lang="en-US" baseline="0" dirty="0"/>
              <a:t> earlier, the variation (or spread) of a normal distribution can be described by the variance</a:t>
            </a:r>
            <a:r>
              <a:rPr lang="en-US" i="1" baseline="0" dirty="0"/>
              <a:t> or </a:t>
            </a:r>
            <a:r>
              <a:rPr lang="en-US" baseline="0" dirty="0"/>
              <a:t>the standard deviation (which is the square root of the variance).</a:t>
            </a:r>
          </a:p>
          <a:p>
            <a:pPr>
              <a:buFont typeface="Arial" pitchFamily="34" charset="0"/>
              <a:buChar char="•"/>
            </a:pPr>
            <a:r>
              <a:rPr lang="en-US" baseline="0" dirty="0"/>
              <a:t>The smaller the variance, the less variability in the data set, and the narrower the distribution.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351</a:t>
            </a:fld>
            <a:endParaRPr lang="en-US" dirty="0"/>
          </a:p>
        </p:txBody>
      </p:sp>
    </p:spTree>
    <p:extLst>
      <p:ext uri="{BB962C8B-B14F-4D97-AF65-F5344CB8AC3E}">
        <p14:creationId xmlns:p14="http://schemas.microsoft.com/office/powerpoint/2010/main" val="314427546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One</a:t>
            </a:r>
            <a:r>
              <a:rPr lang="en-US" baseline="0" dirty="0"/>
              <a:t> way to think about this rule is to consider the area under the normal distribution curve. </a:t>
            </a:r>
          </a:p>
          <a:p>
            <a:pPr>
              <a:buFont typeface="Arial" pitchFamily="34" charset="0"/>
              <a:buChar char="•"/>
            </a:pPr>
            <a:r>
              <a:rPr lang="en-US" baseline="0" dirty="0"/>
              <a:t>The 68-95-99.7 rule describes what percent of data fall within one, two, and three standard deviations from the mean, respectively.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352</a:t>
            </a:fld>
            <a:endParaRPr lang="en-US" dirty="0"/>
          </a:p>
        </p:txBody>
      </p:sp>
    </p:spTree>
    <p:extLst>
      <p:ext uri="{BB962C8B-B14F-4D97-AF65-F5344CB8AC3E}">
        <p14:creationId xmlns:p14="http://schemas.microsoft.com/office/powerpoint/2010/main" val="1696914242"/>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percentages represent the area under the normal curve. Most of the data values are grouped around the center.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353</a:t>
            </a:fld>
            <a:endParaRPr lang="en-US" dirty="0"/>
          </a:p>
        </p:txBody>
      </p:sp>
    </p:spTree>
    <p:extLst>
      <p:ext uri="{BB962C8B-B14F-4D97-AF65-F5344CB8AC3E}">
        <p14:creationId xmlns:p14="http://schemas.microsoft.com/office/powerpoint/2010/main" val="26510625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Normality</a:t>
            </a:r>
            <a:r>
              <a:rPr lang="en-US" baseline="0" dirty="0"/>
              <a:t> – it is important to understand whether or not data being analyzed fit this distribution because there are implications for how the data are analyzed and what inferences are made from the data.</a:t>
            </a:r>
          </a:p>
          <a:p>
            <a:pPr>
              <a:buFont typeface="Arial" pitchFamily="34" charset="0"/>
              <a:buChar char="•"/>
            </a:pPr>
            <a:r>
              <a:rPr lang="en-US" baseline="0" dirty="0"/>
              <a:t>A </a:t>
            </a:r>
            <a:r>
              <a:rPr lang="en-US" i="1" baseline="0" dirty="0"/>
              <a:t>normality test </a:t>
            </a:r>
            <a:r>
              <a:rPr lang="en-US" baseline="0" dirty="0"/>
              <a:t>can be used to determine whether the data are normal, and there are several tests to do this: Anderson-Darling, Sharpiro-Wilk, and Jarque-Bera are some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354</a:t>
            </a:fld>
            <a:endParaRPr lang="en-US" dirty="0"/>
          </a:p>
        </p:txBody>
      </p:sp>
    </p:spTree>
    <p:extLst>
      <p:ext uri="{BB962C8B-B14F-4D97-AF65-F5344CB8AC3E}">
        <p14:creationId xmlns:p14="http://schemas.microsoft.com/office/powerpoint/2010/main" val="79863300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determine if</a:t>
            </a:r>
            <a:r>
              <a:rPr lang="en-US" baseline="0" dirty="0"/>
              <a:t> a data set fits a normal distribution, we must apply a normality test to the data.</a:t>
            </a:r>
          </a:p>
          <a:p>
            <a:pPr>
              <a:buFont typeface="Arial" pitchFamily="34" charset="0"/>
              <a:buChar char="•"/>
            </a:pPr>
            <a:r>
              <a:rPr lang="en-US" dirty="0"/>
              <a:t>The</a:t>
            </a:r>
            <a:r>
              <a:rPr lang="en-US" baseline="0" dirty="0"/>
              <a:t> following slides will explain this in more details, but take note that:</a:t>
            </a:r>
          </a:p>
          <a:p>
            <a:pPr lvl="1">
              <a:buFont typeface="Arial" pitchFamily="34" charset="0"/>
              <a:buChar char="•"/>
            </a:pPr>
            <a:r>
              <a:rPr lang="en-US" baseline="0" dirty="0"/>
              <a:t>The </a:t>
            </a:r>
            <a:r>
              <a:rPr lang="en-US" i="1" baseline="0" dirty="0"/>
              <a:t>null</a:t>
            </a:r>
            <a:r>
              <a:rPr lang="en-US" baseline="0" dirty="0"/>
              <a:t> hypothesis is that the data ARE normally distribution.</a:t>
            </a:r>
          </a:p>
          <a:p>
            <a:pPr lvl="1">
              <a:buFont typeface="Arial" pitchFamily="34" charset="0"/>
              <a:buChar char="•"/>
            </a:pPr>
            <a:r>
              <a:rPr lang="en-US" baseline="0" dirty="0"/>
              <a:t>The </a:t>
            </a:r>
            <a:r>
              <a:rPr lang="en-US" i="1" baseline="0" dirty="0"/>
              <a:t>alternative</a:t>
            </a:r>
            <a:r>
              <a:rPr lang="en-US" baseline="0" dirty="0"/>
              <a:t> hypothesis is that the data are NOT normally distributed.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355</a:t>
            </a:fld>
            <a:endParaRPr lang="en-US" dirty="0"/>
          </a:p>
        </p:txBody>
      </p:sp>
    </p:spTree>
    <p:extLst>
      <p:ext uri="{BB962C8B-B14F-4D97-AF65-F5344CB8AC3E}">
        <p14:creationId xmlns:p14="http://schemas.microsoft.com/office/powerpoint/2010/main" val="3566998312"/>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will leverage </a:t>
            </a:r>
            <a:r>
              <a:rPr lang="en-US" dirty="0" err="1"/>
              <a:t>SigmaXL</a:t>
            </a:r>
            <a:r>
              <a:rPr lang="en-US" dirty="0"/>
              <a:t> to determine if a dataset</a:t>
            </a:r>
            <a:r>
              <a:rPr lang="en-US" baseline="0" dirty="0"/>
              <a:t> is normally distributed.</a:t>
            </a:r>
          </a:p>
          <a:p>
            <a:pPr>
              <a:buFont typeface="Arial" pitchFamily="34" charset="0"/>
              <a:buChar char="•"/>
            </a:pPr>
            <a:r>
              <a:rPr lang="en-US" baseline="0" dirty="0"/>
              <a:t>In this example we are wanting to know about the height of basketball players.</a:t>
            </a:r>
          </a:p>
          <a:p>
            <a:pPr>
              <a:buFont typeface="Arial" pitchFamily="34" charset="0"/>
              <a:buChar char="•"/>
            </a:pPr>
            <a:r>
              <a:rPr lang="en-US" baseline="0" dirty="0"/>
              <a:t>Null: height IS normally distributed</a:t>
            </a:r>
          </a:p>
          <a:p>
            <a:pPr>
              <a:buFont typeface="Arial" pitchFamily="34" charset="0"/>
              <a:buChar char="•"/>
            </a:pPr>
            <a:r>
              <a:rPr lang="en-US" baseline="0" dirty="0"/>
              <a:t>Alternative: height IS NOT normally distributed.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356</a:t>
            </a:fld>
            <a:endParaRPr lang="en-US" dirty="0"/>
          </a:p>
        </p:txBody>
      </p:sp>
    </p:spTree>
    <p:extLst>
      <p:ext uri="{BB962C8B-B14F-4D97-AF65-F5344CB8AC3E}">
        <p14:creationId xmlns:p14="http://schemas.microsoft.com/office/powerpoint/2010/main" val="956505727"/>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Using your</a:t>
            </a:r>
            <a:r>
              <a:rPr lang="en-US" baseline="0" dirty="0"/>
              <a:t> </a:t>
            </a:r>
            <a:r>
              <a:rPr lang="en-US" baseline="0" dirty="0" err="1"/>
              <a:t>SigmaXL</a:t>
            </a:r>
            <a:r>
              <a:rPr lang="en-US" dirty="0"/>
              <a:t> software,</a:t>
            </a:r>
            <a:r>
              <a:rPr lang="en-US" baseline="0" dirty="0"/>
              <a:t> follow these instructions to run a normality test.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357</a:t>
            </a:fld>
            <a:endParaRPr lang="en-US" dirty="0"/>
          </a:p>
        </p:txBody>
      </p:sp>
    </p:spTree>
    <p:extLst>
      <p:ext uri="{BB962C8B-B14F-4D97-AF65-F5344CB8AC3E}">
        <p14:creationId xmlns:p14="http://schemas.microsoft.com/office/powerpoint/2010/main" val="101239456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This slide shows you</a:t>
            </a:r>
            <a:r>
              <a:rPr lang="en-US" baseline="0" dirty="0"/>
              <a:t> how to do this through the </a:t>
            </a:r>
            <a:r>
              <a:rPr lang="en-US" baseline="0" dirty="0" err="1"/>
              <a:t>SigmaXL</a:t>
            </a:r>
            <a:r>
              <a:rPr lang="en-US" baseline="0" dirty="0"/>
              <a:t> menus.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358</a:t>
            </a:fld>
            <a:endParaRPr lang="en-US" dirty="0"/>
          </a:p>
        </p:txBody>
      </p:sp>
    </p:spTree>
    <p:extLst>
      <p:ext uri="{BB962C8B-B14F-4D97-AF65-F5344CB8AC3E}">
        <p14:creationId xmlns:p14="http://schemas.microsoft.com/office/powerpoint/2010/main" val="3168970798"/>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output from </a:t>
            </a:r>
            <a:r>
              <a:rPr lang="en-US" dirty="0" err="1"/>
              <a:t>SigmaXL</a:t>
            </a:r>
            <a:r>
              <a:rPr lang="en-US" dirty="0"/>
              <a:t> is</a:t>
            </a:r>
            <a:r>
              <a:rPr lang="en-US" baseline="0" dirty="0"/>
              <a:t> shown here.  We need to know the p-value to determine if we should ACCEPT or REJECT the null hypothesis that the distribution IS normal.</a:t>
            </a:r>
          </a:p>
          <a:p>
            <a:pPr>
              <a:buFont typeface="Arial" pitchFamily="34" charset="0"/>
              <a:buChar char="•"/>
            </a:pPr>
            <a:r>
              <a:rPr lang="en-US" baseline="0" dirty="0"/>
              <a:t>The P value (</a:t>
            </a:r>
            <a:r>
              <a:rPr lang="en-US" baseline="0" dirty="0" err="1"/>
              <a:t>Prob</a:t>
            </a:r>
            <a:r>
              <a:rPr lang="en-US" baseline="0" dirty="0"/>
              <a:t>&lt;W) is 0.3197 is greater than alpha (or significance level).  Since P&gt;0.05, we fail to reject the null hypothesis, which was that the data is normal.  Therefore, the data IS normal.</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359</a:t>
            </a:fld>
            <a:endParaRPr lang="en-US" dirty="0"/>
          </a:p>
        </p:txBody>
      </p:sp>
    </p:spTree>
    <p:extLst>
      <p:ext uri="{BB962C8B-B14F-4D97-AF65-F5344CB8AC3E}">
        <p14:creationId xmlns:p14="http://schemas.microsoft.com/office/powerpoint/2010/main" val="2251513893"/>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360</a:t>
            </a:fld>
            <a:endParaRPr lang="en-US" dirty="0"/>
          </a:p>
        </p:txBody>
      </p:sp>
    </p:spTree>
    <p:extLst>
      <p:ext uri="{BB962C8B-B14F-4D97-AF65-F5344CB8AC3E}">
        <p14:creationId xmlns:p14="http://schemas.microsoft.com/office/powerpoint/2010/main" val="1520564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Methodologies</a:t>
            </a:r>
            <a:r>
              <a:rPr lang="en-US" baseline="0" dirty="0"/>
              <a:t> for the IMPROVE phase include:</a:t>
            </a:r>
          </a:p>
          <a:p>
            <a:pPr marL="228600" indent="-228600">
              <a:buFont typeface="+mj-lt"/>
              <a:buAutoNum type="arabicParenR"/>
            </a:pPr>
            <a:r>
              <a:rPr lang="en-US" baseline="0" dirty="0"/>
              <a:t>Experiments and planned studies</a:t>
            </a:r>
          </a:p>
          <a:p>
            <a:pPr marL="228600" indent="-228600">
              <a:buFont typeface="+mj-lt"/>
              <a:buAutoNum type="arabicParenR"/>
            </a:pPr>
            <a:r>
              <a:rPr lang="en-US" baseline="0" dirty="0"/>
              <a:t>Pilots or tests designed to validate relationships and determine how much change in an input is needed to induce the desired result in the output.</a:t>
            </a:r>
          </a:p>
          <a:p>
            <a:pPr marL="228600" indent="-228600">
              <a:buFont typeface="+mj-lt"/>
              <a:buAutoNum type="arabicParenR"/>
            </a:pPr>
            <a:r>
              <a:rPr lang="en-US" baseline="0" dirty="0"/>
              <a:t>Implementation plan to stimulate thoughts and planning for any necessary communications, training, and preparations to implement the process improvement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36</a:t>
            </a:fld>
            <a:endParaRPr lang="en-US" dirty="0"/>
          </a:p>
        </p:txBody>
      </p:sp>
    </p:spTree>
    <p:extLst>
      <p:ext uri="{BB962C8B-B14F-4D97-AF65-F5344CB8AC3E}">
        <p14:creationId xmlns:p14="http://schemas.microsoft.com/office/powerpoint/2010/main" val="2803885933"/>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think of statistics, we often think</a:t>
            </a:r>
            <a:r>
              <a:rPr lang="en-US" baseline="0" dirty="0"/>
              <a:t> of numbers. However, graphical analysis is complementary to purely quantitative statistics because it allows us to visualize structure and patterns in the data.</a:t>
            </a:r>
          </a:p>
          <a:p>
            <a:pPr>
              <a:buFont typeface="Arial" pitchFamily="34" charset="0"/>
              <a:buChar char="•"/>
            </a:pPr>
            <a:r>
              <a:rPr lang="en-US" baseline="0" dirty="0"/>
              <a:t> Often the graphical presentation of data can tell a story on its own, but the total statistical analysis is important to complete the picture. Sometimes our eyes can deceive us.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361</a:t>
            </a:fld>
            <a:endParaRPr lang="en-US" dirty="0"/>
          </a:p>
        </p:txBody>
      </p:sp>
    </p:spTree>
    <p:extLst>
      <p:ext uri="{BB962C8B-B14F-4D97-AF65-F5344CB8AC3E}">
        <p14:creationId xmlns:p14="http://schemas.microsoft.com/office/powerpoint/2010/main" val="1665433988"/>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Over</a:t>
            </a:r>
            <a:r>
              <a:rPr lang="en-US" baseline="0" dirty="0"/>
              <a:t> the next several pages we will look at some types of commonly used graphical analysis: box plots, histograms, scatter plots, and run charts.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362</a:t>
            </a:fld>
            <a:endParaRPr lang="en-US" dirty="0"/>
          </a:p>
        </p:txBody>
      </p:sp>
    </p:spTree>
    <p:extLst>
      <p:ext uri="{BB962C8B-B14F-4D97-AF65-F5344CB8AC3E}">
        <p14:creationId xmlns:p14="http://schemas.microsoft.com/office/powerpoint/2010/main" val="2575435214"/>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graphical</a:t>
            </a:r>
            <a:r>
              <a:rPr lang="en-US" baseline="0" dirty="0"/>
              <a:t> technique of using the box plot summarizes a dataset by breaking it into quartiles.</a:t>
            </a:r>
          </a:p>
          <a:p>
            <a:pPr>
              <a:buFont typeface="Arial" pitchFamily="34" charset="0"/>
              <a:buChar char="•"/>
            </a:pPr>
            <a:r>
              <a:rPr lang="en-US" baseline="0" dirty="0"/>
              <a:t>At the 50</a:t>
            </a:r>
            <a:r>
              <a:rPr lang="en-US" baseline="30000" dirty="0"/>
              <a:t>th</a:t>
            </a:r>
            <a:r>
              <a:rPr lang="en-US" baseline="0" dirty="0"/>
              <a:t> percentile, or median, 50% of the values are lower and 50% are higher than that value.</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363</a:t>
            </a:fld>
            <a:endParaRPr lang="en-US" dirty="0"/>
          </a:p>
        </p:txBody>
      </p:sp>
    </p:spTree>
    <p:extLst>
      <p:ext uri="{BB962C8B-B14F-4D97-AF65-F5344CB8AC3E}">
        <p14:creationId xmlns:p14="http://schemas.microsoft.com/office/powerpoint/2010/main" val="1764624422"/>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diagram above describes how to read a box plot.</a:t>
            </a:r>
          </a:p>
          <a:p>
            <a:pPr>
              <a:buFont typeface="Arial" pitchFamily="34" charset="0"/>
              <a:buChar char="•"/>
            </a:pPr>
            <a:r>
              <a:rPr lang="en-US" dirty="0"/>
              <a:t>The</a:t>
            </a:r>
            <a:r>
              <a:rPr lang="en-US" baseline="0" dirty="0"/>
              <a:t> middle part of the plot, or the “interquartile range,” represents the middle quartiles (or the 75</a:t>
            </a:r>
            <a:r>
              <a:rPr lang="en-US" baseline="30000" dirty="0"/>
              <a:t>th</a:t>
            </a:r>
            <a:r>
              <a:rPr lang="en-US" baseline="0" dirty="0"/>
              <a:t> minus the 25</a:t>
            </a:r>
            <a:r>
              <a:rPr lang="en-US" baseline="30000" dirty="0"/>
              <a:t>th</a:t>
            </a:r>
            <a:r>
              <a:rPr lang="en-US" baseline="0" dirty="0"/>
              <a:t> percentile). </a:t>
            </a:r>
          </a:p>
          <a:p>
            <a:pPr>
              <a:buFont typeface="Arial" pitchFamily="34" charset="0"/>
              <a:buChar char="•"/>
            </a:pPr>
            <a:r>
              <a:rPr lang="en-US" baseline="0" dirty="0"/>
              <a:t>The line near the middle of the box represents the median (or middle value of the data set).</a:t>
            </a:r>
          </a:p>
          <a:p>
            <a:pPr>
              <a:buFont typeface="Arial" pitchFamily="34" charset="0"/>
              <a:buChar char="•"/>
            </a:pPr>
            <a:r>
              <a:rPr lang="en-US" baseline="0" dirty="0"/>
              <a:t>The whiskers on either side of the IQR represent the lowest and highest quartiles of the data.</a:t>
            </a:r>
          </a:p>
          <a:p>
            <a:pPr>
              <a:buFont typeface="Arial" pitchFamily="34" charset="0"/>
              <a:buChar char="•"/>
            </a:pPr>
            <a:r>
              <a:rPr lang="en-US" baseline="0" dirty="0"/>
              <a:t>The ends of the whiskers represent the maximum and minimum of the data, and the individual dots beyond the whiskers represent outliers in the data set.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364</a:t>
            </a:fld>
            <a:endParaRPr lang="en-US" dirty="0"/>
          </a:p>
        </p:txBody>
      </p:sp>
    </p:spTree>
    <p:extLst>
      <p:ext uri="{BB962C8B-B14F-4D97-AF65-F5344CB8AC3E}">
        <p14:creationId xmlns:p14="http://schemas.microsoft.com/office/powerpoint/2010/main" val="142786151"/>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box plot using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365</a:t>
            </a:fld>
            <a:endParaRPr lang="en-US" dirty="0"/>
          </a:p>
        </p:txBody>
      </p:sp>
    </p:spTree>
    <p:extLst>
      <p:ext uri="{BB962C8B-B14F-4D97-AF65-F5344CB8AC3E}">
        <p14:creationId xmlns:p14="http://schemas.microsoft.com/office/powerpoint/2010/main" val="226732857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a:t>
            </a:r>
            <a:r>
              <a:rPr lang="en-US" b="1" dirty="0"/>
              <a:t>histogram</a:t>
            </a:r>
            <a:r>
              <a:rPr lang="en-US" baseline="0" dirty="0"/>
              <a:t> is a graphical tool to help us visualize the distribution of a data set.</a:t>
            </a:r>
          </a:p>
          <a:p>
            <a:pPr>
              <a:buFont typeface="Arial" pitchFamily="34" charset="0"/>
              <a:buChar char="•"/>
            </a:pPr>
            <a:r>
              <a:rPr lang="en-US" baseline="0" dirty="0"/>
              <a:t> The X axis represents the possible values, and the Y axis represents the frequency of occurrence of these values.</a:t>
            </a:r>
          </a:p>
          <a:p>
            <a:pPr>
              <a:buFont typeface="Arial" pitchFamily="34" charset="0"/>
              <a:buChar char="•"/>
            </a:pPr>
            <a:r>
              <a:rPr lang="en-US" baseline="0" dirty="0"/>
              <a:t> A histogram consists of a series of rectangles, one at each value, for which the height represents the number of data points at each value.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368</a:t>
            </a:fld>
            <a:endParaRPr lang="en-US" dirty="0"/>
          </a:p>
        </p:txBody>
      </p:sp>
    </p:spTree>
    <p:extLst>
      <p:ext uri="{BB962C8B-B14F-4D97-AF65-F5344CB8AC3E}">
        <p14:creationId xmlns:p14="http://schemas.microsoft.com/office/powerpoint/2010/main" val="1136143719"/>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Instead</a:t>
            </a:r>
            <a:r>
              <a:rPr lang="en-US" baseline="0" dirty="0"/>
              <a:t> of the Y-axis representing the frequency of data at each value, we can also plot a percentage of observations at each value.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369</a:t>
            </a:fld>
            <a:endParaRPr lang="en-US" dirty="0"/>
          </a:p>
        </p:txBody>
      </p:sp>
    </p:spTree>
    <p:extLst>
      <p:ext uri="{BB962C8B-B14F-4D97-AF65-F5344CB8AC3E}">
        <p14:creationId xmlns:p14="http://schemas.microsoft.com/office/powerpoint/2010/main" val="2675527165"/>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This is a comparison of a regular histogram, which has frequency (or count) represented</a:t>
            </a:r>
            <a:r>
              <a:rPr lang="en-US" baseline="0" noProof="0" dirty="0"/>
              <a:t> on the Y axis and a normalized histogram, which has proportion (or probability) represented on the Y axis.</a:t>
            </a:r>
            <a:endParaRPr lang="en-US" noProof="0"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370</a:t>
            </a:fld>
            <a:endParaRPr lang="en-US" dirty="0"/>
          </a:p>
        </p:txBody>
      </p:sp>
    </p:spTree>
    <p:extLst>
      <p:ext uri="{BB962C8B-B14F-4D97-AF65-F5344CB8AC3E}">
        <p14:creationId xmlns:p14="http://schemas.microsoft.com/office/powerpoint/2010/main" val="872670965"/>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following steps</a:t>
            </a:r>
            <a:r>
              <a:rPr lang="en-US" baseline="0" dirty="0"/>
              <a:t> instruct on how to create a histogram using </a:t>
            </a:r>
            <a:r>
              <a:rPr lang="en-US" baseline="0" dirty="0" err="1"/>
              <a:t>SigmaXL</a:t>
            </a:r>
            <a:r>
              <a:rPr lang="en-US" baseline="0" dirty="0"/>
              <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371</a:t>
            </a:fld>
            <a:endParaRPr lang="en-US" dirty="0"/>
          </a:p>
        </p:txBody>
      </p:sp>
    </p:spTree>
    <p:extLst>
      <p:ext uri="{BB962C8B-B14F-4D97-AF65-F5344CB8AC3E}">
        <p14:creationId xmlns:p14="http://schemas.microsoft.com/office/powerpoint/2010/main" val="1516858893"/>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i="1" dirty="0"/>
              <a:t>scatter plot </a:t>
            </a:r>
            <a:r>
              <a:rPr lang="en-US" dirty="0"/>
              <a:t>is a great way to demonstrate</a:t>
            </a:r>
            <a:r>
              <a:rPr lang="en-US" baseline="0" dirty="0"/>
              <a:t> a relationship between two variables.</a:t>
            </a:r>
          </a:p>
          <a:p>
            <a:pPr>
              <a:buFont typeface="Arial" pitchFamily="34" charset="0"/>
              <a:buChar char="•"/>
            </a:pPr>
            <a:r>
              <a:rPr lang="en-US" baseline="0" dirty="0"/>
              <a:t>Each data point on a scatter plot represents a coordinate. There is a data point at each observation where the coordinates represent the horizontal axis and vertical axis.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374</a:t>
            </a:fld>
            <a:endParaRPr lang="en-US" dirty="0"/>
          </a:p>
        </p:txBody>
      </p:sp>
    </p:spTree>
    <p:extLst>
      <p:ext uri="{BB962C8B-B14F-4D97-AF65-F5344CB8AC3E}">
        <p14:creationId xmlns:p14="http://schemas.microsoft.com/office/powerpoint/2010/main" val="2190613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CONTROL phase i</a:t>
            </a:r>
            <a:r>
              <a:rPr lang="en-US" baseline="0" dirty="0"/>
              <a:t>s a common failure point for projects.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Improvements are made, but gains will only be temporary if the proper controls are not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purpose of the CONTROL phase is to establish the mechanisms to ensure the process sustains improved performance and a reaction/mitigation plan to activate by a process owner if it does not.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a:t>
            </a:fld>
            <a:endParaRPr lang="en-US" dirty="0"/>
          </a:p>
        </p:txBody>
      </p:sp>
    </p:spTree>
    <p:extLst>
      <p:ext uri="{BB962C8B-B14F-4D97-AF65-F5344CB8AC3E}">
        <p14:creationId xmlns:p14="http://schemas.microsoft.com/office/powerpoint/2010/main" val="2458480763"/>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 scatter</a:t>
            </a:r>
            <a:r>
              <a:rPr lang="en-US" baseline="0" dirty="0"/>
              <a:t> plot tells us about the relationship between two variables</a:t>
            </a:r>
            <a:r>
              <a:rPr lang="en-US" dirty="0"/>
              <a:t>:</a:t>
            </a:r>
          </a:p>
          <a:p>
            <a:pPr>
              <a:buFont typeface="Arial" pitchFamily="34" charset="0"/>
              <a:buChar char="•"/>
            </a:pPr>
            <a:r>
              <a:rPr lang="en-US" baseline="0" dirty="0"/>
              <a:t>If a relationship exists</a:t>
            </a:r>
          </a:p>
          <a:p>
            <a:pPr>
              <a:buFont typeface="Arial" pitchFamily="34" charset="0"/>
              <a:buChar char="•"/>
            </a:pPr>
            <a:r>
              <a:rPr lang="en-US" baseline="0" dirty="0"/>
              <a:t>The strength of the relationship</a:t>
            </a:r>
          </a:p>
          <a:p>
            <a:pPr>
              <a:buFont typeface="Arial" pitchFamily="34" charset="0"/>
              <a:buChar char="•"/>
            </a:pPr>
            <a:r>
              <a:rPr lang="en-US" baseline="0" dirty="0"/>
              <a:t>The shape (i.e., linear or non-linear)</a:t>
            </a:r>
          </a:p>
          <a:p>
            <a:pPr>
              <a:buFont typeface="Arial" pitchFamily="34" charset="0"/>
              <a:buChar char="•"/>
            </a:pPr>
            <a:r>
              <a:rPr lang="en-US" baseline="0" dirty="0"/>
              <a:t>The direction (positive or negative; the values go up/down together or they relate inversely)</a:t>
            </a:r>
          </a:p>
          <a:p>
            <a:pPr>
              <a:buFont typeface="Arial" pitchFamily="34" charset="0"/>
              <a:buChar char="•"/>
            </a:pPr>
            <a:r>
              <a:rPr lang="en-US" baseline="0" dirty="0"/>
              <a:t>If there are outliers that clearly do not follow the relationship.</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375</a:t>
            </a:fld>
            <a:endParaRPr lang="en-US" dirty="0"/>
          </a:p>
        </p:txBody>
      </p:sp>
    </p:spTree>
    <p:extLst>
      <p:ext uri="{BB962C8B-B14F-4D97-AF65-F5344CB8AC3E}">
        <p14:creationId xmlns:p14="http://schemas.microsoft.com/office/powerpoint/2010/main" val="3414941032"/>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a:t>
            </a:r>
            <a:r>
              <a:rPr lang="en-US" baseline="0" dirty="0"/>
              <a:t> are instructions for creating a scatter plot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376</a:t>
            </a:fld>
            <a:endParaRPr lang="en-US" dirty="0"/>
          </a:p>
        </p:txBody>
      </p:sp>
    </p:spTree>
    <p:extLst>
      <p:ext uri="{BB962C8B-B14F-4D97-AF65-F5344CB8AC3E}">
        <p14:creationId xmlns:p14="http://schemas.microsoft.com/office/powerpoint/2010/main" val="2265262179"/>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run chart is similar</a:t>
            </a:r>
            <a:r>
              <a:rPr lang="en-US" baseline="0" dirty="0"/>
              <a:t> to a scatter plot in that it shows the relationship between X and Y, but is special because it shows how the Y variable changes with an X variable of time.</a:t>
            </a:r>
          </a:p>
          <a:p>
            <a:pPr>
              <a:buFont typeface="Arial" pitchFamily="34" charset="0"/>
              <a:buChar char="•"/>
            </a:pPr>
            <a:r>
              <a:rPr lang="en-US" baseline="0" dirty="0"/>
              <a:t>It is a great tool to see how a process performs over time. It helps to identify patterns in the data, or see if there are trends or anomalies.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379</a:t>
            </a:fld>
            <a:endParaRPr lang="en-US" dirty="0"/>
          </a:p>
        </p:txBody>
      </p:sp>
    </p:spTree>
    <p:extLst>
      <p:ext uri="{BB962C8B-B14F-4D97-AF65-F5344CB8AC3E}">
        <p14:creationId xmlns:p14="http://schemas.microsoft.com/office/powerpoint/2010/main" val="471797057"/>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 are the instructions for creating a run chart in </a:t>
            </a:r>
            <a:r>
              <a:rPr lang="en-US" dirty="0" err="1"/>
              <a:t>SigmaXL</a:t>
            </a:r>
            <a:r>
              <a:rPr lang="en-US" dirty="0"/>
              <a: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380</a:t>
            </a:fld>
            <a:endParaRPr lang="en-US" dirty="0"/>
          </a:p>
        </p:txBody>
      </p:sp>
    </p:spTree>
    <p:extLst>
      <p:ext uri="{BB962C8B-B14F-4D97-AF65-F5344CB8AC3E}">
        <p14:creationId xmlns:p14="http://schemas.microsoft.com/office/powerpoint/2010/main" val="679116762"/>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data seems to vary randomly</a:t>
            </a:r>
            <a:r>
              <a:rPr lang="en-US" baseline="0" dirty="0"/>
              <a:t> over time.  There don’t seem to be any cyclical (or seasonal) patterns, and no extreme outliers.</a:t>
            </a:r>
          </a:p>
          <a:p>
            <a:pPr>
              <a:buFont typeface="Arial" pitchFamily="34" charset="0"/>
              <a:buChar char="•"/>
            </a:pPr>
            <a:r>
              <a:rPr lang="en-US" baseline="0" dirty="0"/>
              <a:t>Let’s see some other examples that look different.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382</a:t>
            </a:fld>
            <a:endParaRPr lang="en-US" dirty="0"/>
          </a:p>
        </p:txBody>
      </p:sp>
    </p:spTree>
    <p:extLst>
      <p:ext uri="{BB962C8B-B14F-4D97-AF65-F5344CB8AC3E}">
        <p14:creationId xmlns:p14="http://schemas.microsoft.com/office/powerpoint/2010/main" val="2231942595"/>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data clearly is exhibiting a pattern.  It could be something that is “seasonal”, or</a:t>
            </a:r>
            <a:r>
              <a:rPr lang="en-US" baseline="0" dirty="0"/>
              <a:t> could be something cyclical in a process.</a:t>
            </a:r>
          </a:p>
          <a:p>
            <a:pPr>
              <a:buFont typeface="Arial" pitchFamily="34" charset="0"/>
              <a:buChar char="•"/>
            </a:pPr>
            <a:r>
              <a:rPr lang="en-US" baseline="0" dirty="0"/>
              <a:t> Imagine that the data points are monthly, and this is showing us a process performing over the period of 2.5 years.  Perhaps this represent the number of customers buying new homes.  The home buying market tends to peak in the summer months and dies down in the winter.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383</a:t>
            </a:fld>
            <a:endParaRPr lang="en-US" dirty="0"/>
          </a:p>
        </p:txBody>
      </p:sp>
    </p:spTree>
    <p:extLst>
      <p:ext uri="{BB962C8B-B14F-4D97-AF65-F5344CB8AC3E}">
        <p14:creationId xmlns:p14="http://schemas.microsoft.com/office/powerpoint/2010/main" val="763414888"/>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example the process starts out randomly, but after the 7</a:t>
            </a:r>
            <a:r>
              <a:rPr lang="en-US" baseline="30000" dirty="0"/>
              <a:t>th</a:t>
            </a:r>
            <a:r>
              <a:rPr lang="en-US" dirty="0"/>
              <a:t> data point</a:t>
            </a:r>
            <a:r>
              <a:rPr lang="en-US" baseline="0" dirty="0"/>
              <a:t> almost every data point has a lower value than the one before it.  Clearly a downward trend.</a:t>
            </a:r>
          </a:p>
          <a:p>
            <a:pPr>
              <a:buFont typeface="Arial" pitchFamily="34" charset="0"/>
              <a:buChar char="•"/>
            </a:pPr>
            <a:r>
              <a:rPr lang="en-US" baseline="0" dirty="0"/>
              <a:t> What might this represent?  A process winding down.  Product sales at the end of its life cycle.  Defects coming down after introducing a process improvement.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384</a:t>
            </a:fld>
            <a:endParaRPr lang="en-US" dirty="0"/>
          </a:p>
        </p:txBody>
      </p:sp>
    </p:spTree>
    <p:extLst>
      <p:ext uri="{BB962C8B-B14F-4D97-AF65-F5344CB8AC3E}">
        <p14:creationId xmlns:p14="http://schemas.microsoft.com/office/powerpoint/2010/main" val="2905727435"/>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385</a:t>
            </a:fld>
            <a:endParaRPr lang="en-US" dirty="0"/>
          </a:p>
        </p:txBody>
      </p:sp>
    </p:spTree>
    <p:extLst>
      <p:ext uri="{BB962C8B-B14F-4D97-AF65-F5344CB8AC3E}">
        <p14:creationId xmlns:p14="http://schemas.microsoft.com/office/powerpoint/2010/main" val="599330541"/>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386</a:t>
            </a:fld>
            <a:endParaRPr lang="en-US" dirty="0"/>
          </a:p>
        </p:txBody>
      </p:sp>
    </p:spTree>
    <p:extLst>
      <p:ext uri="{BB962C8B-B14F-4D97-AF65-F5344CB8AC3E}">
        <p14:creationId xmlns:p14="http://schemas.microsoft.com/office/powerpoint/2010/main" val="1708337330"/>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387</a:t>
            </a:fld>
            <a:endParaRPr lang="en-US" dirty="0"/>
          </a:p>
        </p:txBody>
      </p:sp>
    </p:spTree>
    <p:extLst>
      <p:ext uri="{BB962C8B-B14F-4D97-AF65-F5344CB8AC3E}">
        <p14:creationId xmlns:p14="http://schemas.microsoft.com/office/powerpoint/2010/main" val="3657669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Control</a:t>
            </a:r>
            <a:r>
              <a:rPr lang="en-US" baseline="0" dirty="0"/>
              <a:t> charts are useful for monitoring process inputs and outputs for stability and quickly identifying when the process goes “out of control.”</a:t>
            </a:r>
          </a:p>
          <a:p>
            <a:pPr>
              <a:buFont typeface="Arial" pitchFamily="34" charset="0"/>
              <a:buChar char="•"/>
            </a:pPr>
            <a:r>
              <a:rPr lang="en-US" baseline="0" dirty="0"/>
              <a:t>Control plans are used to ensure control points are identified and accountability for monitoring them is taken.</a:t>
            </a:r>
          </a:p>
          <a:p>
            <a:pPr>
              <a:buFont typeface="Arial" pitchFamily="34" charset="0"/>
              <a:buChar char="•"/>
            </a:pPr>
            <a:r>
              <a:rPr lang="en-US" baseline="0" dirty="0"/>
              <a:t>A training plan is needed to ensure employees are properly trained to perform process changes.</a:t>
            </a:r>
          </a:p>
          <a:p>
            <a:pPr>
              <a:buFont typeface="Arial" pitchFamily="34" charset="0"/>
              <a:buChar char="•"/>
            </a:pPr>
            <a:r>
              <a:rPr lang="en-US" baseline="0" dirty="0"/>
              <a:t>A communication plan is useful to alert any stakeholders of a change.</a:t>
            </a:r>
          </a:p>
          <a:p>
            <a:pPr>
              <a:buFont typeface="Arial" pitchFamily="34" charset="0"/>
              <a:buChar char="•"/>
            </a:pPr>
            <a:r>
              <a:rPr lang="en-US" baseline="0" dirty="0"/>
              <a:t>Lean tools can be used to “poka-yoke” (mistake proof) a process.</a:t>
            </a:r>
          </a:p>
          <a:p>
            <a:pPr>
              <a:buFont typeface="Arial" pitchFamily="34" charset="0"/>
              <a:buChar char="•"/>
            </a:pPr>
            <a:r>
              <a:rPr lang="en-US" baseline="0" dirty="0"/>
              <a:t>Five-S can be used to organize the workplace and make it more visual.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a:t>
            </a:fld>
            <a:endParaRPr lang="en-US" dirty="0"/>
          </a:p>
        </p:txBody>
      </p:sp>
    </p:spTree>
    <p:extLst>
      <p:ext uri="{BB962C8B-B14F-4D97-AF65-F5344CB8AC3E}">
        <p14:creationId xmlns:p14="http://schemas.microsoft.com/office/powerpoint/2010/main" val="134224002"/>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When you use data to make decisions, it is important to have confidence</a:t>
            </a:r>
            <a:r>
              <a:rPr lang="en-US" baseline="0" dirty="0"/>
              <a:t> in how the data are created. If your data is unreliable, then you may as well have no data at all.</a:t>
            </a:r>
          </a:p>
          <a:p>
            <a:pPr>
              <a:buFont typeface="Arial" pitchFamily="34" charset="0"/>
              <a:buChar char="•"/>
            </a:pPr>
            <a:r>
              <a:rPr lang="en-US" baseline="0" dirty="0"/>
              <a:t>Measurement system analysis is a method to determine how much variation is in a measurement system. MSA is a mandatory, but often looked-over step in a Six Sigma project. </a:t>
            </a:r>
          </a:p>
          <a:p>
            <a:pPr>
              <a:buFont typeface="Arial" pitchFamily="34" charset="0"/>
              <a:buChar char="•"/>
            </a:pPr>
            <a:r>
              <a:rPr lang="en-US" baseline="0" dirty="0"/>
              <a:t>It is critical to check the quality of the data before drawing any conclusions from the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388</a:t>
            </a:fld>
            <a:endParaRPr lang="en-US" dirty="0"/>
          </a:p>
        </p:txBody>
      </p:sp>
    </p:spTree>
    <p:extLst>
      <p:ext uri="{BB962C8B-B14F-4D97-AF65-F5344CB8AC3E}">
        <p14:creationId xmlns:p14="http://schemas.microsoft.com/office/powerpoint/2010/main" val="2545626833"/>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just a few examples of analytical tools that require that an MSA be done. You will see where and how these tools are used later, but it is critical that the data represent variation in the process and not in the measurement system.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389</a:t>
            </a:fld>
            <a:endParaRPr lang="en-US" dirty="0"/>
          </a:p>
        </p:txBody>
      </p:sp>
    </p:spTree>
    <p:extLst>
      <p:ext uri="{BB962C8B-B14F-4D97-AF65-F5344CB8AC3E}">
        <p14:creationId xmlns:p14="http://schemas.microsoft.com/office/powerpoint/2010/main" val="1792980584"/>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 important for us to start with understanding what a measurement system is.</a:t>
            </a:r>
          </a:p>
          <a:p>
            <a:pPr>
              <a:buFont typeface="Arial" pitchFamily="34" charset="0"/>
              <a:buChar char="•"/>
            </a:pPr>
            <a:r>
              <a:rPr lang="en-US" dirty="0"/>
              <a:t>It</a:t>
            </a:r>
            <a:r>
              <a:rPr lang="en-US" baseline="0" dirty="0"/>
              <a:t> is a process for us to obtain data about a process. </a:t>
            </a:r>
          </a:p>
          <a:p>
            <a:pPr>
              <a:buFont typeface="Arial" pitchFamily="34" charset="0"/>
              <a:buChar char="•"/>
            </a:pPr>
            <a:r>
              <a:rPr lang="en-US" baseline="0" dirty="0"/>
              <a:t>However, our data are the </a:t>
            </a:r>
            <a:r>
              <a:rPr lang="en-US" i="1" baseline="0" dirty="0"/>
              <a:t>observed</a:t>
            </a:r>
            <a:r>
              <a:rPr lang="en-US" baseline="0" dirty="0"/>
              <a:t> values for a process, but there are two inputs for a measurement system: the </a:t>
            </a:r>
            <a:r>
              <a:rPr lang="en-US" i="1" baseline="0" dirty="0"/>
              <a:t>true</a:t>
            </a:r>
            <a:r>
              <a:rPr lang="en-US" baseline="0" dirty="0"/>
              <a:t> values of whatever is being measured and the measurement </a:t>
            </a:r>
            <a:r>
              <a:rPr lang="en-US" i="1" baseline="0" dirty="0"/>
              <a:t>errors</a:t>
            </a:r>
            <a:r>
              <a:rPr lang="en-US" baseline="0" dirty="0"/>
              <a:t> introduced by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390</a:t>
            </a:fld>
            <a:endParaRPr lang="en-US" dirty="0"/>
          </a:p>
        </p:txBody>
      </p:sp>
    </p:spTree>
    <p:extLst>
      <p:ext uri="{BB962C8B-B14F-4D97-AF65-F5344CB8AC3E}">
        <p14:creationId xmlns:p14="http://schemas.microsoft.com/office/powerpoint/2010/main" val="24526712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be clear, let us</a:t>
            </a:r>
            <a:r>
              <a:rPr lang="en-US" baseline="0" dirty="0"/>
              <a:t> define the terms we introduced on the previous page.</a:t>
            </a:r>
          </a:p>
          <a:p>
            <a:pPr>
              <a:buFont typeface="Arial" pitchFamily="34" charset="0"/>
              <a:buChar char="•"/>
            </a:pPr>
            <a:r>
              <a:rPr lang="en-US" dirty="0"/>
              <a:t>As we said, the observed value is equal to the true value plus the measurement error.</a:t>
            </a:r>
          </a:p>
          <a:p>
            <a:pPr>
              <a:buFont typeface="Arial" pitchFamily="34" charset="0"/>
              <a:buChar char="•"/>
            </a:pPr>
            <a:r>
              <a:rPr lang="en-US" dirty="0"/>
              <a:t>The</a:t>
            </a:r>
            <a:r>
              <a:rPr lang="en-US" baseline="0" dirty="0"/>
              <a:t> </a:t>
            </a:r>
            <a:r>
              <a:rPr lang="en-US" i="1" baseline="0" dirty="0"/>
              <a:t>true value </a:t>
            </a:r>
            <a:r>
              <a:rPr lang="en-US" baseline="0" dirty="0"/>
              <a:t>is what we are ultimately trying to determine through the measurement system. It tells us how the process is performing.</a:t>
            </a:r>
          </a:p>
          <a:p>
            <a:pPr>
              <a:buFont typeface="Arial" pitchFamily="34" charset="0"/>
              <a:buChar char="•"/>
            </a:pPr>
            <a:r>
              <a:rPr lang="en-US" baseline="0" dirty="0"/>
              <a:t>The </a:t>
            </a:r>
            <a:r>
              <a:rPr lang="en-US" i="1" baseline="0" dirty="0"/>
              <a:t>measurement error </a:t>
            </a:r>
            <a:r>
              <a:rPr lang="en-US" baseline="0" dirty="0"/>
              <a:t>is the variation introduced by the measurement system we are using.</a:t>
            </a:r>
          </a:p>
          <a:p>
            <a:pPr>
              <a:buFont typeface="Arial" pitchFamily="34" charset="0"/>
              <a:buChar char="•"/>
            </a:pPr>
            <a:r>
              <a:rPr lang="en-US" baseline="0" dirty="0"/>
              <a:t>Finally, the </a:t>
            </a:r>
            <a:r>
              <a:rPr lang="en-US" i="1" baseline="0" dirty="0"/>
              <a:t>observed value </a:t>
            </a:r>
            <a:r>
              <a:rPr lang="en-US" baseline="0" dirty="0"/>
              <a:t>is what the measurement system is telling us.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391</a:t>
            </a:fld>
            <a:endParaRPr lang="en-US" dirty="0"/>
          </a:p>
        </p:txBody>
      </p:sp>
    </p:spTree>
    <p:extLst>
      <p:ext uri="{BB962C8B-B14F-4D97-AF65-F5344CB8AC3E}">
        <p14:creationId xmlns:p14="http://schemas.microsoft.com/office/powerpoint/2010/main" val="620851591"/>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a:t>
            </a:r>
            <a:r>
              <a:rPr lang="en-US" baseline="0" dirty="0"/>
              <a:t> are different types of measurement systems analyses used for different types of measurements.</a:t>
            </a:r>
          </a:p>
          <a:p>
            <a:pPr>
              <a:buFont typeface="Arial" pitchFamily="34" charset="0"/>
              <a:buChar char="•"/>
            </a:pPr>
            <a:r>
              <a:rPr lang="en-US" baseline="0" dirty="0"/>
              <a:t>There are two types of measurement: continuous and discrete.</a:t>
            </a:r>
          </a:p>
          <a:p>
            <a:pPr>
              <a:buFont typeface="Arial" pitchFamily="34" charset="0"/>
              <a:buChar char="•"/>
            </a:pPr>
            <a:r>
              <a:rPr lang="en-US" dirty="0"/>
              <a:t>When</a:t>
            </a:r>
            <a:r>
              <a:rPr lang="en-US" baseline="0" dirty="0"/>
              <a:t> trying to understand errors with continuous measurements we use a variable MSA; and for discrete measurements we use an attribute MSA.</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392</a:t>
            </a:fld>
            <a:endParaRPr lang="en-US" dirty="0"/>
          </a:p>
        </p:txBody>
      </p:sp>
    </p:spTree>
    <p:extLst>
      <p:ext uri="{BB962C8B-B14F-4D97-AF65-F5344CB8AC3E}">
        <p14:creationId xmlns:p14="http://schemas.microsoft.com/office/powerpoint/2010/main" val="3669405082"/>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When you look at all of these sources for measurement errors, it should be evident why it is important to do an MSA. There are so many ways to introduce error to a measurement system.</a:t>
            </a:r>
          </a:p>
          <a:p>
            <a:pPr>
              <a:buFont typeface="Arial" pitchFamily="34" charset="0"/>
              <a:buChar char="•"/>
            </a:pPr>
            <a:r>
              <a:rPr lang="en-US" baseline="0" dirty="0"/>
              <a:t> Human error – think of reading a ruler or a scale, or think about systems where a person has to make a qualitative judgment. </a:t>
            </a:r>
          </a:p>
          <a:p>
            <a:pPr>
              <a:buFont typeface="Arial" pitchFamily="34" charset="0"/>
              <a:buChar char="•"/>
            </a:pPr>
            <a:r>
              <a:rPr lang="en-US" baseline="0" dirty="0"/>
              <a:t> Environment – sometimes the temperature of the air or humidity can effect how a measurement system reads</a:t>
            </a:r>
            <a:r>
              <a:rPr lang="en-US" dirty="0"/>
              <a:t> o</a:t>
            </a:r>
            <a:r>
              <a:rPr lang="en-US" baseline="0" dirty="0"/>
              <a:t>r the equipment itself may need to be calibrated from time to time.</a:t>
            </a:r>
          </a:p>
          <a:p>
            <a:pPr>
              <a:buFont typeface="Arial" pitchFamily="34" charset="0"/>
              <a:buChar char="•"/>
            </a:pPr>
            <a:r>
              <a:rPr lang="en-US" baseline="0" dirty="0"/>
              <a:t> Sampling can introduce variation based on how/where/when we choose to sample a process.</a:t>
            </a:r>
          </a:p>
          <a:p>
            <a:pPr>
              <a:buFont typeface="Arial" pitchFamily="34" charset="0"/>
              <a:buNone/>
            </a:pPr>
            <a:endParaRPr lang="en-US" baseline="0" dirty="0"/>
          </a:p>
          <a:p>
            <a:pPr>
              <a:buFont typeface="Arial" pitchFamily="34" charset="0"/>
              <a:buNone/>
            </a:pPr>
            <a:r>
              <a:rPr lang="en-US" baseline="0" dirty="0"/>
              <a:t>When doing a measurement system analysis, sometimes it helps to brainstorm possible sources of measurement system errors – a fishbone diagram is perfect for this.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393</a:t>
            </a:fld>
            <a:endParaRPr lang="en-US" dirty="0"/>
          </a:p>
        </p:txBody>
      </p:sp>
    </p:spTree>
    <p:extLst>
      <p:ext uri="{BB962C8B-B14F-4D97-AF65-F5344CB8AC3E}">
        <p14:creationId xmlns:p14="http://schemas.microsoft.com/office/powerpoint/2010/main" val="1335081554"/>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So</a:t>
            </a:r>
            <a:r>
              <a:rPr lang="en-US" baseline="0" dirty="0"/>
              <a:t> why is important to understand measurement error?</a:t>
            </a:r>
          </a:p>
          <a:p>
            <a:pPr>
              <a:buFont typeface="Arial" pitchFamily="34" charset="0"/>
              <a:buChar char="•"/>
            </a:pPr>
            <a:r>
              <a:rPr lang="en-US" baseline="0" dirty="0"/>
              <a:t> The more errors that exist within a measurement system, the less reliable the measurements (or observed values) are. Nobody wants to make decisions based on unreliable data.</a:t>
            </a:r>
          </a:p>
          <a:p>
            <a:pPr>
              <a:buFont typeface="Arial" pitchFamily="34" charset="0"/>
              <a:buChar char="•"/>
            </a:pPr>
            <a:r>
              <a:rPr lang="en-US" baseline="0" dirty="0"/>
              <a:t> A good measurement system is one that minimizes the amount of error.</a:t>
            </a:r>
          </a:p>
          <a:p>
            <a:pPr>
              <a:buFont typeface="Arial" pitchFamily="34" charset="0"/>
              <a:buChar char="•"/>
            </a:pPr>
            <a:r>
              <a:rPr lang="en-US" baseline="0" dirty="0"/>
              <a:t> Ultimately, the goal of a measurement systems analysis is to understand how much error exists in the system by analyzing the characteristics of the system. Then one can make a decision as to whether the system needs to be changed or is reliable enough.</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394</a:t>
            </a:fld>
            <a:endParaRPr lang="en-US" dirty="0"/>
          </a:p>
        </p:txBody>
      </p:sp>
    </p:spTree>
    <p:extLst>
      <p:ext uri="{BB962C8B-B14F-4D97-AF65-F5344CB8AC3E}">
        <p14:creationId xmlns:p14="http://schemas.microsoft.com/office/powerpoint/2010/main" val="3421100937"/>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You might ask, what are the characteristics</a:t>
            </a:r>
            <a:r>
              <a:rPr lang="en-US" baseline="0" dirty="0"/>
              <a:t> of a measurement system? </a:t>
            </a:r>
          </a:p>
          <a:p>
            <a:pPr>
              <a:buFont typeface="Arial" pitchFamily="34" charset="0"/>
              <a:buChar char="•"/>
            </a:pPr>
            <a:r>
              <a:rPr lang="en-US" baseline="0" dirty="0"/>
              <a:t>There are two attributes that can describe any measurement system, accuracy and precision, but having one characteristic has no bearing on the other.</a:t>
            </a:r>
          </a:p>
          <a:p>
            <a:pPr>
              <a:buFont typeface="Arial" pitchFamily="34" charset="0"/>
              <a:buChar char="•"/>
            </a:pPr>
            <a:r>
              <a:rPr lang="en-US" baseline="0" dirty="0"/>
              <a:t>A valid measurement system has both attributes – it is accurate AND precise.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395</a:t>
            </a:fld>
            <a:endParaRPr lang="en-US" dirty="0"/>
          </a:p>
        </p:txBody>
      </p:sp>
    </p:spTree>
    <p:extLst>
      <p:ext uri="{BB962C8B-B14F-4D97-AF65-F5344CB8AC3E}">
        <p14:creationId xmlns:p14="http://schemas.microsoft.com/office/powerpoint/2010/main" val="1934893486"/>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Here we define what each attribute means:</a:t>
            </a:r>
          </a:p>
          <a:p>
            <a:pPr>
              <a:buFont typeface="Arial" pitchFamily="34" charset="0"/>
              <a:buChar char="•"/>
            </a:pPr>
            <a:r>
              <a:rPr lang="en-US" dirty="0"/>
              <a:t> </a:t>
            </a:r>
            <a:r>
              <a:rPr lang="en-US" i="1" dirty="0"/>
              <a:t>Accuracy </a:t>
            </a:r>
            <a:r>
              <a:rPr lang="en-US" dirty="0"/>
              <a:t>describes how</a:t>
            </a:r>
            <a:r>
              <a:rPr lang="en-US" baseline="0" dirty="0"/>
              <a:t> close the average observed value is to the true value for what is being measured. </a:t>
            </a:r>
          </a:p>
          <a:p>
            <a:pPr>
              <a:buFont typeface="Arial" pitchFamily="34" charset="0"/>
              <a:buChar char="•"/>
            </a:pPr>
            <a:r>
              <a:rPr lang="en-US" baseline="0" dirty="0"/>
              <a:t> </a:t>
            </a:r>
            <a:r>
              <a:rPr lang="en-US" i="1" baseline="0" dirty="0"/>
              <a:t>Precision</a:t>
            </a:r>
            <a:r>
              <a:rPr lang="en-US" baseline="0" dirty="0"/>
              <a:t> describes how close or repeatable the measurement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396</a:t>
            </a:fld>
            <a:endParaRPr lang="en-US" dirty="0"/>
          </a:p>
        </p:txBody>
      </p:sp>
    </p:spTree>
    <p:extLst>
      <p:ext uri="{BB962C8B-B14F-4D97-AF65-F5344CB8AC3E}">
        <p14:creationId xmlns:p14="http://schemas.microsoft.com/office/powerpoint/2010/main" val="4130421889"/>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In this visual,</a:t>
            </a:r>
            <a:r>
              <a:rPr lang="en-US" baseline="0" dirty="0"/>
              <a:t> think of the center of the target as the “true value” and the black dots as “observed values.”</a:t>
            </a:r>
          </a:p>
          <a:p>
            <a:pPr>
              <a:buFont typeface="Arial" pitchFamily="34" charset="0"/>
              <a:buChar char="•"/>
            </a:pPr>
            <a:r>
              <a:rPr lang="en-US" baseline="0" dirty="0"/>
              <a:t> In this example, all six measurements are located at the center of the target and are grouped tightly together. This means that the measurements are both accurate AND precise.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397</a:t>
            </a:fld>
            <a:endParaRPr lang="en-US" dirty="0"/>
          </a:p>
        </p:txBody>
      </p:sp>
    </p:spTree>
    <p:extLst>
      <p:ext uri="{BB962C8B-B14F-4D97-AF65-F5344CB8AC3E}">
        <p14:creationId xmlns:p14="http://schemas.microsoft.com/office/powerpoint/2010/main" val="7535730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0" dirty="0"/>
              <a:t>This slide provides a high-level</a:t>
            </a:r>
            <a:r>
              <a:rPr lang="en-US" b="0" baseline="0" dirty="0"/>
              <a:t> view of the DMAIC phases and basic tools. It can be turned into a nice wall-chart or placemat to jog your memory.</a:t>
            </a:r>
            <a:endParaRPr lang="en-US" b="0"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a:t>
            </a:fld>
            <a:endParaRPr lang="en-US" dirty="0"/>
          </a:p>
        </p:txBody>
      </p:sp>
    </p:spTree>
    <p:extLst>
      <p:ext uri="{BB962C8B-B14F-4D97-AF65-F5344CB8AC3E}">
        <p14:creationId xmlns:p14="http://schemas.microsoft.com/office/powerpoint/2010/main" val="1013957725"/>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located around the center of the target, but are spread much further apart than in the last example.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measurement system would be described as accurate, but NOT precise.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398</a:t>
            </a:fld>
            <a:endParaRPr lang="en-US" dirty="0"/>
          </a:p>
        </p:txBody>
      </p:sp>
    </p:spTree>
    <p:extLst>
      <p:ext uri="{BB962C8B-B14F-4D97-AF65-F5344CB8AC3E}">
        <p14:creationId xmlns:p14="http://schemas.microsoft.com/office/powerpoint/2010/main" val="3966708641"/>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In this example, all the observations</a:t>
            </a:r>
            <a:r>
              <a:rPr lang="en-US" baseline="0" dirty="0"/>
              <a:t> are grouped closely together, but are NOT located near the center of the target.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system is precise, but NOT accurate.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399</a:t>
            </a:fld>
            <a:endParaRPr lang="en-US" dirty="0"/>
          </a:p>
        </p:txBody>
      </p:sp>
    </p:spTree>
    <p:extLst>
      <p:ext uri="{BB962C8B-B14F-4D97-AF65-F5344CB8AC3E}">
        <p14:creationId xmlns:p14="http://schemas.microsoft.com/office/powerpoint/2010/main" val="443145090"/>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This example</a:t>
            </a:r>
            <a:r>
              <a:rPr lang="en-US" baseline="0" dirty="0"/>
              <a:t> shows a system that is neither accurate nor precise.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observations are not located around the center AND they are spread far apart from each other.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400</a:t>
            </a:fld>
            <a:endParaRPr lang="en-US" dirty="0"/>
          </a:p>
        </p:txBody>
      </p:sp>
    </p:spTree>
    <p:extLst>
      <p:ext uri="{BB962C8B-B14F-4D97-AF65-F5344CB8AC3E}">
        <p14:creationId xmlns:p14="http://schemas.microsoft.com/office/powerpoint/2010/main" val="973143008"/>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Upon completing</a:t>
            </a:r>
            <a:r>
              <a:rPr lang="en-US" baseline="0" dirty="0"/>
              <a:t> an MSA, you will reach one of two possible conclusions.</a:t>
            </a:r>
          </a:p>
          <a:p>
            <a:pPr>
              <a:buFont typeface="Arial" pitchFamily="34" charset="0"/>
              <a:buChar char="•"/>
            </a:pPr>
            <a:r>
              <a:rPr lang="en-US" baseline="0" dirty="0"/>
              <a:t> One conclusion is that the measurement system is both accurate AND precise, meaning you can start analyzing the data for the purpose of making decisions.</a:t>
            </a:r>
          </a:p>
          <a:p>
            <a:pPr>
              <a:buFont typeface="Arial" pitchFamily="34" charset="0"/>
              <a:buChar char="•"/>
            </a:pPr>
            <a:r>
              <a:rPr lang="en-US" baseline="0" dirty="0"/>
              <a:t> Another possibility is that the measurement system is not reliable. Either it is not accurate/precise or is neither accurate nor precise.</a:t>
            </a:r>
          </a:p>
          <a:p>
            <a:pPr>
              <a:buFont typeface="Arial" pitchFamily="34" charset="0"/>
              <a:buChar char="•"/>
            </a:pPr>
            <a:r>
              <a:rPr lang="en-US" baseline="0" dirty="0"/>
              <a:t> If the system is not reliable, the next step is to identify the factors that are causing the problem and calibrate the system until it provides the accuracy and precision that are needed.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401</a:t>
            </a:fld>
            <a:endParaRPr lang="en-US" dirty="0"/>
          </a:p>
        </p:txBody>
      </p:sp>
    </p:spTree>
    <p:extLst>
      <p:ext uri="{BB962C8B-B14F-4D97-AF65-F5344CB8AC3E}">
        <p14:creationId xmlns:p14="http://schemas.microsoft.com/office/powerpoint/2010/main" val="1812450177"/>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In</a:t>
            </a:r>
            <a:r>
              <a:rPr lang="en-US" baseline="0" dirty="0"/>
              <a:t> the next sections we will talk about different categories of accuracy and precision.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402</a:t>
            </a:fld>
            <a:endParaRPr lang="en-US" dirty="0"/>
          </a:p>
        </p:txBody>
      </p:sp>
    </p:spTree>
    <p:extLst>
      <p:ext uri="{BB962C8B-B14F-4D97-AF65-F5344CB8AC3E}">
        <p14:creationId xmlns:p14="http://schemas.microsoft.com/office/powerpoint/2010/main" val="3757099925"/>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403</a:t>
            </a:fld>
            <a:endParaRPr lang="en-US" dirty="0"/>
          </a:p>
        </p:txBody>
      </p:sp>
    </p:spTree>
    <p:extLst>
      <p:ext uri="{BB962C8B-B14F-4D97-AF65-F5344CB8AC3E}">
        <p14:creationId xmlns:p14="http://schemas.microsoft.com/office/powerpoint/2010/main" val="343725960"/>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Bias</a:t>
            </a:r>
            <a:r>
              <a:rPr lang="en-US" dirty="0"/>
              <a:t> is the difference between the true value (reference</a:t>
            </a:r>
            <a:r>
              <a:rPr lang="en-US" baseline="0" dirty="0"/>
              <a:t> value) </a:t>
            </a:r>
            <a:r>
              <a:rPr lang="en-US" dirty="0"/>
              <a:t>and the observed average of the measurements on the same characteristic on the same part.</a:t>
            </a:r>
          </a:p>
          <a:p>
            <a:pPr>
              <a:buFont typeface="Arial" pitchFamily="34" charset="0"/>
              <a:buChar char="•"/>
            </a:pPr>
            <a:r>
              <a:rPr lang="en-US" baseline="0" dirty="0"/>
              <a:t> Think of it as a measurement system’s absolute correctness versus a standard (or true value).</a:t>
            </a:r>
          </a:p>
          <a:p>
            <a:pPr>
              <a:buFont typeface="Arial" pitchFamily="34" charset="0"/>
              <a:buChar char="•"/>
            </a:pPr>
            <a:r>
              <a:rPr lang="en-US" baseline="0" dirty="0"/>
              <a:t> To calculate bias, take the average value of a number of measurements and subtract the reference value, which is the true value or standard, agreed-upon value.</a:t>
            </a:r>
          </a:p>
          <a:p>
            <a:pPr>
              <a:buFont typeface="Arial" pitchFamily="34" charset="0"/>
              <a:buChar char="•"/>
            </a:pP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404</a:t>
            </a:fld>
            <a:endParaRPr lang="en-US" dirty="0"/>
          </a:p>
        </p:txBody>
      </p:sp>
    </p:spTree>
    <p:extLst>
      <p:ext uri="{BB962C8B-B14F-4D97-AF65-F5344CB8AC3E}">
        <p14:creationId xmlns:p14="http://schemas.microsoft.com/office/powerpoint/2010/main" val="3135661527"/>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aseline="0" dirty="0"/>
              <a:t>this visual, you can see that the group of observations is consistently to the right of the reference value. The blue value represents the grand mean described on the last page. The goal is to reduce the distance between the blue and green lines, thereby reducing bias.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405</a:t>
            </a:fld>
            <a:endParaRPr lang="en-US" dirty="0"/>
          </a:p>
        </p:txBody>
      </p:sp>
    </p:spTree>
    <p:extLst>
      <p:ext uri="{BB962C8B-B14F-4D97-AF65-F5344CB8AC3E}">
        <p14:creationId xmlns:p14="http://schemas.microsoft.com/office/powerpoint/2010/main" val="1393010925"/>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draw a conclusion about bias, we will need to understand if the difference between the reference value and observed values are statistically significant or not. We will learn later how to apply hypothesis tests or use confidence intervals to do this.</a:t>
            </a:r>
          </a:p>
          <a:p>
            <a:pPr>
              <a:buFont typeface="Arial" pitchFamily="34" charset="0"/>
              <a:buChar char="•"/>
            </a:pPr>
            <a:r>
              <a:rPr lang="en-US" baseline="0" dirty="0"/>
              <a:t> If the reference value is not statistically different from the observed values, then we can ignore the bias. If it is statistically significant, we will need to eliminate the bias before proceeding.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406</a:t>
            </a:fld>
            <a:endParaRPr lang="en-US" dirty="0"/>
          </a:p>
        </p:txBody>
      </p:sp>
    </p:spTree>
    <p:extLst>
      <p:ext uri="{BB962C8B-B14F-4D97-AF65-F5344CB8AC3E}">
        <p14:creationId xmlns:p14="http://schemas.microsoft.com/office/powerpoint/2010/main" val="3050796767"/>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Some things that might cause</a:t>
            </a:r>
            <a:r>
              <a:rPr lang="en-US" baseline="0" dirty="0"/>
              <a:t> bias are:</a:t>
            </a:r>
          </a:p>
          <a:p>
            <a:pPr>
              <a:buFont typeface="Arial" pitchFamily="34" charset="0"/>
              <a:buChar char="•"/>
            </a:pPr>
            <a:r>
              <a:rPr lang="en-US" baseline="0" dirty="0"/>
              <a:t> There could be something wrong with the standard (or reference value). For example, think about weight standards that are used to calibrate scales. If the weight is damaged in some way such that it no longer represents the standard, then obviously we will not be able to measure the correct value.</a:t>
            </a:r>
          </a:p>
          <a:p>
            <a:pPr>
              <a:buFont typeface="Arial" pitchFamily="34" charset="0"/>
              <a:buChar char="•"/>
            </a:pPr>
            <a:r>
              <a:rPr lang="en-US" baseline="0" dirty="0"/>
              <a:t> Perhaps the person doing the measuring was not trained properly and he or she consistently performs the measurement incorrectly.</a:t>
            </a:r>
          </a:p>
          <a:p>
            <a:pPr>
              <a:buFont typeface="Arial" pitchFamily="34" charset="0"/>
              <a:buChar char="•"/>
            </a:pPr>
            <a:r>
              <a:rPr lang="en-US" baseline="0" dirty="0"/>
              <a:t> The measuring equipment could be damaged, or perhaps it is not calibrated properly.</a:t>
            </a:r>
          </a:p>
          <a:p>
            <a:pPr>
              <a:buFont typeface="Arial" pitchFamily="34" charset="0"/>
              <a:buChar char="•"/>
            </a:pPr>
            <a:r>
              <a:rPr lang="en-US" baseline="0" dirty="0"/>
              <a:t> The appraisers themselves might read the instrument incorrectly.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407</a:t>
            </a:fld>
            <a:endParaRPr lang="en-US" dirty="0"/>
          </a:p>
        </p:txBody>
      </p:sp>
    </p:spTree>
    <p:extLst>
      <p:ext uri="{BB962C8B-B14F-4D97-AF65-F5344CB8AC3E}">
        <p14:creationId xmlns:p14="http://schemas.microsoft.com/office/powerpoint/2010/main" val="1880351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a:t>
            </a:fld>
            <a:endParaRPr lang="en-US" dirty="0"/>
          </a:p>
        </p:txBody>
      </p:sp>
    </p:spTree>
    <p:extLst>
      <p:ext uri="{BB962C8B-B14F-4D97-AF65-F5344CB8AC3E}">
        <p14:creationId xmlns:p14="http://schemas.microsoft.com/office/powerpoint/2010/main" val="348959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a:t>
            </a:fld>
            <a:endParaRPr lang="en-US" dirty="0"/>
          </a:p>
        </p:txBody>
      </p:sp>
    </p:spTree>
    <p:extLst>
      <p:ext uri="{BB962C8B-B14F-4D97-AF65-F5344CB8AC3E}">
        <p14:creationId xmlns:p14="http://schemas.microsoft.com/office/powerpoint/2010/main" val="4167722751"/>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Linearity</a:t>
            </a:r>
            <a:r>
              <a:rPr lang="en-US" baseline="0" dirty="0"/>
              <a:t> measures how consistent the bias is over a range of possible measurements. For example, is the bias the same when measuring low values as it is when reading high values?</a:t>
            </a:r>
          </a:p>
          <a:p>
            <a:pPr>
              <a:buFont typeface="Arial" pitchFamily="34" charset="0"/>
              <a:buChar char="•"/>
            </a:pPr>
            <a:r>
              <a:rPr lang="en-US" baseline="0" dirty="0"/>
              <a:t> In this example, it shows a situation where the bias is </a:t>
            </a:r>
            <a:r>
              <a:rPr lang="en-US" i="1" baseline="0" dirty="0"/>
              <a:t>not</a:t>
            </a:r>
            <a:r>
              <a:rPr lang="en-US" baseline="0" dirty="0"/>
              <a:t> linear. The bias is relatively small at the low end when measuring a 10 lb object (0.01 pounds); however, when weighing a 100 </a:t>
            </a:r>
            <a:r>
              <a:rPr lang="en-US" baseline="0" dirty="0" err="1"/>
              <a:t>lb</a:t>
            </a:r>
            <a:r>
              <a:rPr lang="en-US" baseline="0" dirty="0"/>
              <a:t> object, the bias is much larger (10 lbs).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408</a:t>
            </a:fld>
            <a:endParaRPr lang="en-US" dirty="0"/>
          </a:p>
        </p:txBody>
      </p:sp>
    </p:spTree>
    <p:extLst>
      <p:ext uri="{BB962C8B-B14F-4D97-AF65-F5344CB8AC3E}">
        <p14:creationId xmlns:p14="http://schemas.microsoft.com/office/powerpoint/2010/main" val="2772789370"/>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Imagine</a:t>
            </a:r>
            <a:r>
              <a:rPr lang="en-US" baseline="0" dirty="0"/>
              <a:t> the previous example with the 10 lb and 100 lb objects as the reference values. Look at the blue average measured values in relation to the true value at the low and high end.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409</a:t>
            </a:fld>
            <a:endParaRPr lang="en-US" dirty="0"/>
          </a:p>
        </p:txBody>
      </p:sp>
    </p:spTree>
    <p:extLst>
      <p:ext uri="{BB962C8B-B14F-4D97-AF65-F5344CB8AC3E}">
        <p14:creationId xmlns:p14="http://schemas.microsoft.com/office/powerpoint/2010/main" val="4094610262"/>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Here we are showing how a scatter</a:t>
            </a:r>
            <a:r>
              <a:rPr lang="en-US" baseline="0" dirty="0"/>
              <a:t> plot can be used to demonstrate linearity of a measurement system.</a:t>
            </a:r>
          </a:p>
          <a:p>
            <a:pPr>
              <a:buFont typeface="Arial" pitchFamily="34" charset="0"/>
              <a:buChar char="•"/>
            </a:pPr>
            <a:r>
              <a:rPr lang="en-US" baseline="0" dirty="0"/>
              <a:t> The X axis represents the reference values, and the Y axis is the bias. The best fit line will help us to determine the slope.</a:t>
            </a:r>
          </a:p>
          <a:p>
            <a:pPr>
              <a:buFont typeface="Arial" pitchFamily="34" charset="0"/>
              <a:buChar char="•"/>
            </a:pPr>
            <a:r>
              <a:rPr lang="en-US" baseline="0" dirty="0"/>
              <a:t> The ideal linearity would be for the slope of this value to be zero (no change in bias for any change in reference value). In other words, the line would be perfectly horizontal.</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410</a:t>
            </a:fld>
            <a:endParaRPr lang="en-US" dirty="0"/>
          </a:p>
        </p:txBody>
      </p:sp>
    </p:spTree>
    <p:extLst>
      <p:ext uri="{BB962C8B-B14F-4D97-AF65-F5344CB8AC3E}">
        <p14:creationId xmlns:p14="http://schemas.microsoft.com/office/powerpoint/2010/main" val="2830121984"/>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As we saw on the previous page, we know that slope is an important computation in determining the linearity of a measurement system.</a:t>
            </a:r>
          </a:p>
          <a:p>
            <a:pPr>
              <a:buFont typeface="Arial" pitchFamily="34" charset="0"/>
              <a:buChar char="•"/>
            </a:pPr>
            <a:r>
              <a:rPr lang="en-US" dirty="0"/>
              <a:t>This</a:t>
            </a:r>
            <a:r>
              <a:rPr lang="en-US" baseline="0" dirty="0"/>
              <a:t> is based on the fact that th</a:t>
            </a:r>
            <a:r>
              <a:rPr lang="en-US" dirty="0"/>
              <a:t>e equation of a line defines the relationship between the bias and the reference values of the parts or samples.</a:t>
            </a:r>
          </a:p>
          <a:p>
            <a:pPr>
              <a:buFont typeface="Arial" pitchFamily="34" charset="0"/>
              <a:buChar char="•"/>
            </a:pPr>
            <a:r>
              <a:rPr lang="en-US" baseline="0" dirty="0"/>
              <a:t>Remember that t</a:t>
            </a:r>
            <a:r>
              <a:rPr lang="en-US" dirty="0"/>
              <a:t>he bias is the value of the sample measurement minus the reference measurement. </a:t>
            </a:r>
            <a:endParaRPr lang="en-US" baseline="0" dirty="0"/>
          </a:p>
          <a:p>
            <a:pPr>
              <a:buFont typeface="Arial" pitchFamily="34" charset="0"/>
              <a:buChar char="•"/>
            </a:pPr>
            <a:r>
              <a:rPr lang="en-US" baseline="0" dirty="0"/>
              <a:t>The formula for calculating the slope is on this page, where </a:t>
            </a:r>
            <a:r>
              <a:rPr lang="en-US" i="1" baseline="0" dirty="0"/>
              <a:t>x</a:t>
            </a:r>
            <a:r>
              <a:rPr lang="en-US" baseline="0" dirty="0"/>
              <a:t> is the reference value, </a:t>
            </a:r>
            <a:r>
              <a:rPr lang="en-US" i="1" baseline="0" dirty="0"/>
              <a:t>y</a:t>
            </a:r>
            <a:r>
              <a:rPr lang="en-US" baseline="0" dirty="0"/>
              <a:t> is the bias at each reference, and </a:t>
            </a:r>
            <a:r>
              <a:rPr lang="en-US" i="1" baseline="0" dirty="0"/>
              <a:t>n</a:t>
            </a:r>
            <a:r>
              <a:rPr lang="en-US" baseline="0" dirty="0"/>
              <a:t> is the sample size.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411</a:t>
            </a:fld>
            <a:endParaRPr lang="en-US" dirty="0"/>
          </a:p>
        </p:txBody>
      </p:sp>
    </p:spTree>
    <p:extLst>
      <p:ext uri="{BB962C8B-B14F-4D97-AF65-F5344CB8AC3E}">
        <p14:creationId xmlns:p14="http://schemas.microsoft.com/office/powerpoint/2010/main" val="3311498115"/>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will notice, some of the things we discussed as causes for bias are also potential causes for linearity issues: training, damaged or improperly-calibrated equipment.</a:t>
            </a:r>
          </a:p>
          <a:p>
            <a:pPr>
              <a:buFont typeface="Arial" pitchFamily="34" charset="0"/>
              <a:buChar char="•"/>
            </a:pPr>
            <a:r>
              <a:rPr lang="en-US" baseline="0" dirty="0"/>
              <a:t> How these issues manifest themselves is the difference, because bias can become an issue at the low and high ends of a measurement range.</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412</a:t>
            </a:fld>
            <a:endParaRPr lang="en-US" dirty="0"/>
          </a:p>
        </p:txBody>
      </p:sp>
    </p:spTree>
    <p:extLst>
      <p:ext uri="{BB962C8B-B14F-4D97-AF65-F5344CB8AC3E}">
        <p14:creationId xmlns:p14="http://schemas.microsoft.com/office/powerpoint/2010/main" val="353006636"/>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Stability</a:t>
            </a:r>
            <a:r>
              <a:rPr lang="en-US" dirty="0"/>
              <a:t> is the last</a:t>
            </a:r>
            <a:r>
              <a:rPr lang="en-US" baseline="0" dirty="0"/>
              <a:t> attribute of accuracy. It is an attribute that describes how consistently a measurement system can return a value when measuring the same thing repeatedly over time.</a:t>
            </a:r>
          </a:p>
          <a:p>
            <a:pPr>
              <a:buFont typeface="Arial" pitchFamily="34" charset="0"/>
              <a:buChar char="•"/>
            </a:pPr>
            <a:r>
              <a:rPr lang="en-US" baseline="0" dirty="0"/>
              <a:t> A system without stability is not reliable.</a:t>
            </a:r>
          </a:p>
          <a:p>
            <a:pPr>
              <a:buFont typeface="Arial" pitchFamily="34" charset="0"/>
              <a:buChar char="•"/>
            </a:pPr>
            <a:r>
              <a:rPr lang="en-US" baseline="0" dirty="0"/>
              <a:t> To assess a measurement system’s stability we use control charts.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413</a:t>
            </a:fld>
            <a:endParaRPr lang="en-US" dirty="0"/>
          </a:p>
        </p:txBody>
      </p:sp>
    </p:spTree>
    <p:extLst>
      <p:ext uri="{BB962C8B-B14F-4D97-AF65-F5344CB8AC3E}">
        <p14:creationId xmlns:p14="http://schemas.microsoft.com/office/powerpoint/2010/main" val="116986171"/>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As you can</a:t>
            </a:r>
            <a:r>
              <a:rPr lang="en-US" baseline="0" dirty="0"/>
              <a:t> see in the example, this measurement system’s bias increases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414</a:t>
            </a:fld>
            <a:endParaRPr lang="en-US" dirty="0"/>
          </a:p>
        </p:txBody>
      </p:sp>
    </p:spTree>
    <p:extLst>
      <p:ext uri="{BB962C8B-B14F-4D97-AF65-F5344CB8AC3E}">
        <p14:creationId xmlns:p14="http://schemas.microsoft.com/office/powerpoint/2010/main" val="3767789188"/>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mentioned earlier, control charts are the evaluation system used to evaluate the stability of a measurement system.</a:t>
            </a:r>
          </a:p>
          <a:p>
            <a:pPr>
              <a:buFont typeface="Arial" pitchFamily="34" charset="0"/>
              <a:buChar char="•"/>
            </a:pPr>
            <a:r>
              <a:rPr lang="en-US" baseline="0" dirty="0"/>
              <a:t> As long as the data points stay within the control limits, the measurement system is stable.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415</a:t>
            </a:fld>
            <a:endParaRPr lang="en-US" dirty="0"/>
          </a:p>
        </p:txBody>
      </p:sp>
    </p:spTree>
    <p:extLst>
      <p:ext uri="{BB962C8B-B14F-4D97-AF65-F5344CB8AC3E}">
        <p14:creationId xmlns:p14="http://schemas.microsoft.com/office/powerpoint/2010/main" val="2159757620"/>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There</a:t>
            </a:r>
            <a:r>
              <a:rPr lang="en-US" baseline="0" dirty="0"/>
              <a:t> are many possible causes for a measurement system’s lack of stability.</a:t>
            </a:r>
          </a:p>
          <a:p>
            <a:pPr>
              <a:buFont typeface="Arial" pitchFamily="34" charset="0"/>
              <a:buChar char="•"/>
            </a:pPr>
            <a:r>
              <a:rPr lang="en-US" baseline="0" dirty="0"/>
              <a:t> Consider two appraisers who were trained at two different times, and they would measure differently, or consider two appraisers who do not follow the procedures in the same way.</a:t>
            </a:r>
          </a:p>
          <a:p>
            <a:pPr>
              <a:buFont typeface="Arial" pitchFamily="34" charset="0"/>
              <a:buChar char="•"/>
            </a:pPr>
            <a:r>
              <a:rPr lang="en-US" baseline="0" dirty="0"/>
              <a:t> Measurement equipment can wear out over time, lose calibration, or even break, obviously affecting its ability to measure accurately over time.</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416</a:t>
            </a:fld>
            <a:endParaRPr lang="en-US" dirty="0"/>
          </a:p>
        </p:txBody>
      </p:sp>
    </p:spTree>
    <p:extLst>
      <p:ext uri="{BB962C8B-B14F-4D97-AF65-F5344CB8AC3E}">
        <p14:creationId xmlns:p14="http://schemas.microsoft.com/office/powerpoint/2010/main" val="2727938558"/>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417</a:t>
            </a:fld>
            <a:endParaRPr lang="en-US" dirty="0"/>
          </a:p>
        </p:txBody>
      </p:sp>
    </p:spTree>
    <p:extLst>
      <p:ext uri="{BB962C8B-B14F-4D97-AF65-F5344CB8AC3E}">
        <p14:creationId xmlns:p14="http://schemas.microsoft.com/office/powerpoint/2010/main" val="3442738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a:t>
            </a:r>
            <a:r>
              <a:rPr lang="en-US" baseline="0" dirty="0"/>
              <a:t> is important to know the many roles in Six Sigma to understand where responsibilities lie to execute a project.</a:t>
            </a:r>
          </a:p>
          <a:p>
            <a:pPr>
              <a:buFont typeface="Arial" pitchFamily="34" charset="0"/>
              <a:buChar char="•"/>
            </a:pPr>
            <a:r>
              <a:rPr lang="en-US" baseline="0" dirty="0"/>
              <a:t>Most commonly known are Belts (Black Belt, Green Belt, Master Black Belt, and Yellow Belt).</a:t>
            </a:r>
          </a:p>
          <a:p>
            <a:pPr>
              <a:buFont typeface="Arial" pitchFamily="34" charset="0"/>
              <a:buChar char="•"/>
            </a:pPr>
            <a:r>
              <a:rPr lang="en-US" baseline="0" dirty="0"/>
              <a:t>There are other roles as well, such as Champion, Sponsor, and Stakeholder.</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a:t>
            </a:fld>
            <a:endParaRPr lang="en-US" dirty="0"/>
          </a:p>
        </p:txBody>
      </p:sp>
    </p:spTree>
    <p:extLst>
      <p:ext uri="{BB962C8B-B14F-4D97-AF65-F5344CB8AC3E}">
        <p14:creationId xmlns:p14="http://schemas.microsoft.com/office/powerpoint/2010/main" val="189801725"/>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Repeatability evaluates the ability of an appraiser to repeat the measurement and get the same value when observing the same object several times, using the same equipment.</a:t>
            </a:r>
          </a:p>
          <a:p>
            <a:pPr>
              <a:buFont typeface="Arial" pitchFamily="34" charset="0"/>
              <a:buChar char="•"/>
            </a:pPr>
            <a:r>
              <a:rPr lang="en-US" baseline="0" dirty="0"/>
              <a:t> The measure of repeatability is the level of agreement between those several observations. It measures the inherent variation of the measurement system.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418</a:t>
            </a:fld>
            <a:endParaRPr lang="en-US" dirty="0"/>
          </a:p>
        </p:txBody>
      </p:sp>
    </p:spTree>
    <p:extLst>
      <p:ext uri="{BB962C8B-B14F-4D97-AF65-F5344CB8AC3E}">
        <p14:creationId xmlns:p14="http://schemas.microsoft.com/office/powerpoint/2010/main" val="2486263714"/>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Reproducibility assesses the ability of different</a:t>
            </a:r>
            <a:r>
              <a:rPr lang="en-US" baseline="0" dirty="0"/>
              <a:t> appraisers to obtain the same value when measuring the same object. </a:t>
            </a:r>
          </a:p>
          <a:p>
            <a:pPr>
              <a:buFont typeface="Arial" pitchFamily="34" charset="0"/>
              <a:buChar char="•"/>
            </a:pPr>
            <a:r>
              <a:rPr lang="en-US" baseline="0" dirty="0"/>
              <a:t>The measure of reproducibility is the level of agreement between two appraisers. So while repeatability is inherent to the measurement system, reproducibility is not; it can be caused by different people, in different places, using different instruments, in different environments.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419</a:t>
            </a:fld>
            <a:endParaRPr lang="en-US" dirty="0"/>
          </a:p>
        </p:txBody>
      </p:sp>
    </p:spTree>
    <p:extLst>
      <p:ext uri="{BB962C8B-B14F-4D97-AF65-F5344CB8AC3E}">
        <p14:creationId xmlns:p14="http://schemas.microsoft.com/office/powerpoint/2010/main" val="151652351"/>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Gauge R&amp;R is a common method to analyze the precision of a measurement system.</a:t>
            </a:r>
          </a:p>
          <a:p>
            <a:pPr>
              <a:buFont typeface="Arial" pitchFamily="34" charset="0"/>
              <a:buChar char="•"/>
            </a:pPr>
            <a:r>
              <a:rPr lang="en-US" baseline="0" dirty="0"/>
              <a:t> The variation is analyzed using the Analysis of Variance (ANOVA).</a:t>
            </a:r>
          </a:p>
          <a:p>
            <a:pPr>
              <a:buFont typeface="Arial" pitchFamily="34" charset="0"/>
              <a:buChar char="•"/>
            </a:pPr>
            <a:r>
              <a:rPr lang="en-US" baseline="0" dirty="0"/>
              <a:t> Remember that </a:t>
            </a:r>
            <a:r>
              <a:rPr lang="en-US" dirty="0"/>
              <a:t>gauge R&amp;R </a:t>
            </a:r>
            <a:r>
              <a:rPr lang="en-US" baseline="0" dirty="0"/>
              <a:t>measures </a:t>
            </a:r>
            <a:r>
              <a:rPr lang="en-US" i="1" baseline="0" dirty="0"/>
              <a:t>only </a:t>
            </a:r>
            <a:r>
              <a:rPr lang="en-US" baseline="0" dirty="0"/>
              <a:t>the precision of the measurement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420</a:t>
            </a:fld>
            <a:endParaRPr lang="en-US" dirty="0"/>
          </a:p>
        </p:txBody>
      </p:sp>
    </p:spTree>
    <p:extLst>
      <p:ext uri="{BB962C8B-B14F-4D97-AF65-F5344CB8AC3E}">
        <p14:creationId xmlns:p14="http://schemas.microsoft.com/office/powerpoint/2010/main" val="1018874130"/>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 gauge R&amp;R is</a:t>
            </a:r>
            <a:r>
              <a:rPr lang="en-US" baseline="0" dirty="0"/>
              <a:t> a controlled study in which multiple appraisers are given multiple, random samples to measure, and they must repeat the process multiple times. You can see the number of each factor can be varied, as evidenced by the representative letters </a:t>
            </a:r>
            <a:r>
              <a:rPr lang="en-US" i="1" baseline="0" dirty="0"/>
              <a:t>k</a:t>
            </a:r>
            <a:r>
              <a:rPr lang="en-US" baseline="0" dirty="0"/>
              <a:t>, </a:t>
            </a:r>
            <a:r>
              <a:rPr lang="en-US" i="1" baseline="0" dirty="0"/>
              <a:t>n</a:t>
            </a:r>
            <a:r>
              <a:rPr lang="en-US" baseline="0" dirty="0"/>
              <a:t>, and </a:t>
            </a:r>
            <a:r>
              <a:rPr lang="en-US" i="1" baseline="0" dirty="0"/>
              <a:t>p</a:t>
            </a:r>
            <a:r>
              <a:rPr lang="en-US" baseline="0" dirty="0"/>
              <a:t>.</a:t>
            </a:r>
          </a:p>
          <a:p>
            <a:pPr>
              <a:buFont typeface="Arial" pitchFamily="34" charset="0"/>
              <a:buChar char="•"/>
            </a:pPr>
            <a:r>
              <a:rPr lang="en-US" baseline="0" dirty="0"/>
              <a:t>To conduct the study, each of the appraisers will measure each sample independently. The order in which they measure must be randomized.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421</a:t>
            </a:fld>
            <a:endParaRPr lang="en-US" dirty="0"/>
          </a:p>
        </p:txBody>
      </p:sp>
    </p:spTree>
    <p:extLst>
      <p:ext uri="{BB962C8B-B14F-4D97-AF65-F5344CB8AC3E}">
        <p14:creationId xmlns:p14="http://schemas.microsoft.com/office/powerpoint/2010/main" val="1674374234"/>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can be seen in this equation for total</a:t>
            </a:r>
            <a:r>
              <a:rPr lang="en-US" baseline="0" dirty="0"/>
              <a:t> measurement variance, there are several components: the appraisers, the parts being measured, the interaction between the appraisers and parts, and the repeatability.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422</a:t>
            </a:fld>
            <a:endParaRPr lang="en-US" dirty="0"/>
          </a:p>
        </p:txBody>
      </p:sp>
    </p:spTree>
    <p:extLst>
      <p:ext uri="{BB962C8B-B14F-4D97-AF65-F5344CB8AC3E}">
        <p14:creationId xmlns:p14="http://schemas.microsoft.com/office/powerpoint/2010/main" val="860939039"/>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a:t>
            </a:r>
            <a:r>
              <a:rPr lang="en-US" baseline="0" dirty="0"/>
              <a:t> you can see here, we can also show the total variance of the measurement system is a function of the reproducibility, the repeatability, and the variance in parts. It ties back to the equation on the previous page when you substitute variance in the appraisers and the variance in interaction between appraisers and parts with reproducibility.</a:t>
            </a:r>
          </a:p>
          <a:p>
            <a:pPr>
              <a:buFont typeface="Arial" pitchFamily="34" charset="0"/>
              <a:buChar char="•"/>
            </a:pPr>
            <a:r>
              <a:rPr lang="en-US" baseline="0" dirty="0"/>
              <a:t> The goal is to minimize reproducibility variance and repeatability variance so you are only left with variance in parts – the variance in the parts is the “true” variance.</a:t>
            </a:r>
          </a:p>
          <a:p>
            <a:pPr>
              <a:buFont typeface="Arial" pitchFamily="34" charset="0"/>
              <a:buChar char="•"/>
            </a:pPr>
            <a:r>
              <a:rPr lang="en-US" baseline="0" dirty="0"/>
              <a:t>The </a:t>
            </a:r>
            <a:r>
              <a:rPr lang="en-US" i="1" baseline="0" dirty="0"/>
              <a:t>precision</a:t>
            </a:r>
            <a:r>
              <a:rPr lang="en-US" baseline="0" dirty="0"/>
              <a:t> of the measurement system is represented by the sum of the repeatability variance and reproducibility variance.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423</a:t>
            </a:fld>
            <a:endParaRPr lang="en-US" dirty="0"/>
          </a:p>
        </p:txBody>
      </p:sp>
    </p:spTree>
    <p:extLst>
      <p:ext uri="{BB962C8B-B14F-4D97-AF65-F5344CB8AC3E}">
        <p14:creationId xmlns:p14="http://schemas.microsoft.com/office/powerpoint/2010/main" val="3905982684"/>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variation</a:t>
            </a:r>
            <a:r>
              <a:rPr lang="en-US" baseline="0" dirty="0"/>
              <a:t> of each component can be represented by the standard deviation (or sigma) for each component multiplied by Z(0), which is a sigma multiplier that assumes a specific confidence level for the spread of the data.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important because we will use the variation to calculate each component’s contribution to the total measurement variation of the system.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424</a:t>
            </a:fld>
            <a:endParaRPr lang="en-US" dirty="0"/>
          </a:p>
        </p:txBody>
      </p:sp>
    </p:spTree>
    <p:extLst>
      <p:ext uri="{BB962C8B-B14F-4D97-AF65-F5344CB8AC3E}">
        <p14:creationId xmlns:p14="http://schemas.microsoft.com/office/powerpoint/2010/main" val="2915178231"/>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goal for this calculation is to determine how much variation is contributed by repeatability and reproducibility variation. </a:t>
            </a:r>
          </a:p>
          <a:p>
            <a:endParaRPr lang="en-US" baseline="0" dirty="0"/>
          </a:p>
          <a:p>
            <a:r>
              <a:rPr lang="en-US" baseline="0" dirty="0"/>
              <a:t>As you can imagine, the lower the contribution from these components the better, but there are some guidelines for how to assess the quality of the measurement system: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Less than 10% – R&amp;R contribution is satisfactory.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10–30% – is a bit tougher and one must consider risks and tradeoffs before deciding if the measurement system is adequate.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 Over 30% – is unacceptable.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425</a:t>
            </a:fld>
            <a:endParaRPr lang="en-US" dirty="0"/>
          </a:p>
        </p:txBody>
      </p:sp>
    </p:spTree>
    <p:extLst>
      <p:ext uri="{BB962C8B-B14F-4D97-AF65-F5344CB8AC3E}">
        <p14:creationId xmlns:p14="http://schemas.microsoft.com/office/powerpoint/2010/main" val="698813160"/>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426</a:t>
            </a:fld>
            <a:endParaRPr lang="en-US" dirty="0"/>
          </a:p>
        </p:txBody>
      </p:sp>
    </p:spTree>
    <p:extLst>
      <p:ext uri="{BB962C8B-B14F-4D97-AF65-F5344CB8AC3E}">
        <p14:creationId xmlns:p14="http://schemas.microsoft.com/office/powerpoint/2010/main" val="797736153"/>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a:t>
            </a:r>
            <a:r>
              <a:rPr lang="en-US" baseline="0" dirty="0"/>
              <a:t> ha</a:t>
            </a:r>
            <a:r>
              <a:rPr lang="en-US" dirty="0"/>
              <a:t>ve learned on the previous</a:t>
            </a:r>
            <a:r>
              <a:rPr lang="en-US" baseline="0" dirty="0"/>
              <a:t> pages, variation in measurements comes from two main sources: from the actual objects being measured, and from the measurement system.</a:t>
            </a:r>
          </a:p>
          <a:p>
            <a:pPr>
              <a:buFont typeface="Arial" pitchFamily="34" charset="0"/>
              <a:buChar char="•"/>
            </a:pPr>
            <a:r>
              <a:rPr lang="en-US" baseline="0" dirty="0"/>
              <a:t> We can use a variable gage R&amp;R” study to determine how much variation comes from the objects (or parts) and how much comes from the measurement system.</a:t>
            </a:r>
          </a:p>
          <a:p>
            <a:pPr>
              <a:buFont typeface="Arial" pitchFamily="34" charset="0"/>
              <a:buChar char="•"/>
            </a:pPr>
            <a:r>
              <a:rPr lang="en-US" baseline="0" dirty="0"/>
              <a:t> We will now look at the key measures from this type of study to help us understand which components are driving the variation.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427</a:t>
            </a:fld>
            <a:endParaRPr lang="en-US" dirty="0"/>
          </a:p>
        </p:txBody>
      </p:sp>
    </p:spTree>
    <p:extLst>
      <p:ext uri="{BB962C8B-B14F-4D97-AF65-F5344CB8AC3E}">
        <p14:creationId xmlns:p14="http://schemas.microsoft.com/office/powerpoint/2010/main" val="3831678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Different Belt levels are associated</a:t>
            </a:r>
            <a:r>
              <a:rPr lang="en-US" baseline="0" dirty="0"/>
              <a:t> with differing levels of expertise in Six Sigma, with Master Black Belt being the most highly trained expert, to Yellow belt having very basic knowledge.</a:t>
            </a:r>
          </a:p>
          <a:p>
            <a:pPr>
              <a:buFont typeface="Arial" pitchFamily="34" charset="0"/>
              <a:buChar char="•"/>
            </a:pPr>
            <a:r>
              <a:rPr lang="en-US" baseline="0" dirty="0"/>
              <a:t>There are also other roles that are very important to the success of Six Sigma initiatives, such as Champions, Sponsors, Stakeholders, and Subject Matter Experts.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a:t>
            </a:fld>
            <a:endParaRPr lang="en-US" dirty="0"/>
          </a:p>
        </p:txBody>
      </p:sp>
    </p:spTree>
    <p:extLst>
      <p:ext uri="{BB962C8B-B14F-4D97-AF65-F5344CB8AC3E}">
        <p14:creationId xmlns:p14="http://schemas.microsoft.com/office/powerpoint/2010/main" val="2062429009"/>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a:t>
            </a:r>
            <a:r>
              <a:rPr lang="en-US" baseline="0" dirty="0"/>
              <a:t> measures described on this slide require understanding to interpret the results of a variable gage R&amp;R study.</a:t>
            </a:r>
          </a:p>
          <a:p>
            <a:pPr>
              <a:buFont typeface="Arial" pitchFamily="34" charset="0"/>
              <a:buChar char="•"/>
            </a:pPr>
            <a:r>
              <a:rPr lang="en-US" baseline="0" dirty="0"/>
              <a:t> Contribution is the amount that each component “contributes” toward the total variation. To calculate a percentage, just divide the variance for the component by the total variance and multiply by 100.</a:t>
            </a:r>
          </a:p>
          <a:p>
            <a:pPr>
              <a:buFont typeface="Arial" pitchFamily="34" charset="0"/>
              <a:buChar char="•"/>
            </a:pPr>
            <a:r>
              <a:rPr lang="en-US" baseline="0" dirty="0"/>
              <a:t> The percent study variation is calculated by dividing the study variation for the source by the total variation and then multiply by 100.</a:t>
            </a:r>
          </a:p>
          <a:p>
            <a:pPr>
              <a:buFont typeface="Arial" pitchFamily="34" charset="0"/>
              <a:buChar char="•"/>
            </a:pPr>
            <a:r>
              <a:rPr lang="en-US" baseline="0" dirty="0"/>
              <a:t> The percent of tolerance gives us an idea how much “wiggle room” we have within spec limits. The calculation tells us what percent of the spec range is consumed by the variation from that source.</a:t>
            </a:r>
          </a:p>
          <a:p>
            <a:pPr>
              <a:buFont typeface="Arial" pitchFamily="34" charset="0"/>
              <a:buChar char="•"/>
            </a:pPr>
            <a:r>
              <a:rPr lang="en-US" baseline="0" dirty="0"/>
              <a:t> Each measurement system should be capable of distinguishing at least 5 types of parts.</a:t>
            </a:r>
          </a:p>
          <a:p>
            <a:pPr>
              <a:buFont typeface="Arial" pitchFamily="34" charset="0"/>
              <a:buChar char="•"/>
            </a:pPr>
            <a:r>
              <a:rPr lang="en-US" baseline="0" dirty="0"/>
              <a:t> This should become more clear as we walk through examples.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428</a:t>
            </a:fld>
            <a:endParaRPr lang="en-US" dirty="0"/>
          </a:p>
        </p:txBody>
      </p:sp>
    </p:spTree>
    <p:extLst>
      <p:ext uri="{BB962C8B-B14F-4D97-AF65-F5344CB8AC3E}">
        <p14:creationId xmlns:p14="http://schemas.microsoft.com/office/powerpoint/2010/main" val="3499783191"/>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following guidelines should be used to assess a measurement system through variable gage R&amp;R.</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429</a:t>
            </a:fld>
            <a:endParaRPr lang="en-US" dirty="0"/>
          </a:p>
        </p:txBody>
      </p:sp>
    </p:spTree>
    <p:extLst>
      <p:ext uri="{BB962C8B-B14F-4D97-AF65-F5344CB8AC3E}">
        <p14:creationId xmlns:p14="http://schemas.microsoft.com/office/powerpoint/2010/main" val="4021927792"/>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 we indicated earlier, a measurement system should be able to</a:t>
            </a:r>
            <a:r>
              <a:rPr lang="en-US" baseline="0" dirty="0"/>
              <a:t> distinguish at least five different categories. The table provides a little more definition for values less than five.</a:t>
            </a:r>
          </a:p>
          <a:p>
            <a:pPr>
              <a:buFont typeface="Arial" pitchFamily="34" charset="0"/>
              <a:buChar char="•"/>
            </a:pPr>
            <a:r>
              <a:rPr lang="en-US" baseline="0" dirty="0"/>
              <a:t> A 1 means the system </a:t>
            </a:r>
            <a:r>
              <a:rPr lang="en-US" i="1" baseline="0" dirty="0"/>
              <a:t>cannot</a:t>
            </a:r>
            <a:r>
              <a:rPr lang="en-US" baseline="0" dirty="0"/>
              <a:t> discriminate between parts.</a:t>
            </a:r>
          </a:p>
          <a:p>
            <a:pPr>
              <a:buFont typeface="Arial" pitchFamily="34" charset="0"/>
              <a:buChar char="•"/>
            </a:pPr>
            <a:r>
              <a:rPr lang="en-US" baseline="0" dirty="0"/>
              <a:t> A 2 means the system has </a:t>
            </a:r>
            <a:r>
              <a:rPr lang="en-US" i="1" baseline="0" dirty="0"/>
              <a:t>very coarse </a:t>
            </a:r>
            <a:r>
              <a:rPr lang="en-US" baseline="0" dirty="0"/>
              <a:t>distinction capability; it can only tell between high/low or big/small.</a:t>
            </a:r>
          </a:p>
          <a:p>
            <a:pPr>
              <a:buFont typeface="Arial" pitchFamily="34" charset="0"/>
              <a:buChar char="•"/>
            </a:pPr>
            <a:r>
              <a:rPr lang="en-US" baseline="0" dirty="0"/>
              <a:t> A 3 or 4 still means the system does not have much value.</a:t>
            </a:r>
          </a:p>
          <a:p>
            <a:pPr>
              <a:buFont typeface="Arial" pitchFamily="34" charset="0"/>
              <a:buChar char="•"/>
            </a:pPr>
            <a:r>
              <a:rPr lang="en-US" baseline="0" dirty="0"/>
              <a:t> A 5 or better means the system has acceptable ability to discriminate between parts.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430</a:t>
            </a:fld>
            <a:endParaRPr lang="en-US" dirty="0"/>
          </a:p>
        </p:txBody>
      </p:sp>
    </p:spTree>
    <p:extLst>
      <p:ext uri="{BB962C8B-B14F-4D97-AF65-F5344CB8AC3E}">
        <p14:creationId xmlns:p14="http://schemas.microsoft.com/office/powerpoint/2010/main" val="2900742082"/>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We will now use</a:t>
            </a:r>
            <a:r>
              <a:rPr lang="en-US" baseline="0" dirty="0"/>
              <a:t> </a:t>
            </a:r>
            <a:r>
              <a:rPr lang="en-US" baseline="0" dirty="0" err="1"/>
              <a:t>SigmaXL</a:t>
            </a:r>
            <a:r>
              <a:rPr lang="en-US" dirty="0"/>
              <a:t> to analyze</a:t>
            </a:r>
            <a:r>
              <a:rPr lang="en-US" baseline="0" dirty="0"/>
              <a:t> a measurement using variable MSA.  Follow these instructions to create the data template.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431</a:t>
            </a:fld>
            <a:endParaRPr lang="en-US" dirty="0"/>
          </a:p>
        </p:txBody>
      </p:sp>
    </p:spTree>
    <p:extLst>
      <p:ext uri="{BB962C8B-B14F-4D97-AF65-F5344CB8AC3E}">
        <p14:creationId xmlns:p14="http://schemas.microsoft.com/office/powerpoint/2010/main" val="1233322536"/>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432</a:t>
            </a:fld>
            <a:endParaRPr lang="en-US" dirty="0"/>
          </a:p>
        </p:txBody>
      </p:sp>
    </p:spTree>
    <p:extLst>
      <p:ext uri="{BB962C8B-B14F-4D97-AF65-F5344CB8AC3E}">
        <p14:creationId xmlns:p14="http://schemas.microsoft.com/office/powerpoint/2010/main" val="624945186"/>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 You</a:t>
            </a:r>
            <a:r>
              <a:rPr lang="en-US" baseline="0" dirty="0"/>
              <a:t> can use these visuals to navigate through the proper windows in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433</a:t>
            </a:fld>
            <a:endParaRPr lang="en-US" dirty="0"/>
          </a:p>
        </p:txBody>
      </p:sp>
    </p:spTree>
    <p:extLst>
      <p:ext uri="{BB962C8B-B14F-4D97-AF65-F5344CB8AC3E}">
        <p14:creationId xmlns:p14="http://schemas.microsoft.com/office/powerpoint/2010/main" val="2506016409"/>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434</a:t>
            </a:fld>
            <a:endParaRPr lang="en-US" dirty="0"/>
          </a:p>
        </p:txBody>
      </p:sp>
    </p:spTree>
    <p:extLst>
      <p:ext uri="{BB962C8B-B14F-4D97-AF65-F5344CB8AC3E}">
        <p14:creationId xmlns:p14="http://schemas.microsoft.com/office/powerpoint/2010/main" val="2335623604"/>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a:t>
            </a:r>
            <a:r>
              <a:rPr lang="en-US" baseline="0" dirty="0"/>
              <a:t> transfer the data into the measurement column of the Gage R&amp;R (crossed) template.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435</a:t>
            </a:fld>
            <a:endParaRPr lang="en-US" dirty="0"/>
          </a:p>
        </p:txBody>
      </p:sp>
    </p:spTree>
    <p:extLst>
      <p:ext uri="{BB962C8B-B14F-4D97-AF65-F5344CB8AC3E}">
        <p14:creationId xmlns:p14="http://schemas.microsoft.com/office/powerpoint/2010/main" val="1791178080"/>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 you can actually run the Gauge</a:t>
            </a:r>
            <a:r>
              <a:rPr lang="en-US" baseline="0" dirty="0"/>
              <a:t> R&amp;R analysis.  Just follow these instructions.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436</a:t>
            </a:fld>
            <a:endParaRPr lang="en-US" dirty="0"/>
          </a:p>
        </p:txBody>
      </p:sp>
    </p:spTree>
    <p:extLst>
      <p:ext uri="{BB962C8B-B14F-4D97-AF65-F5344CB8AC3E}">
        <p14:creationId xmlns:p14="http://schemas.microsoft.com/office/powerpoint/2010/main" val="68022406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Take note of the confidence</a:t>
            </a:r>
            <a:r>
              <a:rPr lang="en-US" baseline="0" dirty="0"/>
              <a:t> levels and the corresponding Sigma multiplier.  We will use the 5.15, which is a recommended multiplier by the Automotive Industry Action Group.</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438</a:t>
            </a:fld>
            <a:endParaRPr lang="en-US" dirty="0"/>
          </a:p>
        </p:txBody>
      </p:sp>
    </p:spTree>
    <p:extLst>
      <p:ext uri="{BB962C8B-B14F-4D97-AF65-F5344CB8AC3E}">
        <p14:creationId xmlns:p14="http://schemas.microsoft.com/office/powerpoint/2010/main" val="2170447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MBB is often thought of as</a:t>
            </a:r>
            <a:r>
              <a:rPr lang="en-US" baseline="0" dirty="0"/>
              <a:t> a trusted advisor to high-level leaders.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MBB often guides or coaches Black Belts and Green Belts and ensures the proper and consistent application of Six Sigma across departments.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While an MBB is typically technically savvy with all of the concepts and tools, it is critical that he or she has the skills to communicate in a practical manner with those that are not well-versed in Six Sigma.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Also, the MBB needs to have a strong ability to communicate with and influence leaders at all levels of an organization.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a:t>
            </a:fld>
            <a:endParaRPr lang="en-US" dirty="0"/>
          </a:p>
        </p:txBody>
      </p:sp>
    </p:spTree>
    <p:extLst>
      <p:ext uri="{BB962C8B-B14F-4D97-AF65-F5344CB8AC3E}">
        <p14:creationId xmlns:p14="http://schemas.microsoft.com/office/powerpoint/2010/main" val="4066723951"/>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Now we’ll do</a:t>
            </a:r>
            <a:r>
              <a:rPr lang="en-US" baseline="0" dirty="0"/>
              <a:t> an example with an attribute MSA.  Follow these instructions.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440</a:t>
            </a:fld>
            <a:endParaRPr lang="en-US" dirty="0"/>
          </a:p>
        </p:txBody>
      </p:sp>
    </p:spTree>
    <p:extLst>
      <p:ext uri="{BB962C8B-B14F-4D97-AF65-F5344CB8AC3E}">
        <p14:creationId xmlns:p14="http://schemas.microsoft.com/office/powerpoint/2010/main" val="16029709"/>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441</a:t>
            </a:fld>
            <a:endParaRPr lang="en-US" dirty="0"/>
          </a:p>
        </p:txBody>
      </p:sp>
    </p:spTree>
    <p:extLst>
      <p:ext uri="{BB962C8B-B14F-4D97-AF65-F5344CB8AC3E}">
        <p14:creationId xmlns:p14="http://schemas.microsoft.com/office/powerpoint/2010/main" val="2121853448"/>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The rater scores represent how the raters agree with themselves.  Appraiser A, for instance, agreed with himself on 84% of the measurements made.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446</a:t>
            </a:fld>
            <a:endParaRPr lang="en-US" dirty="0"/>
          </a:p>
        </p:txBody>
      </p:sp>
    </p:spTree>
    <p:extLst>
      <p:ext uri="{BB962C8B-B14F-4D97-AF65-F5344CB8AC3E}">
        <p14:creationId xmlns:p14="http://schemas.microsoft.com/office/powerpoint/2010/main" val="1864416141"/>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Of the 50 total measurements performed, for 78% of those (39) the appraisers agreed with both themselves and the other appraisers.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447</a:t>
            </a:fld>
            <a:endParaRPr lang="en-US" dirty="0"/>
          </a:p>
        </p:txBody>
      </p:sp>
    </p:spTree>
    <p:extLst>
      <p:ext uri="{BB962C8B-B14F-4D97-AF65-F5344CB8AC3E}">
        <p14:creationId xmlns:p14="http://schemas.microsoft.com/office/powerpoint/2010/main" val="2743454061"/>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On the next slide we</a:t>
            </a:r>
            <a:r>
              <a:rPr lang="en-US" baseline="0" dirty="0"/>
              <a:t> will look at the Kappa statistic as an output of the MSA.</a:t>
            </a:r>
          </a:p>
          <a:p>
            <a:pPr>
              <a:buFont typeface="Arial" pitchFamily="34" charset="0"/>
              <a:buChar char="•"/>
            </a:pPr>
            <a:r>
              <a:rPr lang="en-US" baseline="0" dirty="0"/>
              <a:t> The goal of the Kappa statistic is to measure how likely it is that there is agreement between and within raters purely by chance or not.</a:t>
            </a:r>
          </a:p>
          <a:p>
            <a:pPr>
              <a:buFont typeface="Arial" pitchFamily="34" charset="0"/>
              <a:buChar char="•"/>
            </a:pPr>
            <a:r>
              <a:rPr lang="en-US" baseline="0" dirty="0"/>
              <a:t> Kappa values range from -1 to 1, where negative values mean that the observed agreement is less than the chance agreement…and positive values indicates that the observed agreement is greater than the chance agreement.</a:t>
            </a:r>
          </a:p>
          <a:p>
            <a:pPr>
              <a:buFont typeface="Arial" pitchFamily="34" charset="0"/>
              <a:buChar char="•"/>
            </a:pPr>
            <a:r>
              <a:rPr lang="en-US" baseline="0" dirty="0"/>
              <a:t> Rule of thumb is that is Kappa is greater than 0.7, then the measurement system is acceptable, and greater than 0.9 is excellent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448</a:t>
            </a:fld>
            <a:endParaRPr lang="en-US" dirty="0"/>
          </a:p>
        </p:txBody>
      </p:sp>
    </p:spTree>
    <p:extLst>
      <p:ext uri="{BB962C8B-B14F-4D97-AF65-F5344CB8AC3E}">
        <p14:creationId xmlns:p14="http://schemas.microsoft.com/office/powerpoint/2010/main" val="4092461079"/>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In</a:t>
            </a:r>
            <a:r>
              <a:rPr lang="en-US" baseline="0" dirty="0"/>
              <a:t> all cases the Kappa indicates that the measurement system is acceptable.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449</a:t>
            </a:fld>
            <a:endParaRPr lang="en-US" dirty="0"/>
          </a:p>
        </p:txBody>
      </p:sp>
    </p:spTree>
    <p:extLst>
      <p:ext uri="{BB962C8B-B14F-4D97-AF65-F5344CB8AC3E}">
        <p14:creationId xmlns:p14="http://schemas.microsoft.com/office/powerpoint/2010/main" val="1306575584"/>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450</a:t>
            </a:fld>
            <a:endParaRPr lang="en-US" dirty="0"/>
          </a:p>
        </p:txBody>
      </p:sp>
    </p:spTree>
    <p:extLst>
      <p:ext uri="{BB962C8B-B14F-4D97-AF65-F5344CB8AC3E}">
        <p14:creationId xmlns:p14="http://schemas.microsoft.com/office/powerpoint/2010/main" val="2479273216"/>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451</a:t>
            </a:fld>
            <a:endParaRPr lang="en-US" dirty="0"/>
          </a:p>
        </p:txBody>
      </p:sp>
    </p:spTree>
    <p:extLst>
      <p:ext uri="{BB962C8B-B14F-4D97-AF65-F5344CB8AC3E}">
        <p14:creationId xmlns:p14="http://schemas.microsoft.com/office/powerpoint/2010/main" val="2812159874"/>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452</a:t>
            </a:fld>
            <a:endParaRPr lang="en-US" dirty="0"/>
          </a:p>
        </p:txBody>
      </p:sp>
    </p:spTree>
    <p:extLst>
      <p:ext uri="{BB962C8B-B14F-4D97-AF65-F5344CB8AC3E}">
        <p14:creationId xmlns:p14="http://schemas.microsoft.com/office/powerpoint/2010/main" val="3910663271"/>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453</a:t>
            </a:fld>
            <a:endParaRPr lang="en-US" dirty="0"/>
          </a:p>
        </p:txBody>
      </p:sp>
    </p:spTree>
    <p:extLst>
      <p:ext uri="{BB962C8B-B14F-4D97-AF65-F5344CB8AC3E}">
        <p14:creationId xmlns:p14="http://schemas.microsoft.com/office/powerpoint/2010/main" val="870048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MBB often</a:t>
            </a:r>
            <a:r>
              <a:rPr lang="en-US" baseline="0" dirty="0"/>
              <a:t> is a trusted advisor to senior leaders in an organization, articulating the cost of poor quality and consulting with them about how to go about improving performance.</a:t>
            </a:r>
          </a:p>
          <a:p>
            <a:pPr>
              <a:buFont typeface="Arial" pitchFamily="34" charset="0"/>
              <a:buChar char="•"/>
            </a:pPr>
            <a:r>
              <a:rPr lang="en-US" baseline="0" dirty="0"/>
              <a:t>A MBB is responsible for defining a project portfolio to solve the businesses problems and drive the strategy.</a:t>
            </a:r>
          </a:p>
          <a:p>
            <a:pPr>
              <a:buFont typeface="Arial" pitchFamily="34" charset="0"/>
              <a:buChar char="•"/>
            </a:pPr>
            <a:r>
              <a:rPr lang="en-US" baseline="0" dirty="0"/>
              <a:t>He or she shapes the work by establishing scope, goals, and timelines.</a:t>
            </a:r>
          </a:p>
          <a:p>
            <a:pPr>
              <a:buFont typeface="Arial" pitchFamily="34" charset="0"/>
              <a:buChar char="•"/>
            </a:pPr>
            <a:r>
              <a:rPr lang="en-US" baseline="0" dirty="0"/>
              <a:t>He or she gathers resources, trains Belts, facilitates tollgates, and reports out to stakeholders and executives.</a:t>
            </a:r>
          </a:p>
          <a:p>
            <a:pPr>
              <a:buFont typeface="Arial" pitchFamily="34" charset="0"/>
              <a:buChar char="•"/>
            </a:pPr>
            <a:r>
              <a:rPr lang="en-US" baseline="0" dirty="0"/>
              <a:t>Finally, the MBB establishes a strategy for Six Sigma implementation and leads the way.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a:t>
            </a:fld>
            <a:endParaRPr lang="en-US" dirty="0"/>
          </a:p>
        </p:txBody>
      </p:sp>
    </p:spTree>
    <p:extLst>
      <p:ext uri="{BB962C8B-B14F-4D97-AF65-F5344CB8AC3E}">
        <p14:creationId xmlns:p14="http://schemas.microsoft.com/office/powerpoint/2010/main" val="2588533574"/>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i="1" dirty="0"/>
              <a:t>Process capability </a:t>
            </a:r>
            <a:r>
              <a:rPr lang="en-US" dirty="0"/>
              <a:t>is a term used to describe how well a process can operate</a:t>
            </a:r>
            <a:r>
              <a:rPr lang="en-US" baseline="0" dirty="0"/>
              <a:t> within specific parameters, or how it meets a given specified outcome.</a:t>
            </a:r>
          </a:p>
          <a:p>
            <a:pPr>
              <a:buFont typeface="Arial" pitchFamily="34" charset="0"/>
              <a:buChar char="•"/>
            </a:pPr>
            <a:r>
              <a:rPr lang="en-US" baseline="0" dirty="0"/>
              <a:t> For example, if a product is expected to fall within certain specification limits, capability is a measure of how often it can meet those specifications.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454</a:t>
            </a:fld>
            <a:endParaRPr lang="en-US" dirty="0"/>
          </a:p>
        </p:txBody>
      </p:sp>
    </p:spTree>
    <p:extLst>
      <p:ext uri="{BB962C8B-B14F-4D97-AF65-F5344CB8AC3E}">
        <p14:creationId xmlns:p14="http://schemas.microsoft.com/office/powerpoint/2010/main" val="2797052895"/>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To</a:t>
            </a:r>
            <a:r>
              <a:rPr lang="en-US" baseline="0" dirty="0"/>
              <a:t> analyze process capability, follow these steps:</a:t>
            </a:r>
          </a:p>
          <a:p>
            <a:pPr>
              <a:buFont typeface="Arial" pitchFamily="34" charset="0"/>
              <a:buChar char="•"/>
            </a:pPr>
            <a:r>
              <a:rPr lang="en-US" baseline="0" dirty="0"/>
              <a:t> First of all, choose the process metric that is to be analyzed.</a:t>
            </a:r>
          </a:p>
          <a:p>
            <a:pPr>
              <a:buFont typeface="Arial" pitchFamily="34" charset="0"/>
              <a:buChar char="•"/>
            </a:pPr>
            <a:r>
              <a:rPr lang="en-US" baseline="0" dirty="0"/>
              <a:t> Second, collect data for the process metric.</a:t>
            </a:r>
          </a:p>
          <a:p>
            <a:pPr>
              <a:buFont typeface="Arial" pitchFamily="34" charset="0"/>
              <a:buChar char="•"/>
            </a:pPr>
            <a:r>
              <a:rPr lang="en-US" baseline="0" dirty="0"/>
              <a:t> Third, determine if the process is stable. It must be stable to get a true read on process capability.</a:t>
            </a:r>
          </a:p>
          <a:p>
            <a:pPr>
              <a:buFont typeface="Arial" pitchFamily="34" charset="0"/>
              <a:buChar char="•"/>
            </a:pPr>
            <a:r>
              <a:rPr lang="en-US" baseline="0" dirty="0"/>
              <a:t> Fourth, calculate process capability indices.</a:t>
            </a:r>
          </a:p>
          <a:p>
            <a:pPr>
              <a:buFont typeface="Arial" pitchFamily="34" charset="0"/>
              <a:buChar char="•"/>
            </a:pPr>
            <a:r>
              <a:rPr lang="en-US" baseline="0" dirty="0"/>
              <a:t> Fifth, monitor the process over time and ensure it remains in control.</a:t>
            </a:r>
          </a:p>
          <a:p>
            <a:pPr>
              <a:buFont typeface="Arial" pitchFamily="34" charset="0"/>
              <a:buNone/>
            </a:pPr>
            <a:r>
              <a:rPr lang="en-US" baseline="0" dirty="0"/>
              <a:t>The following pages describe in more detail what all these terms mean.</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455</a:t>
            </a:fld>
            <a:endParaRPr lang="en-US" dirty="0"/>
          </a:p>
        </p:txBody>
      </p:sp>
    </p:spTree>
    <p:extLst>
      <p:ext uri="{BB962C8B-B14F-4D97-AF65-F5344CB8AC3E}">
        <p14:creationId xmlns:p14="http://schemas.microsoft.com/office/powerpoint/2010/main" val="3742623006"/>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a:t>
            </a:r>
            <a:r>
              <a:rPr lang="en-US" baseline="0" dirty="0"/>
              <a:t> are different indices that can be used to describe process capability.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456</a:t>
            </a:fld>
            <a:endParaRPr lang="en-US" dirty="0"/>
          </a:p>
        </p:txBody>
      </p:sp>
    </p:spTree>
    <p:extLst>
      <p:ext uri="{BB962C8B-B14F-4D97-AF65-F5344CB8AC3E}">
        <p14:creationId xmlns:p14="http://schemas.microsoft.com/office/powerpoint/2010/main" val="2798908333"/>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a:t>Cp</a:t>
            </a:r>
            <a:r>
              <a:rPr lang="en-US" baseline="0" dirty="0"/>
              <a:t> index is process capability. It can be calculated by dividing the difference between the upper and lower spec limits by 6 times sigma (within).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457</a:t>
            </a:fld>
            <a:endParaRPr lang="en-US" dirty="0"/>
          </a:p>
        </p:txBody>
      </p:sp>
    </p:spTree>
    <p:extLst>
      <p:ext uri="{BB962C8B-B14F-4D97-AF65-F5344CB8AC3E}">
        <p14:creationId xmlns:p14="http://schemas.microsoft.com/office/powerpoint/2010/main" val="2605097274"/>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Cp</a:t>
            </a:r>
            <a:r>
              <a:rPr lang="en-US" baseline="0" dirty="0"/>
              <a:t> measures the capability of a process to meet two-sided specifications (meaning it has upper spec and lower spec limits).</a:t>
            </a:r>
          </a:p>
          <a:p>
            <a:pPr>
              <a:buFont typeface="Arial" pitchFamily="34" charset="0"/>
              <a:buChar char="•"/>
            </a:pPr>
            <a:r>
              <a:rPr lang="en-US" baseline="0" dirty="0"/>
              <a:t>It assumes the average is centered in the process, or basically it does not take the average into account.</a:t>
            </a:r>
          </a:p>
          <a:p>
            <a:pPr>
              <a:buFont typeface="Arial" pitchFamily="34" charset="0"/>
              <a:buChar char="•"/>
            </a:pPr>
            <a:r>
              <a:rPr lang="en-US" dirty="0"/>
              <a:t>The higher Cp the better, meaning the spread of the process is smaller relative</a:t>
            </a:r>
            <a:r>
              <a:rPr lang="en-US" baseline="0" dirty="0"/>
              <a:t> to the spread of the specifications.</a:t>
            </a:r>
          </a:p>
          <a:p>
            <a:pPr>
              <a:buFont typeface="Arial" pitchFamily="34" charset="0"/>
              <a:buChar char="•"/>
            </a:pPr>
            <a:r>
              <a:rPr lang="en-US" baseline="0" dirty="0"/>
              <a:t>Since it does not take the average into account, it is best to use Cp when the process is actually centered between the customer’s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458</a:t>
            </a:fld>
            <a:endParaRPr lang="en-US" dirty="0"/>
          </a:p>
        </p:txBody>
      </p:sp>
    </p:spTree>
    <p:extLst>
      <p:ext uri="{BB962C8B-B14F-4D97-AF65-F5344CB8AC3E}">
        <p14:creationId xmlns:p14="http://schemas.microsoft.com/office/powerpoint/2010/main" val="3713674049"/>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a:t>
            </a:r>
            <a:r>
              <a:rPr lang="en-US" b="1" dirty="0" err="1"/>
              <a:t>Pp</a:t>
            </a:r>
            <a:r>
              <a:rPr lang="en-US" baseline="0" dirty="0"/>
              <a:t> index is the performance of the process. It can be calculated by dividing the difference between the upper and lower spec limits by 6 times sigma (overall).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Like </a:t>
            </a:r>
            <a:r>
              <a:rPr lang="en-US" baseline="0" dirty="0" err="1"/>
              <a:t>Cp</a:t>
            </a:r>
            <a:r>
              <a:rPr lang="en-US" baseline="0" dirty="0"/>
              <a:t>, it assumes the process mean is centered between the spec limits and essentially is the ratio of the distance between the spec limits to 6 process standard deviations.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Obviously, the higher this value the better, because it means you can fit the process variation between the spec limits more easily.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459</a:t>
            </a:fld>
            <a:endParaRPr lang="en-US" dirty="0"/>
          </a:p>
        </p:txBody>
      </p:sp>
    </p:spTree>
    <p:extLst>
      <p:ext uri="{BB962C8B-B14F-4D97-AF65-F5344CB8AC3E}">
        <p14:creationId xmlns:p14="http://schemas.microsoft.com/office/powerpoint/2010/main" val="2382671015"/>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assumptions for Pp are similar to Cp, with the exception of the standard deviation used to calculate it.</a:t>
            </a:r>
          </a:p>
          <a:p>
            <a:pPr>
              <a:buFont typeface="Arial" pitchFamily="34" charset="0"/>
              <a:buChar char="•"/>
            </a:pPr>
            <a:r>
              <a:rPr lang="en-US" dirty="0"/>
              <a:t>The difference between Pp and Cp is how</a:t>
            </a:r>
            <a:r>
              <a:rPr lang="en-US" baseline="0" dirty="0"/>
              <a:t> they take into account process decentralization.</a:t>
            </a:r>
            <a:endParaRPr lang="en-US" dirty="0"/>
          </a:p>
          <a:p>
            <a:pPr>
              <a:buFont typeface="Arial" pitchFamily="34" charset="0"/>
              <a:buChar char="•"/>
            </a:pPr>
            <a:r>
              <a:rPr lang="en-US" dirty="0"/>
              <a:t>Cp considers </a:t>
            </a:r>
            <a:r>
              <a:rPr lang="en-US" i="1" dirty="0"/>
              <a:t>within</a:t>
            </a:r>
            <a:r>
              <a:rPr lang="en-US" dirty="0"/>
              <a:t> subgroup standard</a:t>
            </a:r>
            <a:r>
              <a:rPr lang="en-US" baseline="0" dirty="0"/>
              <a:t> deviation, but Pp considers the </a:t>
            </a:r>
            <a:r>
              <a:rPr lang="en-US" i="1" baseline="0" dirty="0"/>
              <a:t>total</a:t>
            </a:r>
            <a:r>
              <a:rPr lang="en-US" baseline="0" dirty="0"/>
              <a:t> standard deviation from the sample data.</a:t>
            </a:r>
          </a:p>
          <a:p>
            <a:pPr>
              <a:buFont typeface="Arial" pitchFamily="34" charset="0"/>
              <a:buChar char="•"/>
            </a:pPr>
            <a:r>
              <a:rPr lang="en-US" baseline="0" dirty="0"/>
              <a:t>Pp is a more conservative method for determining capability because it considers the total variation of a process instead of a subgroup of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460</a:t>
            </a:fld>
            <a:endParaRPr lang="en-US" dirty="0"/>
          </a:p>
        </p:txBody>
      </p:sp>
    </p:spTree>
    <p:extLst>
      <p:ext uri="{BB962C8B-B14F-4D97-AF65-F5344CB8AC3E}">
        <p14:creationId xmlns:p14="http://schemas.microsoft.com/office/powerpoint/2010/main" val="2389031781"/>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t>
            </a:r>
            <a:r>
              <a:rPr lang="en-US" b="1" dirty="0"/>
              <a:t>Cpk</a:t>
            </a:r>
            <a:r>
              <a:rPr lang="en-US" dirty="0"/>
              <a:t> is process capability with</a:t>
            </a:r>
            <a:r>
              <a:rPr lang="en-US" baseline="0" dirty="0"/>
              <a:t> a “k factor adjustment.” </a:t>
            </a:r>
          </a:p>
          <a:p>
            <a:pPr>
              <a:buFont typeface="Arial" pitchFamily="34" charset="0"/>
              <a:buChar char="•"/>
            </a:pPr>
            <a:r>
              <a:rPr lang="en-US" baseline="0" dirty="0"/>
              <a:t> The </a:t>
            </a:r>
            <a:r>
              <a:rPr lang="en-US" i="1" baseline="0" dirty="0"/>
              <a:t>m</a:t>
            </a:r>
            <a:r>
              <a:rPr lang="en-US" baseline="0" dirty="0"/>
              <a:t> is essentially the center point between the spec limits (it is calculated like an average).</a:t>
            </a:r>
          </a:p>
          <a:p>
            <a:pPr>
              <a:buFont typeface="Arial" pitchFamily="34" charset="0"/>
              <a:buChar char="•"/>
            </a:pPr>
            <a:r>
              <a:rPr lang="en-US" baseline="0" dirty="0"/>
              <a:t> When calculating </a:t>
            </a:r>
            <a:r>
              <a:rPr lang="en-US" i="1" baseline="0" dirty="0"/>
              <a:t>k</a:t>
            </a:r>
            <a:r>
              <a:rPr lang="en-US" baseline="0" dirty="0"/>
              <a:t>, the numerator is the absolute value of the difference between the center point between the spec limits (m) and the process mean (</a:t>
            </a:r>
            <a:r>
              <a:rPr lang="el-GR" baseline="0" dirty="0"/>
              <a:t>μ</a:t>
            </a:r>
            <a:r>
              <a:rPr lang="en-US" baseline="0" dirty="0"/>
              <a:t>); the denominator is half the distance between the specs.</a:t>
            </a:r>
          </a:p>
          <a:p>
            <a:pPr>
              <a:buFont typeface="Arial" pitchFamily="34" charset="0"/>
              <a:buChar char="•"/>
            </a:pPr>
            <a:r>
              <a:rPr lang="en-US" baseline="0" dirty="0"/>
              <a:t> As you can guess from the calculation of </a:t>
            </a:r>
            <a:r>
              <a:rPr lang="en-US" i="1" baseline="0" dirty="0"/>
              <a:t>k</a:t>
            </a:r>
            <a:r>
              <a:rPr lang="en-US" baseline="0" dirty="0"/>
              <a:t>, it takes into consideration the location of the mean between the spec limits.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461</a:t>
            </a:fld>
            <a:endParaRPr lang="en-US" dirty="0"/>
          </a:p>
        </p:txBody>
      </p:sp>
    </p:spTree>
    <p:extLst>
      <p:ext uri="{BB962C8B-B14F-4D97-AF65-F5344CB8AC3E}">
        <p14:creationId xmlns:p14="http://schemas.microsoft.com/office/powerpoint/2010/main" val="1430409876"/>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The formula for Cpk can also be expressed in another way.</a:t>
            </a:r>
            <a:endParaRPr lang="en-US" dirty="0"/>
          </a:p>
          <a:p>
            <a:pPr>
              <a:buFont typeface="Arial" pitchFamily="34" charset="0"/>
              <a:buChar char="•"/>
            </a:pPr>
            <a:r>
              <a:rPr lang="en-US" dirty="0"/>
              <a:t> The</a:t>
            </a:r>
            <a:r>
              <a:rPr lang="en-US" baseline="0" dirty="0"/>
              <a:t> expression for Cpk is indicating that the limiting factor is which spec limit the mean is closer to. This is why Cpk is the minimum of the two expressions shown on this slide.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462</a:t>
            </a:fld>
            <a:endParaRPr lang="en-US" dirty="0"/>
          </a:p>
        </p:txBody>
      </p:sp>
    </p:spTree>
    <p:extLst>
      <p:ext uri="{BB962C8B-B14F-4D97-AF65-F5344CB8AC3E}">
        <p14:creationId xmlns:p14="http://schemas.microsoft.com/office/powerpoint/2010/main" val="352731844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As we saw, Cpk considers</a:t>
            </a:r>
            <a:r>
              <a:rPr lang="en-US" baseline="0" dirty="0"/>
              <a:t> the process average (and where it is located relative to the spec limits) when determining capability.</a:t>
            </a:r>
          </a:p>
          <a:p>
            <a:pPr>
              <a:buFont typeface="Arial" pitchFamily="34" charset="0"/>
              <a:buChar char="•"/>
            </a:pPr>
            <a:r>
              <a:rPr lang="en-US" baseline="0" dirty="0"/>
              <a:t> If the process is not centered, this index is recommended.</a:t>
            </a:r>
          </a:p>
          <a:p>
            <a:pPr>
              <a:buFont typeface="Arial" pitchFamily="34" charset="0"/>
              <a:buChar char="•"/>
            </a:pPr>
            <a:r>
              <a:rPr lang="en-US" baseline="0" dirty="0"/>
              <a:t> The one-sided method of calculating Cpk is Cpu or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463</a:t>
            </a:fld>
            <a:endParaRPr lang="en-US" dirty="0"/>
          </a:p>
        </p:txBody>
      </p:sp>
    </p:spTree>
    <p:extLst>
      <p:ext uri="{BB962C8B-B14F-4D97-AF65-F5344CB8AC3E}">
        <p14:creationId xmlns:p14="http://schemas.microsoft.com/office/powerpoint/2010/main" val="983725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 is the</a:t>
            </a:r>
            <a:r>
              <a:rPr lang="en-US" baseline="0" dirty="0"/>
              <a:t> key to success among all the other Belts.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role of a Black Belt is to lead multiple projects, train and mentor Green Belts, define a problem, and drive change effectively</a:t>
            </a:r>
            <a:r>
              <a:rPr lang="en-US" dirty="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Black Belt</a:t>
            </a:r>
            <a:r>
              <a:rPr lang="en-US" baseline="0" dirty="0"/>
              <a:t> incorporates many skills that are critical to successfully and quickly implementing a process improvement initiative through the DMAIC methodology.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a:t>
            </a:fld>
            <a:endParaRPr lang="en-US" dirty="0"/>
          </a:p>
        </p:txBody>
      </p:sp>
    </p:spTree>
    <p:extLst>
      <p:ext uri="{BB962C8B-B14F-4D97-AF65-F5344CB8AC3E}">
        <p14:creationId xmlns:p14="http://schemas.microsoft.com/office/powerpoint/2010/main" val="940248796"/>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Here</a:t>
            </a:r>
            <a:r>
              <a:rPr lang="en-US" baseline="0" dirty="0"/>
              <a:t> you can see the formulas for calculating Cpu and Cpl.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464</a:t>
            </a:fld>
            <a:endParaRPr lang="en-US" dirty="0"/>
          </a:p>
        </p:txBody>
      </p:sp>
    </p:spTree>
    <p:extLst>
      <p:ext uri="{BB962C8B-B14F-4D97-AF65-F5344CB8AC3E}">
        <p14:creationId xmlns:p14="http://schemas.microsoft.com/office/powerpoint/2010/main" val="3914107235"/>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is to Pp as</a:t>
            </a:r>
            <a:r>
              <a:rPr lang="en-US" baseline="0" dirty="0"/>
              <a:t> Cpk is to Cp.</a:t>
            </a:r>
          </a:p>
          <a:p>
            <a:pPr>
              <a:buFont typeface="Arial" pitchFamily="34" charset="0"/>
              <a:buChar char="•"/>
            </a:pPr>
            <a:r>
              <a:rPr lang="en-US" baseline="0" dirty="0"/>
              <a:t>The </a:t>
            </a:r>
            <a:r>
              <a:rPr lang="en-US" i="1" baseline="0" dirty="0"/>
              <a:t>k</a:t>
            </a:r>
            <a:r>
              <a:rPr lang="en-US" baseline="0" dirty="0"/>
              <a:t> factor is the same used earlier to calculate Cpk.</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465</a:t>
            </a:fld>
            <a:endParaRPr lang="en-US" dirty="0"/>
          </a:p>
        </p:txBody>
      </p:sp>
    </p:spTree>
    <p:extLst>
      <p:ext uri="{BB962C8B-B14F-4D97-AF65-F5344CB8AC3E}">
        <p14:creationId xmlns:p14="http://schemas.microsoft.com/office/powerpoint/2010/main" val="754541923"/>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Ppk </a:t>
            </a:r>
            <a:r>
              <a:rPr lang="en-US" baseline="0" dirty="0"/>
              <a:t>can also be expressed this way, like Cpk, and the difference is the use of overall process variation instead of within subgroup variation.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466</a:t>
            </a:fld>
            <a:endParaRPr lang="en-US" dirty="0"/>
          </a:p>
        </p:txBody>
      </p:sp>
    </p:spTree>
    <p:extLst>
      <p:ext uri="{BB962C8B-B14F-4D97-AF65-F5344CB8AC3E}">
        <p14:creationId xmlns:p14="http://schemas.microsoft.com/office/powerpoint/2010/main" val="149616415"/>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Just as Pp is a more conservative</a:t>
            </a:r>
            <a:r>
              <a:rPr lang="en-US" baseline="0" dirty="0"/>
              <a:t> alternative to Cp, Ppk is a more conservative choice when it is not clear if a rational subgroup variation can be used.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467</a:t>
            </a:fld>
            <a:endParaRPr lang="en-US" dirty="0"/>
          </a:p>
        </p:txBody>
      </p:sp>
    </p:spTree>
    <p:extLst>
      <p:ext uri="{BB962C8B-B14F-4D97-AF65-F5344CB8AC3E}">
        <p14:creationId xmlns:p14="http://schemas.microsoft.com/office/powerpoint/2010/main" val="1984653241"/>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Variations of Ppk can be calculated when there is only an upper or a lower spec limit.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468</a:t>
            </a:fld>
            <a:endParaRPr lang="en-US" dirty="0"/>
          </a:p>
        </p:txBody>
      </p:sp>
    </p:spTree>
    <p:extLst>
      <p:ext uri="{BB962C8B-B14F-4D97-AF65-F5344CB8AC3E}">
        <p14:creationId xmlns:p14="http://schemas.microsoft.com/office/powerpoint/2010/main" val="3428834157"/>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We have learned that the </a:t>
            </a:r>
            <a:r>
              <a:rPr lang="en-US" i="1" dirty="0"/>
              <a:t>k </a:t>
            </a:r>
            <a:r>
              <a:rPr lang="en-US" dirty="0"/>
              <a:t>factor</a:t>
            </a:r>
            <a:r>
              <a:rPr lang="en-US" baseline="0" dirty="0"/>
              <a:t> is the difference between Cpk/Ppk and Cp/Pp. They all take into account process variation, but the </a:t>
            </a:r>
            <a:r>
              <a:rPr lang="en-US" i="1" baseline="0" dirty="0"/>
              <a:t>k</a:t>
            </a:r>
            <a:r>
              <a:rPr lang="en-US" baseline="0" dirty="0"/>
              <a:t> factor takes into account the average of the process.</a:t>
            </a:r>
          </a:p>
          <a:p>
            <a:pPr>
              <a:buFont typeface="Arial" pitchFamily="34" charset="0"/>
              <a:buChar char="•"/>
            </a:pPr>
            <a:r>
              <a:rPr lang="en-US" baseline="0" dirty="0"/>
              <a:t>Cpm is another type of capability index to determine how far the process average varies from the specified target. </a:t>
            </a:r>
          </a:p>
          <a:p>
            <a:pPr>
              <a:buFont typeface="Arial" pitchFamily="34" charset="0"/>
              <a:buChar char="•"/>
            </a:pPr>
            <a:r>
              <a:rPr lang="en-US" baseline="0" dirty="0"/>
              <a:t>Cpm is also referred to as “Taguchi’s capability index,” and rather than only telling us if a measurement is good (between the spec limits), it helps us understand </a:t>
            </a:r>
            <a:r>
              <a:rPr lang="en-US" i="1" baseline="0" dirty="0"/>
              <a:t>how good </a:t>
            </a:r>
            <a:r>
              <a:rPr lang="en-US" baseline="0" dirty="0"/>
              <a:t>it is.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469</a:t>
            </a:fld>
            <a:endParaRPr lang="en-US" dirty="0"/>
          </a:p>
        </p:txBody>
      </p:sp>
    </p:spTree>
    <p:extLst>
      <p:ext uri="{BB962C8B-B14F-4D97-AF65-F5344CB8AC3E}">
        <p14:creationId xmlns:p14="http://schemas.microsoft.com/office/powerpoint/2010/main" val="3469283491"/>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470</a:t>
            </a:fld>
            <a:endParaRPr lang="en-US" dirty="0"/>
          </a:p>
        </p:txBody>
      </p:sp>
    </p:spTree>
    <p:extLst>
      <p:ext uri="{BB962C8B-B14F-4D97-AF65-F5344CB8AC3E}">
        <p14:creationId xmlns:p14="http://schemas.microsoft.com/office/powerpoint/2010/main" val="2025644416"/>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This example will walk through how to run a process capability analysis in </a:t>
            </a:r>
            <a:r>
              <a:rPr lang="en-US" dirty="0" err="1"/>
              <a:t>SigmaXL</a:t>
            </a:r>
            <a:r>
              <a:rPr lang="en-US" dirty="0"/>
              <a: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471</a:t>
            </a:fld>
            <a:endParaRPr lang="en-US" dirty="0"/>
          </a:p>
        </p:txBody>
      </p:sp>
    </p:spTree>
    <p:extLst>
      <p:ext uri="{BB962C8B-B14F-4D97-AF65-F5344CB8AC3E}">
        <p14:creationId xmlns:p14="http://schemas.microsoft.com/office/powerpoint/2010/main" val="1172007545"/>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 are the proper selections for</a:t>
            </a:r>
            <a:r>
              <a:rPr lang="en-US" baseline="0" dirty="0"/>
              <a:t> </a:t>
            </a:r>
            <a:r>
              <a:rPr lang="en-US" baseline="0" dirty="0" err="1"/>
              <a:t>SigmaXL</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472</a:t>
            </a:fld>
            <a:endParaRPr lang="en-US" dirty="0"/>
          </a:p>
        </p:txBody>
      </p:sp>
    </p:spTree>
    <p:extLst>
      <p:ext uri="{BB962C8B-B14F-4D97-AF65-F5344CB8AC3E}">
        <p14:creationId xmlns:p14="http://schemas.microsoft.com/office/powerpoint/2010/main" val="1823888807"/>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267" rtl="0" eaLnBrk="1" fontAlgn="auto" latinLnBrk="0" hangingPunct="1">
              <a:lnSpc>
                <a:spcPct val="100000"/>
              </a:lnSpc>
              <a:spcBef>
                <a:spcPts val="0"/>
              </a:spcBef>
              <a:spcAft>
                <a:spcPts val="0"/>
              </a:spcAft>
              <a:buClrTx/>
              <a:buSzTx/>
              <a:buFontTx/>
              <a:buNone/>
              <a:tabLst/>
              <a:defRPr/>
            </a:pPr>
            <a:r>
              <a:rPr lang="en-US" dirty="0"/>
              <a:t>Here</a:t>
            </a:r>
            <a:r>
              <a:rPr lang="en-US" baseline="0" dirty="0"/>
              <a:t> in the output of the analysis, you can see where the process capability indices are provided.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473</a:t>
            </a:fld>
            <a:endParaRPr lang="en-US" dirty="0"/>
          </a:p>
        </p:txBody>
      </p:sp>
    </p:spTree>
    <p:extLst>
      <p:ext uri="{BB962C8B-B14F-4D97-AF65-F5344CB8AC3E}">
        <p14:creationId xmlns:p14="http://schemas.microsoft.com/office/powerpoint/2010/main" val="16353006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Often</a:t>
            </a:r>
            <a:r>
              <a:rPr lang="en-US" baseline="0" dirty="0"/>
              <a:t> Black Belts are dedicated to improvement efforts, but typically pursue certification while simultaneously performing their normal line role.</a:t>
            </a:r>
          </a:p>
          <a:p>
            <a:pPr>
              <a:buFont typeface="Arial" pitchFamily="34" charset="0"/>
              <a:buChar char="•"/>
            </a:pPr>
            <a:r>
              <a:rPr lang="en-US" baseline="0" dirty="0"/>
              <a:t>Responsibilities include project definition, resource gathering, planning, and reporting outs.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a:t>
            </a:fld>
            <a:endParaRPr lang="en-US" dirty="0"/>
          </a:p>
        </p:txBody>
      </p:sp>
    </p:spTree>
    <p:extLst>
      <p:ext uri="{BB962C8B-B14F-4D97-AF65-F5344CB8AC3E}">
        <p14:creationId xmlns:p14="http://schemas.microsoft.com/office/powerpoint/2010/main" val="251652819"/>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474</a:t>
            </a:fld>
            <a:endParaRPr lang="en-US" dirty="0"/>
          </a:p>
        </p:txBody>
      </p:sp>
    </p:spTree>
    <p:extLst>
      <p:ext uri="{BB962C8B-B14F-4D97-AF65-F5344CB8AC3E}">
        <p14:creationId xmlns:p14="http://schemas.microsoft.com/office/powerpoint/2010/main" val="3136712154"/>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In the previous</a:t>
            </a:r>
            <a:r>
              <a:rPr lang="en-US" baseline="0" dirty="0"/>
              <a:t> module, it was noted that a process must be stable before determining process capability. So what is stability?</a:t>
            </a:r>
          </a:p>
          <a:p>
            <a:pPr>
              <a:buFont typeface="Arial" pitchFamily="34" charset="0"/>
              <a:buChar char="•"/>
            </a:pPr>
            <a:r>
              <a:rPr lang="en-US" baseline="0" dirty="0"/>
              <a:t> Stability means that the process is in control, meaning there are no special causes (only random variation) influencing the process outcome.</a:t>
            </a:r>
          </a:p>
          <a:p>
            <a:pPr>
              <a:buFont typeface="Arial" pitchFamily="34" charset="0"/>
              <a:buChar char="•"/>
            </a:pPr>
            <a:r>
              <a:rPr lang="en-US" baseline="0" dirty="0"/>
              <a:t> Future process outcomes are predictable within a range of values, and there are no trends, patterns, or outliers in a control chart of the process.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475</a:t>
            </a:fld>
            <a:endParaRPr lang="en-US" dirty="0"/>
          </a:p>
        </p:txBody>
      </p:sp>
    </p:spTree>
    <p:extLst>
      <p:ext uri="{BB962C8B-B14F-4D97-AF65-F5344CB8AC3E}">
        <p14:creationId xmlns:p14="http://schemas.microsoft.com/office/powerpoint/2010/main" val="2159772036"/>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 discuss stability, it is important that we define</a:t>
            </a:r>
            <a:r>
              <a:rPr lang="en-US" baseline="0" dirty="0"/>
              <a:t> and differentiate common cause and special cause variation.</a:t>
            </a:r>
          </a:p>
          <a:p>
            <a:pPr>
              <a:buFont typeface="Arial" pitchFamily="34" charset="0"/>
              <a:buChar char="•"/>
            </a:pPr>
            <a:r>
              <a:rPr lang="en-US" baseline="0" dirty="0"/>
              <a:t> Common cause variation is left to chance. It is random, it is expected, and inherent to the process; therefore, it is unable to be eliminated.</a:t>
            </a:r>
          </a:p>
          <a:p>
            <a:pPr>
              <a:buFont typeface="Arial" pitchFamily="34" charset="0"/>
              <a:buChar char="•"/>
            </a:pPr>
            <a:r>
              <a:rPr lang="en-US" baseline="0" dirty="0"/>
              <a:t> Special cause, on the other hand, can be attributed to an “assignable cause.” It is NOT expected (or anticipated), and is external to the process. These causes signal changes in the process and can be eliminated.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476</a:t>
            </a:fld>
            <a:endParaRPr lang="en-US" dirty="0"/>
          </a:p>
        </p:txBody>
      </p:sp>
    </p:spTree>
    <p:extLst>
      <p:ext uri="{BB962C8B-B14F-4D97-AF65-F5344CB8AC3E}">
        <p14:creationId xmlns:p14="http://schemas.microsoft.com/office/powerpoint/2010/main" val="1870585314"/>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 Control charts are a very powerful tool that can be used for several purposes. In this case, the tool is used to analyze the stability of the process.</a:t>
            </a:r>
          </a:p>
          <a:p>
            <a:pPr>
              <a:buFont typeface="Arial" pitchFamily="34" charset="0"/>
              <a:buChar char="•"/>
            </a:pPr>
            <a:r>
              <a:rPr lang="en-US" baseline="0" dirty="0"/>
              <a:t> The control chart helps us determine the presence of special cause variation.</a:t>
            </a:r>
          </a:p>
          <a:p>
            <a:pPr>
              <a:buFont typeface="Arial" pitchFamily="34" charset="0"/>
              <a:buChar char="•"/>
            </a:pPr>
            <a:r>
              <a:rPr lang="en-US" baseline="0" dirty="0"/>
              <a:t> If a process is “in control” per the control chart, then the process is stable and future process results can be predicted.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477</a:t>
            </a:fld>
            <a:endParaRPr lang="en-US" dirty="0"/>
          </a:p>
        </p:txBody>
      </p:sp>
    </p:spTree>
    <p:extLst>
      <p:ext uri="{BB962C8B-B14F-4D97-AF65-F5344CB8AC3E}">
        <p14:creationId xmlns:p14="http://schemas.microsoft.com/office/powerpoint/2010/main" val="2014005260"/>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many type</a:t>
            </a:r>
            <a:r>
              <a:rPr lang="en-US" baseline="0" dirty="0"/>
              <a:t>s of control charts that you can choose from, depending on the type of data being analyzed.</a:t>
            </a:r>
          </a:p>
          <a:p>
            <a:pPr>
              <a:buFont typeface="Arial" pitchFamily="34" charset="0"/>
              <a:buChar char="•"/>
            </a:pPr>
            <a:r>
              <a:rPr lang="en-US" baseline="0" dirty="0"/>
              <a:t>I-</a:t>
            </a:r>
            <a:r>
              <a:rPr lang="en-US" baseline="0" dirty="0" err="1"/>
              <a:t>MR</a:t>
            </a:r>
            <a:r>
              <a:rPr lang="en-US" baseline="0" dirty="0"/>
              <a:t> (individuals and moving range)</a:t>
            </a:r>
          </a:p>
          <a:p>
            <a:pPr>
              <a:buFont typeface="Arial" pitchFamily="34" charset="0"/>
              <a:buChar char="•"/>
            </a:pPr>
            <a:r>
              <a:rPr lang="en-US" baseline="0" dirty="0"/>
              <a:t>Xbar – R (Xbar is the average and R is range)</a:t>
            </a:r>
          </a:p>
          <a:p>
            <a:pPr>
              <a:buFont typeface="Arial" pitchFamily="34" charset="0"/>
              <a:buChar char="•"/>
            </a:pPr>
            <a:r>
              <a:rPr lang="en-US" baseline="0" dirty="0"/>
              <a:t>Xbar – S (Xbar is the average and S is standard deviation)</a:t>
            </a:r>
          </a:p>
          <a:p>
            <a:pPr>
              <a:buFont typeface="Arial" pitchFamily="34" charset="0"/>
              <a:buChar char="•"/>
            </a:pPr>
            <a:r>
              <a:rPr lang="en-US" baseline="0" dirty="0"/>
              <a:t>C chart – uses count data to chart non-conformances (or defects)</a:t>
            </a:r>
          </a:p>
          <a:p>
            <a:pPr>
              <a:buFont typeface="Arial" pitchFamily="34" charset="0"/>
              <a:buChar char="•"/>
            </a:pPr>
            <a:r>
              <a:rPr lang="en-US" baseline="0" dirty="0"/>
              <a:t>U chart – U stands for units. It is the same as a C chart, but a C chart assumes subgroup side is constant, while a U chart assumes uneven subgroup sizes</a:t>
            </a:r>
          </a:p>
          <a:p>
            <a:pPr>
              <a:buFont typeface="Arial" pitchFamily="34" charset="0"/>
              <a:buChar char="•"/>
            </a:pPr>
            <a:r>
              <a:rPr lang="en-US" baseline="0" dirty="0"/>
              <a:t>P – proportions chart (shows the proportion defective)</a:t>
            </a:r>
          </a:p>
          <a:p>
            <a:pPr>
              <a:buFont typeface="Arial" pitchFamily="34" charset="0"/>
              <a:buChar char="•"/>
            </a:pPr>
            <a:r>
              <a:rPr lang="en-US" baseline="0" dirty="0"/>
              <a:t>NP – shows number defective (with equal subgroup size)</a:t>
            </a:r>
          </a:p>
          <a:p>
            <a:pPr>
              <a:buFont typeface="Arial" pitchFamily="34" charset="0"/>
              <a:buChar char="•"/>
            </a:pPr>
            <a:r>
              <a:rPr lang="en-US" baseline="0" dirty="0"/>
              <a:t>The key difference between C/U and P/NP is defects vs. defective</a:t>
            </a:r>
          </a:p>
          <a:p>
            <a:pPr>
              <a:buFont typeface="Arial" pitchFamily="34" charset="0"/>
              <a:buChar char="•"/>
            </a:pPr>
            <a:r>
              <a:rPr lang="en-US" baseline="0" dirty="0"/>
              <a:t>EWMA – exponentially weighted moving average</a:t>
            </a:r>
          </a:p>
          <a:p>
            <a:pPr>
              <a:buFont typeface="Arial" pitchFamily="34" charset="0"/>
              <a:buChar char="•"/>
            </a:pPr>
            <a:r>
              <a:rPr lang="en-US" baseline="0" dirty="0"/>
              <a:t>CUSUM – cumulative sum.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478</a:t>
            </a:fld>
            <a:endParaRPr lang="en-US" dirty="0"/>
          </a:p>
        </p:txBody>
      </p:sp>
    </p:spTree>
    <p:extLst>
      <p:ext uri="{BB962C8B-B14F-4D97-AF65-F5344CB8AC3E}">
        <p14:creationId xmlns:p14="http://schemas.microsoft.com/office/powerpoint/2010/main" val="3425896673"/>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It is</a:t>
            </a:r>
            <a:r>
              <a:rPr lang="en-US" baseline="0" dirty="0"/>
              <a:t> important to understand the difference between stability and capability.</a:t>
            </a:r>
          </a:p>
          <a:p>
            <a:pPr>
              <a:buFont typeface="Arial" pitchFamily="34" charset="0"/>
              <a:buChar char="•"/>
            </a:pPr>
            <a:r>
              <a:rPr lang="en-US" b="1" baseline="0" dirty="0"/>
              <a:t>Stability</a:t>
            </a:r>
            <a:r>
              <a:rPr lang="en-US" baseline="0" dirty="0"/>
              <a:t> is only indicative of how a process performs over time. Historical results of a stable process can be used to predict future results.</a:t>
            </a:r>
          </a:p>
          <a:p>
            <a:pPr>
              <a:buFont typeface="Arial" pitchFamily="34" charset="0"/>
              <a:buChar char="•"/>
            </a:pPr>
            <a:r>
              <a:rPr lang="en-US" b="1" baseline="0" dirty="0"/>
              <a:t>Capability</a:t>
            </a:r>
            <a:r>
              <a:rPr lang="en-US" baseline="0" dirty="0"/>
              <a:t>, on the other hand, only speaks about how a process performs against customer specifications.</a:t>
            </a:r>
          </a:p>
          <a:p>
            <a:pPr>
              <a:buFont typeface="Arial" pitchFamily="34" charset="0"/>
              <a:buChar char="•"/>
            </a:pPr>
            <a:r>
              <a:rPr lang="en-US" baseline="0" dirty="0"/>
              <a:t>As we have discussed, process capability analysis is only valid when assessed using data from a stable process. Stability does </a:t>
            </a:r>
            <a:r>
              <a:rPr lang="en-US" i="1" baseline="0" dirty="0"/>
              <a:t>not</a:t>
            </a:r>
            <a:r>
              <a:rPr lang="en-US" baseline="0" dirty="0"/>
              <a:t> mean a process will be capable, but it is a </a:t>
            </a:r>
            <a:r>
              <a:rPr lang="en-US" i="1" baseline="0" dirty="0"/>
              <a:t>must</a:t>
            </a:r>
            <a:r>
              <a:rPr lang="en-US" baseline="0" dirty="0"/>
              <a:t> to determine a process’ true capability.</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479</a:t>
            </a:fld>
            <a:endParaRPr lang="en-US" dirty="0"/>
          </a:p>
        </p:txBody>
      </p:sp>
    </p:spTree>
    <p:extLst>
      <p:ext uri="{BB962C8B-B14F-4D97-AF65-F5344CB8AC3E}">
        <p14:creationId xmlns:p14="http://schemas.microsoft.com/office/powerpoint/2010/main" val="320556139"/>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480</a:t>
            </a:fld>
            <a:endParaRPr lang="en-US" dirty="0"/>
          </a:p>
        </p:txBody>
      </p:sp>
    </p:spTree>
    <p:extLst>
      <p:ext uri="{BB962C8B-B14F-4D97-AF65-F5344CB8AC3E}">
        <p14:creationId xmlns:p14="http://schemas.microsoft.com/office/powerpoint/2010/main" val="2513077189"/>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Binomial</a:t>
            </a:r>
            <a:r>
              <a:rPr lang="en-US" baseline="0" dirty="0"/>
              <a:t> data means that we have only two options, yes or no/true or false/defective or not defective.</a:t>
            </a:r>
          </a:p>
          <a:p>
            <a:pPr>
              <a:buFont typeface="Arial" pitchFamily="34" charset="0"/>
              <a:buChar char="•"/>
            </a:pPr>
            <a:r>
              <a:rPr lang="en-US" baseline="0" dirty="0"/>
              <a:t> When we are measuring the portion of defective units, we use “%Defective” as the process capability index.</a:t>
            </a:r>
          </a:p>
          <a:p>
            <a:pPr>
              <a:buFont typeface="Arial" pitchFamily="34" charset="0"/>
              <a:buChar char="•"/>
            </a:pPr>
            <a:r>
              <a:rPr lang="en-US" sz="1200" dirty="0"/>
              <a:t>%Defective is given by a</a:t>
            </a:r>
            <a:r>
              <a:rPr lang="en-US" baseline="0" dirty="0"/>
              <a:t> very simple calculation: determine the number of defective units divided by the number of units overall.</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481</a:t>
            </a:fld>
            <a:endParaRPr lang="en-US" dirty="0"/>
          </a:p>
        </p:txBody>
      </p:sp>
    </p:spTree>
    <p:extLst>
      <p:ext uri="{BB962C8B-B14F-4D97-AF65-F5344CB8AC3E}">
        <p14:creationId xmlns:p14="http://schemas.microsoft.com/office/powerpoint/2010/main" val="3553971128"/>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When we are measuring</a:t>
            </a:r>
            <a:r>
              <a:rPr lang="en-US" baseline="0" dirty="0"/>
              <a:t> the number of defects per unit (vs. the number of defective units divided by total units), we can measure capability by dividing the number of defects (which can be more than one per unit) by the number of units.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482</a:t>
            </a:fld>
            <a:endParaRPr lang="en-US" dirty="0"/>
          </a:p>
        </p:txBody>
      </p:sp>
    </p:spTree>
    <p:extLst>
      <p:ext uri="{BB962C8B-B14F-4D97-AF65-F5344CB8AC3E}">
        <p14:creationId xmlns:p14="http://schemas.microsoft.com/office/powerpoint/2010/main" val="2456341348"/>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483</a:t>
            </a:fld>
            <a:endParaRPr lang="en-US" dirty="0"/>
          </a:p>
        </p:txBody>
      </p:sp>
    </p:spTree>
    <p:extLst>
      <p:ext uri="{BB962C8B-B14F-4D97-AF65-F5344CB8AC3E}">
        <p14:creationId xmlns:p14="http://schemas.microsoft.com/office/powerpoint/2010/main" val="1378466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BB typically performs the role of a project manager, planning the project, facilitating project meetings, and managing toward objectives.</a:t>
            </a:r>
          </a:p>
          <a:p>
            <a:pPr>
              <a:buFont typeface="Arial" pitchFamily="34" charset="0"/>
              <a:buChar char="•"/>
            </a:pPr>
            <a:r>
              <a:rPr lang="en-US" baseline="0" dirty="0"/>
              <a:t>The BB plays a key role in forming, directing, mentoring, and coaching the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a:t>
            </a:fld>
            <a:endParaRPr lang="en-US" dirty="0"/>
          </a:p>
        </p:txBody>
      </p:sp>
    </p:spTree>
    <p:extLst>
      <p:ext uri="{BB962C8B-B14F-4D97-AF65-F5344CB8AC3E}">
        <p14:creationId xmlns:p14="http://schemas.microsoft.com/office/powerpoint/2010/main" val="2265455942"/>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 Capability and stability</a:t>
            </a:r>
            <a:r>
              <a:rPr lang="en-US" baseline="0" dirty="0"/>
              <a:t> are important concepts to grasp in both the Measure and Control phases of a project.</a:t>
            </a:r>
          </a:p>
          <a:p>
            <a:pPr>
              <a:buFont typeface="Arial" pitchFamily="34" charset="0"/>
              <a:buChar char="•"/>
            </a:pPr>
            <a:r>
              <a:rPr lang="en-US" baseline="0" dirty="0"/>
              <a:t> In Measure, these concepts are used to understand the baseline performance of a process. This is our starting point, our basis for improvement.</a:t>
            </a:r>
          </a:p>
          <a:p>
            <a:pPr>
              <a:buFont typeface="Arial" pitchFamily="34" charset="0"/>
              <a:buChar char="•"/>
            </a:pPr>
            <a:r>
              <a:rPr lang="en-US" baseline="0" dirty="0"/>
              <a:t> In the Control phase, these concepts help us to ensure any improvements are sustained over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484</a:t>
            </a:fld>
            <a:endParaRPr lang="en-US" dirty="0"/>
          </a:p>
        </p:txBody>
      </p:sp>
    </p:spTree>
    <p:extLst>
      <p:ext uri="{BB962C8B-B14F-4D97-AF65-F5344CB8AC3E}">
        <p14:creationId xmlns:p14="http://schemas.microsoft.com/office/powerpoint/2010/main" val="710143972"/>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goal of the Control phase is to ensure that any improvements implemented throughout the project are sustained over the long term.</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485</a:t>
            </a:fld>
            <a:endParaRPr lang="en-US" dirty="0"/>
          </a:p>
        </p:txBody>
      </p:sp>
    </p:spTree>
    <p:extLst>
      <p:ext uri="{BB962C8B-B14F-4D97-AF65-F5344CB8AC3E}">
        <p14:creationId xmlns:p14="http://schemas.microsoft.com/office/powerpoint/2010/main" val="2112464511"/>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486</a:t>
            </a:fld>
            <a:endParaRPr lang="en-US" dirty="0"/>
          </a:p>
        </p:txBody>
      </p:sp>
    </p:spTree>
    <p:extLst>
      <p:ext uri="{BB962C8B-B14F-4D97-AF65-F5344CB8AC3E}">
        <p14:creationId xmlns:p14="http://schemas.microsoft.com/office/powerpoint/2010/main" val="976095887"/>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487</a:t>
            </a:fld>
            <a:endParaRPr lang="en-US" dirty="0"/>
          </a:p>
        </p:txBody>
      </p:sp>
    </p:spTree>
    <p:extLst>
      <p:ext uri="{BB962C8B-B14F-4D97-AF65-F5344CB8AC3E}">
        <p14:creationId xmlns:p14="http://schemas.microsoft.com/office/powerpoint/2010/main" val="1190615642"/>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488</a:t>
            </a:fld>
            <a:endParaRPr lang="en-US" dirty="0"/>
          </a:p>
        </p:txBody>
      </p:sp>
    </p:spTree>
    <p:extLst>
      <p:ext uri="{BB962C8B-B14F-4D97-AF65-F5344CB8AC3E}">
        <p14:creationId xmlns:p14="http://schemas.microsoft.com/office/powerpoint/2010/main" val="3374313669"/>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489</a:t>
            </a:fld>
            <a:endParaRPr lang="en-US" dirty="0"/>
          </a:p>
        </p:txBody>
      </p:sp>
    </p:spTree>
    <p:extLst>
      <p:ext uri="{BB962C8B-B14F-4D97-AF65-F5344CB8AC3E}">
        <p14:creationId xmlns:p14="http://schemas.microsoft.com/office/powerpoint/2010/main" val="3801239202"/>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b="1" dirty="0"/>
              <a:t>5S </a:t>
            </a:r>
            <a:r>
              <a:rPr lang="en-US" dirty="0"/>
              <a:t>is a methodology</a:t>
            </a:r>
            <a:r>
              <a:rPr lang="en-US" baseline="0" dirty="0"/>
              <a:t> that is applied in a Lean workplace. Its intent is to bring organization and order, and keep it that way.</a:t>
            </a:r>
          </a:p>
          <a:p>
            <a:pPr>
              <a:buFont typeface="Arial" pitchFamily="34" charset="0"/>
              <a:buChar char="•"/>
            </a:pPr>
            <a:r>
              <a:rPr lang="en-US" baseline="0" dirty="0"/>
              <a:t>The five Japanese words beginning with the letter S also have English meanings that start with the letter S: </a:t>
            </a:r>
            <a:r>
              <a:rPr lang="en-US" i="1" baseline="0" dirty="0"/>
              <a:t>Sorting</a:t>
            </a:r>
            <a:r>
              <a:rPr lang="en-US" baseline="0" dirty="0"/>
              <a:t>, </a:t>
            </a:r>
            <a:r>
              <a:rPr lang="en-US" i="1" baseline="0" dirty="0"/>
              <a:t>Straightening</a:t>
            </a:r>
            <a:r>
              <a:rPr lang="en-US" baseline="0" dirty="0"/>
              <a:t>, </a:t>
            </a:r>
            <a:r>
              <a:rPr lang="en-US" i="1" baseline="0" dirty="0"/>
              <a:t>Shining</a:t>
            </a:r>
            <a:r>
              <a:rPr lang="en-US" baseline="0" dirty="0"/>
              <a:t>, </a:t>
            </a:r>
            <a:r>
              <a:rPr lang="en-US" i="1" baseline="0" dirty="0"/>
              <a:t>Standardizing</a:t>
            </a:r>
            <a:r>
              <a:rPr lang="en-US" baseline="0" dirty="0"/>
              <a:t>, and </a:t>
            </a:r>
            <a:r>
              <a:rPr lang="en-US" i="1" baseline="0" dirty="0"/>
              <a:t>Sustaining</a:t>
            </a:r>
            <a:r>
              <a:rPr lang="en-US" baseline="0" dirty="0"/>
              <a:t>.</a:t>
            </a:r>
          </a:p>
          <a:p>
            <a:pPr>
              <a:buFont typeface="Arial"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490</a:t>
            </a:fld>
            <a:endParaRPr lang="en-US" dirty="0"/>
          </a:p>
        </p:txBody>
      </p:sp>
    </p:spTree>
    <p:extLst>
      <p:ext uri="{BB962C8B-B14F-4D97-AF65-F5344CB8AC3E}">
        <p14:creationId xmlns:p14="http://schemas.microsoft.com/office/powerpoint/2010/main" val="1539818444"/>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dirty="0"/>
              <a:t>Can you think of reasons why 5S might be beneficial?</a:t>
            </a:r>
          </a:p>
          <a:p>
            <a:pPr>
              <a:buFont typeface="Arial" pitchFamily="34" charset="0"/>
              <a:buChar char="•"/>
            </a:pPr>
            <a:r>
              <a:rPr lang="en-US" dirty="0"/>
              <a:t> Eliminates wasted time searching for tools or materials</a:t>
            </a:r>
          </a:p>
          <a:p>
            <a:pPr>
              <a:buFont typeface="Arial" pitchFamily="34" charset="0"/>
              <a:buChar char="•"/>
            </a:pPr>
            <a:r>
              <a:rPr lang="en-US" dirty="0"/>
              <a:t> Reduces the time necessary to perform</a:t>
            </a:r>
            <a:r>
              <a:rPr lang="en-US" baseline="0" dirty="0"/>
              <a:t> a job</a:t>
            </a:r>
          </a:p>
          <a:p>
            <a:pPr>
              <a:buFont typeface="Arial" pitchFamily="34" charset="0"/>
              <a:buChar char="•"/>
            </a:pPr>
            <a:r>
              <a:rPr lang="en-US" baseline="0" dirty="0"/>
              <a:t> Reduces cost of tools and materials (lost, damaged)</a:t>
            </a:r>
          </a:p>
          <a:p>
            <a:pPr>
              <a:buFont typeface="Arial" pitchFamily="34" charset="0"/>
              <a:buChar char="•"/>
            </a:pPr>
            <a:r>
              <a:rPr lang="en-US" baseline="0" dirty="0"/>
              <a:t> Creates a safer work environment.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491</a:t>
            </a:fld>
            <a:endParaRPr lang="en-US" dirty="0"/>
          </a:p>
        </p:txBody>
      </p:sp>
    </p:spTree>
    <p:extLst>
      <p:ext uri="{BB962C8B-B14F-4D97-AF65-F5344CB8AC3E}">
        <p14:creationId xmlns:p14="http://schemas.microsoft.com/office/powerpoint/2010/main" val="1351206897"/>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By meeting the goals of 5S, the following benefits</a:t>
            </a:r>
            <a:r>
              <a:rPr lang="en-US" baseline="0" dirty="0"/>
              <a:t> are achieved.</a:t>
            </a: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492</a:t>
            </a:fld>
            <a:endParaRPr lang="en-US" dirty="0"/>
          </a:p>
        </p:txBody>
      </p:sp>
    </p:spTree>
    <p:extLst>
      <p:ext uri="{BB962C8B-B14F-4D97-AF65-F5344CB8AC3E}">
        <p14:creationId xmlns:p14="http://schemas.microsoft.com/office/powerpoint/2010/main" val="87163064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dirty="0"/>
              <a:t>Organizations</a:t>
            </a:r>
            <a:r>
              <a:rPr lang="en-US" baseline="0" dirty="0"/>
              <a:t> that have implemented 5S systems have reported some very impressive results: reduction in waste, improved safety, reduced costs, and improved performance.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493</a:t>
            </a:fld>
            <a:endParaRPr lang="en-US" dirty="0"/>
          </a:p>
        </p:txBody>
      </p:sp>
    </p:spTree>
    <p:extLst>
      <p:ext uri="{BB962C8B-B14F-4D97-AF65-F5344CB8AC3E}">
        <p14:creationId xmlns:p14="http://schemas.microsoft.com/office/powerpoint/2010/main" val="1966817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a:t>While</a:t>
            </a:r>
            <a:r>
              <a:rPr lang="en-US" b="0" baseline="0" dirty="0"/>
              <a:t> a Black Belt’s sole business responsibility could be the implementation of projects, Green Belts often implement projects in addition to other job responsibilities. Therefore, the Green Belt typically works on less complicated business problems.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A Green Belt takes direction and coaching from the Black Belt.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baseline="0" dirty="0"/>
              <a:t>While exposed to all the concepts of Six Sigma, the Green Belt does not typically get deep into some of the more advanced statistical tools (at least not without significant direction from an expert Black Belt or Master Black Belt).</a:t>
            </a:r>
            <a:endParaRPr lang="en-US" b="0" dirty="0"/>
          </a:p>
          <a:p>
            <a:endParaRPr lang="en-US" b="1" dirty="0"/>
          </a:p>
          <a:p>
            <a:endParaRPr lang="en-US" b="1"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a:t>
            </a:fld>
            <a:endParaRPr lang="en-US" dirty="0"/>
          </a:p>
        </p:txBody>
      </p:sp>
    </p:spTree>
    <p:extLst>
      <p:ext uri="{BB962C8B-B14F-4D97-AF65-F5344CB8AC3E}">
        <p14:creationId xmlns:p14="http://schemas.microsoft.com/office/powerpoint/2010/main" val="2461156278"/>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how do you </a:t>
            </a:r>
            <a:r>
              <a:rPr lang="en-US" b="1" dirty="0"/>
              <a:t>Sort</a:t>
            </a:r>
            <a:r>
              <a:rPr lang="en-US" dirty="0"/>
              <a:t>?</a:t>
            </a:r>
          </a:p>
          <a:p>
            <a:pPr>
              <a:buFont typeface="Arial" pitchFamily="34" charset="0"/>
              <a:buChar char="•"/>
            </a:pPr>
            <a:r>
              <a:rPr lang="en-US" baseline="0" dirty="0"/>
              <a:t>As you go through the workplace, separate tools, parts, equipment, materials, and supplies into two groups – needed and unneeded.</a:t>
            </a:r>
          </a:p>
          <a:p>
            <a:pPr>
              <a:buFont typeface="Arial" pitchFamily="34" charset="0"/>
              <a:buChar char="•"/>
            </a:pPr>
            <a:r>
              <a:rPr lang="en-US" dirty="0"/>
              <a:t>Eliminate the unneed</a:t>
            </a:r>
            <a:r>
              <a:rPr lang="en-US" baseline="0" dirty="0"/>
              <a:t>ed items from the workplace. (If you are unsure, store them away for some period of time until you are satisfied that you clearly do not need them.)</a:t>
            </a:r>
          </a:p>
          <a:p>
            <a:pPr>
              <a:buFont typeface="Arial" pitchFamily="34" charset="0"/>
              <a:buChar char="•"/>
            </a:pPr>
            <a:r>
              <a:rPr lang="en-US" baseline="0" dirty="0"/>
              <a:t>Sort the needed items in order of priority.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494</a:t>
            </a:fld>
            <a:endParaRPr lang="en-US" dirty="0"/>
          </a:p>
        </p:txBody>
      </p:sp>
    </p:spTree>
    <p:extLst>
      <p:ext uri="{BB962C8B-B14F-4D97-AF65-F5344CB8AC3E}">
        <p14:creationId xmlns:p14="http://schemas.microsoft.com/office/powerpoint/2010/main" val="2294337258"/>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Straightening</a:t>
            </a:r>
            <a:r>
              <a:rPr lang="en-US" b="1" baseline="0" dirty="0"/>
              <a:t> </a:t>
            </a:r>
            <a:r>
              <a:rPr lang="en-US" baseline="0" dirty="0"/>
              <a:t>(or Set in Order)</a:t>
            </a:r>
          </a:p>
          <a:p>
            <a:pPr>
              <a:buFont typeface="Arial" pitchFamily="34" charset="0"/>
              <a:buChar char="•"/>
            </a:pPr>
            <a:r>
              <a:rPr lang="en-US" baseline="0" dirty="0"/>
              <a:t> Label each item and store them in an appropriate location. </a:t>
            </a:r>
          </a:p>
          <a:p>
            <a:pPr>
              <a:buFont typeface="Arial" pitchFamily="34" charset="0"/>
              <a:buChar char="•"/>
            </a:pPr>
            <a:r>
              <a:rPr lang="en-US" baseline="0" dirty="0"/>
              <a:t>Try to reduce Motion by storing the most frequently used items in the most convenient locations. </a:t>
            </a:r>
          </a:p>
          <a:p>
            <a:pPr>
              <a:buFont typeface="Arial" pitchFamily="34" charset="0"/>
              <a:buChar char="•"/>
            </a:pPr>
            <a:r>
              <a:rPr lang="en-US" baseline="0" dirty="0"/>
              <a:t>Promote an efficient work flow path by working to minimize movement around the workplace.</a:t>
            </a:r>
          </a:p>
          <a:p>
            <a:pPr>
              <a:buFont typeface="Arial" pitchFamily="34" charset="0"/>
              <a:buChar char="•"/>
            </a:pPr>
            <a:r>
              <a:rPr lang="en-US" baseline="0" dirty="0"/>
              <a:t>Use visual aids to remind employees where things belong so the order is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495</a:t>
            </a:fld>
            <a:endParaRPr lang="en-US" dirty="0"/>
          </a:p>
        </p:txBody>
      </p:sp>
    </p:spTree>
    <p:extLst>
      <p:ext uri="{BB962C8B-B14F-4D97-AF65-F5344CB8AC3E}">
        <p14:creationId xmlns:p14="http://schemas.microsoft.com/office/powerpoint/2010/main" val="186057000"/>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Clean and maintain a tidy</a:t>
            </a:r>
            <a:r>
              <a:rPr lang="en-US" baseline="0" dirty="0"/>
              <a:t> workplace.</a:t>
            </a:r>
          </a:p>
          <a:p>
            <a:pPr>
              <a:buFont typeface="Arial" pitchFamily="34" charset="0"/>
              <a:buChar char="•"/>
            </a:pPr>
            <a:r>
              <a:rPr lang="en-US" baseline="0" dirty="0"/>
              <a:t>Ensure that all items are in their proper location.</a:t>
            </a:r>
          </a:p>
          <a:p>
            <a:pPr>
              <a:buFont typeface="Arial" pitchFamily="34" charset="0"/>
              <a:buChar char="•"/>
            </a:pPr>
            <a:r>
              <a:rPr lang="en-US" baseline="0" dirty="0"/>
              <a:t>Get the team to own and take pride in keeping the workplace clean and organized.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496</a:t>
            </a:fld>
            <a:endParaRPr lang="en-US" dirty="0"/>
          </a:p>
        </p:txBody>
      </p:sp>
    </p:spTree>
    <p:extLst>
      <p:ext uri="{BB962C8B-B14F-4D97-AF65-F5344CB8AC3E}">
        <p14:creationId xmlns:p14="http://schemas.microsoft.com/office/powerpoint/2010/main" val="3597401326"/>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None/>
            </a:pPr>
            <a:r>
              <a:rPr lang="en-US" b="1" dirty="0"/>
              <a:t>Standardization</a:t>
            </a:r>
            <a:r>
              <a:rPr lang="en-US" baseline="0" dirty="0"/>
              <a:t> – removing the variation across workstations.</a:t>
            </a:r>
            <a:endParaRPr lang="en-US" dirty="0"/>
          </a:p>
          <a:p>
            <a:pPr>
              <a:buFont typeface="Arial" pitchFamily="34" charset="0"/>
              <a:buChar char="•"/>
            </a:pPr>
            <a:r>
              <a:rPr lang="en-US" baseline="0" dirty="0"/>
              <a:t> Replicate the workstation setting across all workstations, so they are interchangeable and workers can move amongst them and easily perform their duties.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497</a:t>
            </a:fld>
            <a:endParaRPr lang="en-US" dirty="0"/>
          </a:p>
        </p:txBody>
      </p:sp>
    </p:spTree>
    <p:extLst>
      <p:ext uri="{BB962C8B-B14F-4D97-AF65-F5344CB8AC3E}">
        <p14:creationId xmlns:p14="http://schemas.microsoft.com/office/powerpoint/2010/main" val="2526691045"/>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Sustaining</a:t>
            </a:r>
            <a:r>
              <a:rPr lang="en-US" b="1" baseline="0" dirty="0"/>
              <a:t>:</a:t>
            </a:r>
          </a:p>
          <a:p>
            <a:pPr>
              <a:buFont typeface="Arial" pitchFamily="34" charset="0"/>
              <a:buChar char="•"/>
            </a:pPr>
            <a:r>
              <a:rPr lang="en-US" baseline="0" dirty="0"/>
              <a:t> It takes discipline to maintain 5S. Obviously, it takes time for new habits to form, and there needs to be a culture within the team to follow this methodology. It is critical not to fall back into the old ways.</a:t>
            </a:r>
          </a:p>
          <a:p>
            <a:pPr>
              <a:buFont typeface="Arial" pitchFamily="34" charset="0"/>
              <a:buChar char="•"/>
            </a:pPr>
            <a:r>
              <a:rPr lang="en-US" baseline="0" dirty="0"/>
              <a:t>Keep the momentum by identifying improvements and optimizing. Look for better ways to set the workplace in order and reduce waste.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498</a:t>
            </a:fld>
            <a:endParaRPr lang="en-US" dirty="0"/>
          </a:p>
        </p:txBody>
      </p:sp>
    </p:spTree>
    <p:extLst>
      <p:ext uri="{BB962C8B-B14F-4D97-AF65-F5344CB8AC3E}">
        <p14:creationId xmlns:p14="http://schemas.microsoft.com/office/powerpoint/2010/main" val="3885739708"/>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a quick summary</a:t>
            </a:r>
            <a:r>
              <a:rPr lang="en-US" baseline="0" dirty="0"/>
              <a:t> </a:t>
            </a:r>
            <a:r>
              <a:rPr lang="en-US" dirty="0"/>
              <a:t>for</a:t>
            </a:r>
            <a:r>
              <a:rPr lang="en-US" baseline="0" dirty="0"/>
              <a:t> how to apply the 5S.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499</a:t>
            </a:fld>
            <a:endParaRPr lang="en-US" dirty="0"/>
          </a:p>
        </p:txBody>
      </p:sp>
    </p:spTree>
    <p:extLst>
      <p:ext uri="{BB962C8B-B14F-4D97-AF65-F5344CB8AC3E}">
        <p14:creationId xmlns:p14="http://schemas.microsoft.com/office/powerpoint/2010/main" val="3261062819"/>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500</a:t>
            </a:fld>
            <a:endParaRPr lang="en-US" dirty="0"/>
          </a:p>
        </p:txBody>
      </p:sp>
    </p:spTree>
    <p:extLst>
      <p:ext uri="{BB962C8B-B14F-4D97-AF65-F5344CB8AC3E}">
        <p14:creationId xmlns:p14="http://schemas.microsoft.com/office/powerpoint/2010/main" val="159426242"/>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is a “visual” production system</a:t>
            </a:r>
            <a:r>
              <a:rPr lang="en-US" baseline="0" dirty="0"/>
              <a:t> developed by Taiichi Ohno. It is based on a pull system where production scheduling is based on demand. The pull determines what to produce, when to produce, and how much to produce.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501</a:t>
            </a:fld>
            <a:endParaRPr lang="en-US" dirty="0"/>
          </a:p>
        </p:txBody>
      </p:sp>
    </p:spTree>
    <p:extLst>
      <p:ext uri="{BB962C8B-B14F-4D97-AF65-F5344CB8AC3E}">
        <p14:creationId xmlns:p14="http://schemas.microsoft.com/office/powerpoint/2010/main" val="1985817"/>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Being</a:t>
            </a:r>
            <a:r>
              <a:rPr lang="en-US" baseline="0" dirty="0"/>
              <a:t> a “demand-driven system” means that production only occurs when there are orders for a product. The goal is to minimize waste in the form of extra inventory.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502</a:t>
            </a:fld>
            <a:endParaRPr lang="en-US" dirty="0"/>
          </a:p>
        </p:txBody>
      </p:sp>
    </p:spTree>
    <p:extLst>
      <p:ext uri="{BB962C8B-B14F-4D97-AF65-F5344CB8AC3E}">
        <p14:creationId xmlns:p14="http://schemas.microsoft.com/office/powerpoint/2010/main" val="1480336473"/>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goal is to match</a:t>
            </a:r>
            <a:r>
              <a:rPr lang="en-US" baseline="0" dirty="0"/>
              <a:t> production to demand.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503</a:t>
            </a:fld>
            <a:endParaRPr lang="en-US" dirty="0"/>
          </a:p>
        </p:txBody>
      </p:sp>
    </p:spTree>
    <p:extLst>
      <p:ext uri="{BB962C8B-B14F-4D97-AF65-F5344CB8AC3E}">
        <p14:creationId xmlns:p14="http://schemas.microsoft.com/office/powerpoint/2010/main" val="23302329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As you can see, the roles and responsibilities are</a:t>
            </a:r>
            <a:r>
              <a:rPr lang="en-US" baseline="0" dirty="0"/>
              <a:t> identical to those of a Black Belt.</a:t>
            </a:r>
          </a:p>
          <a:p>
            <a:pPr>
              <a:buFont typeface="Arial" pitchFamily="34" charset="0"/>
              <a:buChar char="•"/>
            </a:pPr>
            <a:r>
              <a:rPr lang="en-US" baseline="0" dirty="0"/>
              <a:t>The key differences are the level of complexity and the dedication that a Black Belt has toward Six Sigma projects. Again, a Green Belt typically does projects in addition to his or her normal line job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a:t>
            </a:fld>
            <a:endParaRPr lang="en-US" dirty="0"/>
          </a:p>
        </p:txBody>
      </p:sp>
    </p:spTree>
    <p:extLst>
      <p:ext uri="{BB962C8B-B14F-4D97-AF65-F5344CB8AC3E}">
        <p14:creationId xmlns:p14="http://schemas.microsoft.com/office/powerpoint/2010/main" val="1009271540"/>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a:t>
            </a:r>
            <a:r>
              <a:rPr lang="en-US" b="1" dirty="0"/>
              <a:t>Kanban card </a:t>
            </a:r>
            <a:r>
              <a:rPr lang="en-US" dirty="0"/>
              <a:t>is a visual management</a:t>
            </a:r>
            <a:r>
              <a:rPr lang="en-US" baseline="0" dirty="0"/>
              <a:t> tool. It is the signal for the need to produce more of a particular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504</a:t>
            </a:fld>
            <a:endParaRPr lang="en-US" dirty="0"/>
          </a:p>
        </p:txBody>
      </p:sp>
    </p:spTree>
    <p:extLst>
      <p:ext uri="{BB962C8B-B14F-4D97-AF65-F5344CB8AC3E}">
        <p14:creationId xmlns:p14="http://schemas.microsoft.com/office/powerpoint/2010/main" val="1262981478"/>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Purchasing</a:t>
            </a:r>
            <a:r>
              <a:rPr lang="en-US" baseline="0" dirty="0"/>
              <a:t> goods at a grocery store is a good example of a Kanban system. When a product is scanned/sold, a signal is sent to the warehouse and suppliers identifying a need for more of that product.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505</a:t>
            </a:fld>
            <a:endParaRPr lang="en-US" dirty="0"/>
          </a:p>
        </p:txBody>
      </p:sp>
    </p:spTree>
    <p:extLst>
      <p:ext uri="{BB962C8B-B14F-4D97-AF65-F5344CB8AC3E}">
        <p14:creationId xmlns:p14="http://schemas.microsoft.com/office/powerpoint/2010/main" val="236654211"/>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Kanban systems are designed to minimize inventory and inefficiencies</a:t>
            </a:r>
            <a:r>
              <a:rPr lang="en-US" baseline="0" dirty="0"/>
              <a:t> rooted in an inaccurate demand forecast.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506</a:t>
            </a:fld>
            <a:endParaRPr lang="en-US" dirty="0"/>
          </a:p>
        </p:txBody>
      </p:sp>
    </p:spTree>
    <p:extLst>
      <p:ext uri="{BB962C8B-B14F-4D97-AF65-F5344CB8AC3E}">
        <p14:creationId xmlns:p14="http://schemas.microsoft.com/office/powerpoint/2010/main" val="645097674"/>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507</a:t>
            </a:fld>
            <a:endParaRPr lang="en-US" dirty="0"/>
          </a:p>
        </p:txBody>
      </p:sp>
    </p:spTree>
    <p:extLst>
      <p:ext uri="{BB962C8B-B14F-4D97-AF65-F5344CB8AC3E}">
        <p14:creationId xmlns:p14="http://schemas.microsoft.com/office/powerpoint/2010/main" val="3630071923"/>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a:t>
            </a:r>
            <a:r>
              <a:rPr lang="en-US" baseline="0" dirty="0"/>
              <a:t> term “poka-yoke” means mistake proofing. It is an extremely effective control method because it means to prevent, correct, or draw attention to a mistake as it occurs.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508</a:t>
            </a:fld>
            <a:endParaRPr lang="en-US" dirty="0"/>
          </a:p>
        </p:txBody>
      </p:sp>
    </p:spTree>
    <p:extLst>
      <p:ext uri="{BB962C8B-B14F-4D97-AF65-F5344CB8AC3E}">
        <p14:creationId xmlns:p14="http://schemas.microsoft.com/office/powerpoint/2010/main" val="2142561979"/>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 best way to drive</a:t>
            </a:r>
            <a:r>
              <a:rPr lang="en-US" baseline="0" dirty="0"/>
              <a:t> quality is to prevent defects before they occur. The next best solution is to detect defects as they occur so they can be corrected. Poka-yoke solutions can aim to either prevent or detect defects.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509</a:t>
            </a:fld>
            <a:endParaRPr lang="en-US" dirty="0"/>
          </a:p>
        </p:txBody>
      </p:sp>
    </p:spTree>
    <p:extLst>
      <p:ext uri="{BB962C8B-B14F-4D97-AF65-F5344CB8AC3E}">
        <p14:creationId xmlns:p14="http://schemas.microsoft.com/office/powerpoint/2010/main" val="3724611"/>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Shigeo Shingo identified three methods of poka-yoke for detecting and preventing errors in a mass production system.</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510</a:t>
            </a:fld>
            <a:endParaRPr lang="en-US" dirty="0"/>
          </a:p>
        </p:txBody>
      </p:sp>
    </p:spTree>
    <p:extLst>
      <p:ext uri="{BB962C8B-B14F-4D97-AF65-F5344CB8AC3E}">
        <p14:creationId xmlns:p14="http://schemas.microsoft.com/office/powerpoint/2010/main" val="282513923"/>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examples:</a:t>
            </a:r>
          </a:p>
          <a:p>
            <a:pPr marL="171450" indent="-171450">
              <a:buFont typeface="Arial"/>
              <a:buChar char="•"/>
            </a:pPr>
            <a:r>
              <a:rPr lang="en-US" dirty="0"/>
              <a:t>Tether</a:t>
            </a:r>
            <a:r>
              <a:rPr lang="en-US" baseline="0" dirty="0"/>
              <a:t> on a car’s gas cap to keep driver from leaving it behind.</a:t>
            </a:r>
          </a:p>
          <a:p>
            <a:pPr marL="171450" indent="-171450">
              <a:buFont typeface="Arial"/>
              <a:buChar char="•"/>
            </a:pPr>
            <a:r>
              <a:rPr lang="en-US" baseline="0" dirty="0"/>
              <a:t>Inability to remove the key from car ignition until transmission is in park.</a:t>
            </a:r>
          </a:p>
          <a:p>
            <a:pPr marL="171450" indent="-171450">
              <a:buFont typeface="Arial"/>
              <a:buChar char="•"/>
            </a:pPr>
            <a:r>
              <a:rPr lang="en-US" dirty="0"/>
              <a:t>Safety bar on lawn mower must be engaged to start engine.</a:t>
            </a:r>
          </a:p>
          <a:p>
            <a:pPr marL="171450" indent="-171450">
              <a:buFont typeface="Arial"/>
              <a:buChar char="•"/>
            </a:pPr>
            <a:r>
              <a:rPr lang="en-US" dirty="0"/>
              <a:t>Hole near the top of a bathroom sink to keep it from overflowing.</a:t>
            </a:r>
          </a:p>
          <a:p>
            <a:pPr marL="171450" indent="-171450">
              <a:buFont typeface="Arial"/>
              <a:buChar char="•"/>
            </a:pPr>
            <a:r>
              <a:rPr lang="en-US" dirty="0"/>
              <a:t>Clothes dryer</a:t>
            </a:r>
            <a:r>
              <a:rPr lang="en-US" baseline="0" dirty="0"/>
              <a:t> stops when the door is opened.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511</a:t>
            </a:fld>
            <a:endParaRPr lang="en-US" dirty="0"/>
          </a:p>
        </p:txBody>
      </p:sp>
    </p:spTree>
    <p:extLst>
      <p:ext uri="{BB962C8B-B14F-4D97-AF65-F5344CB8AC3E}">
        <p14:creationId xmlns:p14="http://schemas.microsoft.com/office/powerpoint/2010/main" val="1876008793"/>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512</a:t>
            </a:fld>
            <a:endParaRPr lang="en-US" dirty="0"/>
          </a:p>
        </p:txBody>
      </p:sp>
    </p:spTree>
    <p:extLst>
      <p:ext uri="{BB962C8B-B14F-4D97-AF65-F5344CB8AC3E}">
        <p14:creationId xmlns:p14="http://schemas.microsoft.com/office/powerpoint/2010/main" val="2504786722"/>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513</a:t>
            </a:fld>
            <a:endParaRPr lang="en-US" dirty="0"/>
          </a:p>
        </p:txBody>
      </p:sp>
    </p:spTree>
    <p:extLst>
      <p:ext uri="{BB962C8B-B14F-4D97-AF65-F5344CB8AC3E}">
        <p14:creationId xmlns:p14="http://schemas.microsoft.com/office/powerpoint/2010/main" val="190539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a:t>
            </a:fld>
            <a:endParaRPr lang="en-US" dirty="0"/>
          </a:p>
        </p:txBody>
      </p:sp>
    </p:spTree>
    <p:extLst>
      <p:ext uri="{BB962C8B-B14F-4D97-AF65-F5344CB8AC3E}">
        <p14:creationId xmlns:p14="http://schemas.microsoft.com/office/powerpoint/2010/main" val="2175875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 Yellow Belts have enough</a:t>
            </a:r>
            <a:r>
              <a:rPr lang="en-US" baseline="0" dirty="0"/>
              <a:t> understanding of Six Sigma so they can be effective in assisting other Six Sigma Belts to succeed with their projects, usually in the role of subject matter experts.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This level of training is important to have in an environment where Six Sigma projects are prevalent, such as when managing Belts.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a:t>
            </a:fld>
            <a:endParaRPr lang="en-US" dirty="0"/>
          </a:p>
        </p:txBody>
      </p:sp>
    </p:spTree>
    <p:extLst>
      <p:ext uri="{BB962C8B-B14F-4D97-AF65-F5344CB8AC3E}">
        <p14:creationId xmlns:p14="http://schemas.microsoft.com/office/powerpoint/2010/main" val="870179577"/>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514</a:t>
            </a:fld>
            <a:endParaRPr lang="en-US" dirty="0"/>
          </a:p>
        </p:txBody>
      </p:sp>
    </p:spTree>
    <p:extLst>
      <p:ext uri="{BB962C8B-B14F-4D97-AF65-F5344CB8AC3E}">
        <p14:creationId xmlns:p14="http://schemas.microsoft.com/office/powerpoint/2010/main" val="627571507"/>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515</a:t>
            </a:fld>
            <a:endParaRPr lang="en-US" dirty="0"/>
          </a:p>
        </p:txBody>
      </p:sp>
    </p:spTree>
    <p:extLst>
      <p:ext uri="{BB962C8B-B14F-4D97-AF65-F5344CB8AC3E}">
        <p14:creationId xmlns:p14="http://schemas.microsoft.com/office/powerpoint/2010/main" val="129165214"/>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For a project to be feasible, the benefits must outweigh the costs.</a:t>
            </a:r>
            <a:endParaRPr lang="en-US" dirty="0"/>
          </a:p>
          <a:p>
            <a:pPr marL="171450" indent="-171450">
              <a:buFont typeface="Arial"/>
              <a:buChar char="•"/>
            </a:pPr>
            <a:r>
              <a:rPr lang="en-US" dirty="0"/>
              <a:t>When</a:t>
            </a:r>
            <a:r>
              <a:rPr lang="en-US" baseline="0" dirty="0"/>
              <a:t> carrying out a project, it is important to have finance experts conduct analysis to ensure a project is financially feasible at each phase during the DMAIC process.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516</a:t>
            </a:fld>
            <a:endParaRPr lang="en-US" dirty="0"/>
          </a:p>
        </p:txBody>
      </p:sp>
    </p:spTree>
    <p:extLst>
      <p:ext uri="{BB962C8B-B14F-4D97-AF65-F5344CB8AC3E}">
        <p14:creationId xmlns:p14="http://schemas.microsoft.com/office/powerpoint/2010/main" val="3536306906"/>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initial </a:t>
            </a:r>
            <a:r>
              <a:rPr lang="en-US" b="1" baseline="0" dirty="0"/>
              <a:t>cost-benefit analysis </a:t>
            </a:r>
            <a:r>
              <a:rPr lang="en-US" baseline="0" dirty="0"/>
              <a:t>is done during the Define phase to determine if it is sensible to launch the project.</a:t>
            </a:r>
          </a:p>
          <a:p>
            <a:pPr marL="171450" indent="-171450">
              <a:buFont typeface="Arial"/>
              <a:buChar char="•"/>
            </a:pPr>
            <a:r>
              <a:rPr lang="en-US" baseline="0" dirty="0"/>
              <a:t>In the middle phases, the cost-benefit analysis should be updated, reviewed, and leveraged to weigh potential solutions.</a:t>
            </a:r>
          </a:p>
          <a:p>
            <a:pPr marL="171450" indent="-171450">
              <a:buFont typeface="Arial"/>
              <a:buChar char="•"/>
            </a:pPr>
            <a:r>
              <a:rPr lang="en-US" baseline="0" dirty="0"/>
              <a:t>The final update in the Control phase is done as the final assessment of the project’s profitability.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517</a:t>
            </a:fld>
            <a:endParaRPr lang="en-US" dirty="0"/>
          </a:p>
        </p:txBody>
      </p:sp>
    </p:spTree>
    <p:extLst>
      <p:ext uri="{BB962C8B-B14F-4D97-AF65-F5344CB8AC3E}">
        <p14:creationId xmlns:p14="http://schemas.microsoft.com/office/powerpoint/2010/main" val="1646733706"/>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a:t>
            </a:r>
            <a:r>
              <a:rPr lang="en-US" baseline="0" dirty="0"/>
              <a:t> common financial measure of a project’s impact to profitability is </a:t>
            </a:r>
            <a:r>
              <a:rPr lang="en-US" b="1" baseline="0" dirty="0"/>
              <a:t>ROI </a:t>
            </a:r>
            <a:r>
              <a:rPr lang="en-US" b="0" baseline="0" dirty="0"/>
              <a:t>or</a:t>
            </a:r>
            <a:r>
              <a:rPr lang="en-US" b="1" baseline="0" dirty="0"/>
              <a:t> return on investment</a:t>
            </a:r>
            <a:r>
              <a:rPr lang="en-US" baseline="0" dirty="0"/>
              <a:t>.</a:t>
            </a:r>
          </a:p>
          <a:p>
            <a:pPr marL="171450" indent="-171450">
              <a:buFont typeface="Arial"/>
              <a:buChar char="•"/>
            </a:pPr>
            <a:r>
              <a:rPr lang="en-US" baseline="0" dirty="0"/>
              <a:t>It is the ratio of net benefits to total costs, expressed as a percentage.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518</a:t>
            </a:fld>
            <a:endParaRPr lang="en-US" dirty="0"/>
          </a:p>
        </p:txBody>
      </p:sp>
    </p:spTree>
    <p:extLst>
      <p:ext uri="{BB962C8B-B14F-4D97-AF65-F5344CB8AC3E}">
        <p14:creationId xmlns:p14="http://schemas.microsoft.com/office/powerpoint/2010/main" val="266227849"/>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R="0" algn="l" defTabSz="914400" rtl="0" eaLnBrk="1" fontAlgn="auto" latinLnBrk="0" hangingPunct="1">
              <a:lnSpc>
                <a:spcPct val="100000"/>
              </a:lnSpc>
              <a:spcBef>
                <a:spcPts val="0"/>
              </a:spcBef>
              <a:spcAft>
                <a:spcPts val="0"/>
              </a:spcAft>
              <a:buClrTx/>
              <a:buSzTx/>
              <a:tabLst/>
              <a:defRPr/>
            </a:pPr>
            <a:r>
              <a:rPr lang="en-US" baseline="0" dirty="0"/>
              <a:t>Any value over 100 percent means the project has a return greater than the cost, and the higher the ROI, the more profitable the project.</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519</a:t>
            </a:fld>
            <a:endParaRPr lang="en-US" dirty="0"/>
          </a:p>
        </p:txBody>
      </p:sp>
    </p:spTree>
    <p:extLst>
      <p:ext uri="{BB962C8B-B14F-4D97-AF65-F5344CB8AC3E}">
        <p14:creationId xmlns:p14="http://schemas.microsoft.com/office/powerpoint/2010/main" val="1758154126"/>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Often</a:t>
            </a:r>
            <a:r>
              <a:rPr lang="en-US" baseline="0" dirty="0"/>
              <a:t> projects do not have immediate returns and it takes time to recover the costs incurred during the project.</a:t>
            </a:r>
          </a:p>
          <a:p>
            <a:pPr marL="171450" indent="-171450">
              <a:buFont typeface="Arial"/>
              <a:buChar char="•"/>
            </a:pPr>
            <a:r>
              <a:rPr lang="en-US" baseline="0" dirty="0"/>
              <a:t>The </a:t>
            </a:r>
            <a:r>
              <a:rPr lang="en-US" b="1" baseline="0" dirty="0"/>
              <a:t>net present value </a:t>
            </a:r>
            <a:r>
              <a:rPr lang="en-US" baseline="0" dirty="0"/>
              <a:t>is the total net, discounted value of all future cash flows, both inward and outward.</a:t>
            </a:r>
          </a:p>
          <a:p>
            <a:pPr marL="171450" indent="-171450">
              <a:buFont typeface="Arial"/>
              <a:buChar char="•"/>
            </a:pPr>
            <a:r>
              <a:rPr lang="en-US" baseline="0" dirty="0"/>
              <a:t>The NPV accounts for the time value of money.</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520</a:t>
            </a:fld>
            <a:endParaRPr lang="en-US" dirty="0"/>
          </a:p>
        </p:txBody>
      </p:sp>
    </p:spTree>
    <p:extLst>
      <p:ext uri="{BB962C8B-B14F-4D97-AF65-F5344CB8AC3E}">
        <p14:creationId xmlns:p14="http://schemas.microsoft.com/office/powerpoint/2010/main" val="637457124"/>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types of costs that can be incurred</a:t>
            </a:r>
            <a:r>
              <a:rPr lang="en-US" baseline="0" dirty="0"/>
              <a:t> during a project. Some are one-time investments, such as equipment, consulting, or other assets, while others are incremental costs to be incurred going forward.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521</a:t>
            </a:fld>
            <a:endParaRPr lang="en-US" dirty="0"/>
          </a:p>
        </p:txBody>
      </p:sp>
    </p:spTree>
    <p:extLst>
      <p:ext uri="{BB962C8B-B14F-4D97-AF65-F5344CB8AC3E}">
        <p14:creationId xmlns:p14="http://schemas.microsoft.com/office/powerpoint/2010/main" val="2806436616"/>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Benefits can take many forms: additional revenue, reduced wasted, operational resource costs,</a:t>
            </a:r>
            <a:r>
              <a:rPr lang="en-US" baseline="0" dirty="0"/>
              <a:t> productivity improvements, or market share increases.</a:t>
            </a:r>
          </a:p>
          <a:p>
            <a:pPr marL="171450" indent="-171450">
              <a:buFont typeface="Arial"/>
              <a:buChar char="•"/>
            </a:pPr>
            <a:r>
              <a:rPr lang="en-US" baseline="0" dirty="0"/>
              <a:t>Other types of benefits that are harder to qualify include customer satisfaction and associate satisfaction.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522</a:t>
            </a:fld>
            <a:endParaRPr lang="en-US" dirty="0"/>
          </a:p>
        </p:txBody>
      </p:sp>
    </p:spTree>
    <p:extLst>
      <p:ext uri="{BB962C8B-B14F-4D97-AF65-F5344CB8AC3E}">
        <p14:creationId xmlns:p14="http://schemas.microsoft.com/office/powerpoint/2010/main" val="3836696220"/>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US" dirty="0"/>
              <a:t>There are some factors that can change</a:t>
            </a:r>
            <a:r>
              <a:rPr lang="en-US" baseline="0" dirty="0"/>
              <a:t> the cost-benefit analysis depending on things like accounting methods or judgment and subjectivity about tangible or intangible benefits.</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523</a:t>
            </a:fld>
            <a:endParaRPr lang="en-US" dirty="0"/>
          </a:p>
        </p:txBody>
      </p:sp>
    </p:spTree>
    <p:extLst>
      <p:ext uri="{BB962C8B-B14F-4D97-AF65-F5344CB8AC3E}">
        <p14:creationId xmlns:p14="http://schemas.microsoft.com/office/powerpoint/2010/main" val="2673484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Yellow Belt serves</a:t>
            </a:r>
            <a:r>
              <a:rPr lang="en-US" baseline="0" dirty="0"/>
              <a:t> in a support role for Six Sigma projects.</a:t>
            </a:r>
          </a:p>
          <a:p>
            <a:pPr>
              <a:buFont typeface="Arial" pitchFamily="34" charset="0"/>
              <a:buChar char="•"/>
            </a:pPr>
            <a:r>
              <a:rPr lang="en-US" baseline="0" dirty="0"/>
              <a:t>The Yellow Belt participates in defining projects, assists in data collection, contributes in analysis sessions, and assists in assessing, developing, and implementing solutions.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a:t>
            </a:fld>
            <a:endParaRPr lang="en-US" dirty="0"/>
          </a:p>
        </p:txBody>
      </p:sp>
    </p:spTree>
    <p:extLst>
      <p:ext uri="{BB962C8B-B14F-4D97-AF65-F5344CB8AC3E}">
        <p14:creationId xmlns:p14="http://schemas.microsoft.com/office/powerpoint/2010/main" val="2636002942"/>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524</a:t>
            </a:fld>
            <a:endParaRPr lang="en-US" dirty="0"/>
          </a:p>
        </p:txBody>
      </p:sp>
    </p:spTree>
    <p:extLst>
      <p:ext uri="{BB962C8B-B14F-4D97-AF65-F5344CB8AC3E}">
        <p14:creationId xmlns:p14="http://schemas.microsoft.com/office/powerpoint/2010/main" val="3917075261"/>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76AF9-4EC7-4C8F-847F-95265A0CB665}" type="slidenum">
              <a:rPr lang="en-US"/>
              <a:pPr/>
              <a:t>525</a:t>
            </a:fld>
            <a:endParaRPr lang="en-US" dirty="0"/>
          </a:p>
        </p:txBody>
      </p:sp>
      <p:sp>
        <p:nvSpPr>
          <p:cNvPr id="292866" name="Rectangle 1026"/>
          <p:cNvSpPr>
            <a:spLocks noGrp="1" noRot="1" noChangeAspect="1" noChangeArrowheads="1" noTextEdit="1"/>
          </p:cNvSpPr>
          <p:nvPr>
            <p:ph type="sldImg"/>
          </p:nvPr>
        </p:nvSpPr>
        <p:spPr>
          <a:xfrm>
            <a:off x="381000" y="685800"/>
            <a:ext cx="6096000" cy="3429000"/>
          </a:xfrm>
          <a:ln/>
        </p:spPr>
      </p:sp>
      <p:sp>
        <p:nvSpPr>
          <p:cNvPr id="292867" name="Rectangle 1027"/>
          <p:cNvSpPr>
            <a:spLocks noGrp="1" noChangeArrowheads="1"/>
          </p:cNvSpPr>
          <p:nvPr>
            <p:ph type="body" idx="1"/>
          </p:nvPr>
        </p:nvSpPr>
        <p:spPr/>
        <p:txBody>
          <a:bodyPr/>
          <a:lstStyle/>
          <a:p>
            <a:pPr marL="171450" indent="-171450">
              <a:buFont typeface="Arial"/>
              <a:buChar char="•"/>
            </a:pPr>
            <a:r>
              <a:rPr lang="en-US" dirty="0"/>
              <a:t>A key component of a</a:t>
            </a:r>
            <a:r>
              <a:rPr lang="en-US" baseline="0" dirty="0"/>
              <a:t> solid DMAIC project is the </a:t>
            </a:r>
            <a:r>
              <a:rPr lang="en-US" b="1" baseline="0" dirty="0"/>
              <a:t>control plan</a:t>
            </a:r>
            <a:r>
              <a:rPr lang="en-US" baseline="0" dirty="0"/>
              <a:t>, the plan to ensure that the changes and benefits introduced by the project are sustained over time.</a:t>
            </a:r>
          </a:p>
          <a:p>
            <a:pPr marL="171450" indent="-171450">
              <a:buFont typeface="Arial"/>
              <a:buChar char="•"/>
            </a:pPr>
            <a:r>
              <a:rPr lang="en-US" baseline="0" dirty="0"/>
              <a:t>The Control phase ensures new processes and procedures are standardized and compliance is assured.</a:t>
            </a:r>
          </a:p>
          <a:p>
            <a:pPr marL="171450" indent="-171450">
              <a:buFont typeface="Arial"/>
              <a:buChar char="•"/>
            </a:pPr>
            <a:r>
              <a:rPr lang="en-US" baseline="0" dirty="0"/>
              <a:t>Other benefits of the control phase include: solutions are replicated in other areas where applicable, data collection and monitoring is standardized, and there are action plans to be triggered when out-of-control conditions are created.</a:t>
            </a:r>
            <a:endParaRPr lang="en-US" dirty="0"/>
          </a:p>
        </p:txBody>
      </p:sp>
    </p:spTree>
    <p:extLst>
      <p:ext uri="{BB962C8B-B14F-4D97-AF65-F5344CB8AC3E}">
        <p14:creationId xmlns:p14="http://schemas.microsoft.com/office/powerpoint/2010/main" val="445283662"/>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a:t>
            </a:r>
            <a:r>
              <a:rPr lang="en-US" b="1" dirty="0"/>
              <a:t>control plan </a:t>
            </a:r>
            <a:r>
              <a:rPr lang="en-US" dirty="0"/>
              <a:t>is critical to describe data</a:t>
            </a:r>
            <a:r>
              <a:rPr lang="en-US" baseline="0" dirty="0"/>
              <a:t> to be collected, measures to be monitored, and other controls to prevent or detect defects or undesirable conditions.</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526</a:t>
            </a:fld>
            <a:endParaRPr lang="en-US" dirty="0"/>
          </a:p>
        </p:txBody>
      </p:sp>
    </p:spTree>
    <p:extLst>
      <p:ext uri="{BB962C8B-B14F-4D97-AF65-F5344CB8AC3E}">
        <p14:creationId xmlns:p14="http://schemas.microsoft.com/office/powerpoint/2010/main" val="1312720143"/>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51188-6184-4A64-9C79-A5B3DE1B7366}" type="slidenum">
              <a:rPr lang="en-US"/>
              <a:pPr/>
              <a:t>527</a:t>
            </a:fld>
            <a:endParaRPr lang="en-US" dirty="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p:txBody>
          <a:bodyPr/>
          <a:lstStyle/>
          <a:p>
            <a:r>
              <a:rPr lang="en-US" dirty="0"/>
              <a:t>There are many possible</a:t>
            </a:r>
            <a:r>
              <a:rPr lang="en-US" baseline="0" dirty="0"/>
              <a:t> elements within a control plan. All of these need to be agreed to and owned by the process owner – the person who is responsible for the process performance.</a:t>
            </a:r>
            <a:endParaRPr lang="en-US" dirty="0"/>
          </a:p>
        </p:txBody>
      </p:sp>
    </p:spTree>
    <p:extLst>
      <p:ext uri="{BB962C8B-B14F-4D97-AF65-F5344CB8AC3E}">
        <p14:creationId xmlns:p14="http://schemas.microsoft.com/office/powerpoint/2010/main" val="4248897099"/>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additional components of the control plan include identification of critical process steps, measurement systems, limits and targets for those measures, and sampling plans for collecting data.</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528</a:t>
            </a:fld>
            <a:endParaRPr lang="en-US" dirty="0"/>
          </a:p>
        </p:txBody>
      </p:sp>
    </p:spTree>
    <p:extLst>
      <p:ext uri="{BB962C8B-B14F-4D97-AF65-F5344CB8AC3E}">
        <p14:creationId xmlns:p14="http://schemas.microsoft.com/office/powerpoint/2010/main" val="2454369985"/>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529</a:t>
            </a:fld>
            <a:endParaRPr lang="en-US" dirty="0"/>
          </a:p>
        </p:txBody>
      </p:sp>
    </p:spTree>
    <p:extLst>
      <p:ext uri="{BB962C8B-B14F-4D97-AF65-F5344CB8AC3E}">
        <p14:creationId xmlns:p14="http://schemas.microsoft.com/office/powerpoint/2010/main" val="1861246317"/>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530</a:t>
            </a:fld>
            <a:endParaRPr lang="en-US" dirty="0"/>
          </a:p>
        </p:txBody>
      </p:sp>
    </p:spTree>
    <p:extLst>
      <p:ext uri="{BB962C8B-B14F-4D97-AF65-F5344CB8AC3E}">
        <p14:creationId xmlns:p14="http://schemas.microsoft.com/office/powerpoint/2010/main" val="43544539"/>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 only does a control</a:t>
            </a:r>
            <a:r>
              <a:rPr lang="en-US" baseline="0" dirty="0"/>
              <a:t> plan spell out what is measured and what the limits are around the measurement, but it also details actions that must be taken when out-of-control or out-of-spec conditions occur.</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531</a:t>
            </a:fld>
            <a:endParaRPr lang="en-US" dirty="0"/>
          </a:p>
        </p:txBody>
      </p:sp>
    </p:spTree>
    <p:extLst>
      <p:ext uri="{BB962C8B-B14F-4D97-AF65-F5344CB8AC3E}">
        <p14:creationId xmlns:p14="http://schemas.microsoft.com/office/powerpoint/2010/main" val="905198716"/>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532</a:t>
            </a:fld>
            <a:endParaRPr lang="en-US" dirty="0"/>
          </a:p>
        </p:txBody>
      </p:sp>
    </p:spTree>
    <p:extLst>
      <p:ext uri="{BB962C8B-B14F-4D97-AF65-F5344CB8AC3E}">
        <p14:creationId xmlns:p14="http://schemas.microsoft.com/office/powerpoint/2010/main" val="3206868936"/>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Standard operating</a:t>
            </a:r>
            <a:r>
              <a:rPr lang="en-US" baseline="0" dirty="0"/>
              <a:t> procedures are an important element in a control plan when a specific process is being prescribed to achieve quality output. </a:t>
            </a:r>
          </a:p>
          <a:p>
            <a:pPr marL="171450" indent="-171450">
              <a:buFont typeface="Arial"/>
              <a:buChar char="•"/>
            </a:pPr>
            <a:r>
              <a:rPr lang="en-US" baseline="0" dirty="0"/>
              <a:t>SOPs should be accessible, easy to read and follow, and auditable.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533</a:t>
            </a:fld>
            <a:endParaRPr lang="en-US" dirty="0"/>
          </a:p>
        </p:txBody>
      </p:sp>
    </p:spTree>
    <p:extLst>
      <p:ext uri="{BB962C8B-B14F-4D97-AF65-F5344CB8AC3E}">
        <p14:creationId xmlns:p14="http://schemas.microsoft.com/office/powerpoint/2010/main" val="3816991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Champions and</a:t>
            </a:r>
            <a:r>
              <a:rPr lang="en-US" baseline="0" dirty="0"/>
              <a:t> Sponsors’ roles are to set direction for projects and ensure that the path is clear for the Belts to succeed: obtain resources and funding, overcome stakeholder issues, and knock down other barriers to progress.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a:t>
            </a:fld>
            <a:endParaRPr lang="en-US" dirty="0"/>
          </a:p>
        </p:txBody>
      </p:sp>
    </p:spTree>
    <p:extLst>
      <p:ext uri="{BB962C8B-B14F-4D97-AF65-F5344CB8AC3E}">
        <p14:creationId xmlns:p14="http://schemas.microsoft.com/office/powerpoint/2010/main" val="4285493483"/>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In</a:t>
            </a:r>
            <a:r>
              <a:rPr lang="en-US" baseline="0" dirty="0"/>
              <a:t> order to sustain the benefits of a process or process improvement, an SOP is a powerful way to impart specific instructions on how to perform a process and get the desired result.</a:t>
            </a:r>
          </a:p>
          <a:p>
            <a:pPr marL="171450" indent="-171450">
              <a:buFont typeface="Arial"/>
              <a:buChar char="•"/>
            </a:pPr>
            <a:r>
              <a:rPr lang="en-US" baseline="0" dirty="0"/>
              <a:t>There are many components to maintain currency, ensure that employees understand why the SOP is necessary and important, and other supporting information to make scope very clear for the SOP.</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534</a:t>
            </a:fld>
            <a:endParaRPr lang="en-US" dirty="0"/>
          </a:p>
        </p:txBody>
      </p:sp>
    </p:spTree>
    <p:extLst>
      <p:ext uri="{BB962C8B-B14F-4D97-AF65-F5344CB8AC3E}">
        <p14:creationId xmlns:p14="http://schemas.microsoft.com/office/powerpoint/2010/main" val="4271638219"/>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535</a:t>
            </a:fld>
            <a:endParaRPr lang="en-US" dirty="0"/>
          </a:p>
        </p:txBody>
      </p:sp>
    </p:spTree>
    <p:extLst>
      <p:ext uri="{BB962C8B-B14F-4D97-AF65-F5344CB8AC3E}">
        <p14:creationId xmlns:p14="http://schemas.microsoft.com/office/powerpoint/2010/main" val="2060968429"/>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536</a:t>
            </a:fld>
            <a:endParaRPr lang="en-US" dirty="0"/>
          </a:p>
        </p:txBody>
      </p:sp>
    </p:spTree>
    <p:extLst>
      <p:ext uri="{BB962C8B-B14F-4D97-AF65-F5344CB8AC3E}">
        <p14:creationId xmlns:p14="http://schemas.microsoft.com/office/powerpoint/2010/main" val="1011454373"/>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Communication plans are critical for ensuring that all stakeholders</a:t>
            </a:r>
            <a:r>
              <a:rPr lang="en-US" baseline="0" dirty="0"/>
              <a:t> </a:t>
            </a:r>
            <a:r>
              <a:rPr lang="en-US" dirty="0"/>
              <a:t>get the right information</a:t>
            </a:r>
            <a:r>
              <a:rPr lang="en-US" baseline="0" dirty="0"/>
              <a:t> at the right time.</a:t>
            </a:r>
          </a:p>
          <a:p>
            <a:pPr marL="171450" indent="-171450">
              <a:buFont typeface="Arial"/>
              <a:buChar char="•"/>
            </a:pPr>
            <a:r>
              <a:rPr lang="en-US" baseline="0" dirty="0"/>
              <a:t>They are a critical component to ensure that process changes are adopted and sustained.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537</a:t>
            </a:fld>
            <a:endParaRPr lang="en-US" dirty="0"/>
          </a:p>
        </p:txBody>
      </p:sp>
    </p:spTree>
    <p:extLst>
      <p:ext uri="{BB962C8B-B14F-4D97-AF65-F5344CB8AC3E}">
        <p14:creationId xmlns:p14="http://schemas.microsoft.com/office/powerpoint/2010/main" val="1056985947"/>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538</a:t>
            </a:fld>
            <a:endParaRPr lang="en-US" dirty="0"/>
          </a:p>
        </p:txBody>
      </p:sp>
    </p:spTree>
    <p:extLst>
      <p:ext uri="{BB962C8B-B14F-4D97-AF65-F5344CB8AC3E}">
        <p14:creationId xmlns:p14="http://schemas.microsoft.com/office/powerpoint/2010/main" val="2686719438"/>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Training plans are a critical component to ensure that necessary training</a:t>
            </a:r>
            <a:r>
              <a:rPr lang="en-US" baseline="0" dirty="0"/>
              <a:t> related to new processes and procedures is deployed to </a:t>
            </a:r>
            <a:r>
              <a:rPr lang="en-US" dirty="0"/>
              <a:t>employees</a:t>
            </a:r>
            <a:r>
              <a:rPr lang="en-US" baseline="0" dirty="0"/>
              <a:t> that perform the process.</a:t>
            </a:r>
          </a:p>
          <a:p>
            <a:pPr marL="171450" indent="-171450">
              <a:buFont typeface="Arial"/>
              <a:buChar char="•"/>
            </a:pPr>
            <a:r>
              <a:rPr lang="en-US" baseline="0" dirty="0"/>
              <a:t>The plan should include all SOPs related to performing new or changed tasks, while continuing to support any existing SOPs.</a:t>
            </a:r>
          </a:p>
          <a:p>
            <a:pPr marL="171450" indent="-171450">
              <a:buFont typeface="Arial"/>
              <a:buChar char="•"/>
            </a:pPr>
            <a:r>
              <a:rPr lang="en-US" baseline="0" dirty="0"/>
              <a:t>Different components of training plan include: training delivery method, training duration, location of materials and references, instructor names, and intended audience.</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539</a:t>
            </a:fld>
            <a:endParaRPr lang="en-US" dirty="0"/>
          </a:p>
        </p:txBody>
      </p:sp>
    </p:spTree>
    <p:extLst>
      <p:ext uri="{BB962C8B-B14F-4D97-AF65-F5344CB8AC3E}">
        <p14:creationId xmlns:p14="http://schemas.microsoft.com/office/powerpoint/2010/main" val="534857599"/>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540</a:t>
            </a:fld>
            <a:endParaRPr lang="en-US" dirty="0"/>
          </a:p>
        </p:txBody>
      </p:sp>
    </p:spTree>
    <p:extLst>
      <p:ext uri="{BB962C8B-B14F-4D97-AF65-F5344CB8AC3E}">
        <p14:creationId xmlns:p14="http://schemas.microsoft.com/office/powerpoint/2010/main" val="745974468"/>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“Say what you do and do what you say”…this is fundamentally what audits are checking for.</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541</a:t>
            </a:fld>
            <a:endParaRPr lang="en-US" dirty="0"/>
          </a:p>
        </p:txBody>
      </p:sp>
    </p:spTree>
    <p:extLst>
      <p:ext uri="{BB962C8B-B14F-4D97-AF65-F5344CB8AC3E}">
        <p14:creationId xmlns:p14="http://schemas.microsoft.com/office/powerpoint/2010/main" val="3863730904"/>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Audits</a:t>
            </a:r>
            <a:r>
              <a:rPr lang="en-US" baseline="0" dirty="0"/>
              <a:t> must be done carefully to achieve the desired result. The right roles should direct the audit, and it should be conducted by qualified people that can perform from an objective viewpoint.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542</a:t>
            </a:fld>
            <a:endParaRPr lang="en-US" dirty="0"/>
          </a:p>
        </p:txBody>
      </p:sp>
    </p:spTree>
    <p:extLst>
      <p:ext uri="{BB962C8B-B14F-4D97-AF65-F5344CB8AC3E}">
        <p14:creationId xmlns:p14="http://schemas.microsoft.com/office/powerpoint/2010/main" val="3767389603"/>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thoroughly reviewing SOPs,</a:t>
            </a:r>
            <a:r>
              <a:rPr lang="en-US" baseline="0" dirty="0"/>
              <a:t> there are several guidelines to follow in order to create effective audit checklists. </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543</a:t>
            </a:fld>
            <a:endParaRPr lang="en-US" dirty="0"/>
          </a:p>
        </p:txBody>
      </p:sp>
    </p:spTree>
    <p:extLst>
      <p:ext uri="{BB962C8B-B14F-4D97-AF65-F5344CB8AC3E}">
        <p14:creationId xmlns:p14="http://schemas.microsoft.com/office/powerpoint/2010/main" val="3756401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Strong support from leadership is critical to success, and the Champions and</a:t>
            </a:r>
            <a:r>
              <a:rPr lang="en-US" baseline="0" dirty="0"/>
              <a:t> Sponsors are responsible for building that support.</a:t>
            </a:r>
          </a:p>
          <a:p>
            <a:pPr>
              <a:buFont typeface="Arial" pitchFamily="34" charset="0"/>
              <a:buChar char="•"/>
            </a:pPr>
            <a:r>
              <a:rPr lang="en-US" baseline="0" dirty="0"/>
              <a:t>From a project standpoint, it is important for them to be highly engaged in the work.</a:t>
            </a:r>
          </a:p>
          <a:p>
            <a:pPr>
              <a:buFont typeface="Arial" pitchFamily="34" charset="0"/>
              <a:buChar char="•"/>
            </a:pPr>
            <a:r>
              <a:rPr lang="en-US" baseline="0" dirty="0"/>
              <a:t>It is their role to provide oversight and guidance to define success for the project(s).</a:t>
            </a:r>
          </a:p>
          <a:p>
            <a:pPr>
              <a:buFont typeface="Arial" pitchFamily="34" charset="0"/>
              <a:buChar char="•"/>
            </a:pPr>
            <a:r>
              <a:rPr lang="en-US" baseline="0" dirty="0"/>
              <a:t>They resolve issues when necessary, such as resource needs, stakeholder conflicts, or political issues.</a:t>
            </a:r>
          </a:p>
          <a:p>
            <a:pPr>
              <a:buFont typeface="Arial" pitchFamily="34" charset="0"/>
              <a:buChar char="•"/>
            </a:pPr>
            <a:r>
              <a:rPr lang="en-US" baseline="0" dirty="0"/>
              <a:t>They create the routines for tollgate reviews to ensure there are regular checkpoints with the project team.</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a:t>
            </a:fld>
            <a:endParaRPr lang="en-US" dirty="0"/>
          </a:p>
        </p:txBody>
      </p:sp>
    </p:spTree>
    <p:extLst>
      <p:ext uri="{BB962C8B-B14F-4D97-AF65-F5344CB8AC3E}">
        <p14:creationId xmlns:p14="http://schemas.microsoft.com/office/powerpoint/2010/main" val="81234476"/>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544</a:t>
            </a:fld>
            <a:endParaRPr lang="en-US" dirty="0"/>
          </a:p>
        </p:txBody>
      </p:sp>
    </p:spTree>
    <p:extLst>
      <p:ext uri="{BB962C8B-B14F-4D97-AF65-F5344CB8AC3E}">
        <p14:creationId xmlns:p14="http://schemas.microsoft.com/office/powerpoint/2010/main" val="944495720"/>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545</a:t>
            </a:fld>
            <a:endParaRPr lang="en-US" dirty="0"/>
          </a:p>
        </p:txBody>
      </p:sp>
    </p:spTree>
    <p:extLst>
      <p:ext uri="{BB962C8B-B14F-4D97-AF65-F5344CB8AC3E}">
        <p14:creationId xmlns:p14="http://schemas.microsoft.com/office/powerpoint/2010/main" val="2210231971"/>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a:buChar char="•"/>
            </a:pPr>
            <a:r>
              <a:rPr lang="en-US" dirty="0"/>
              <a:t>A </a:t>
            </a:r>
            <a:r>
              <a:rPr lang="en-US" b="1" dirty="0"/>
              <a:t>response plan </a:t>
            </a:r>
            <a:r>
              <a:rPr lang="en-US" dirty="0"/>
              <a:t>is a key element of a control plan that details actions necessary in</a:t>
            </a:r>
            <a:r>
              <a:rPr lang="en-US" baseline="0" dirty="0"/>
              <a:t> the event that a process goes out of spec or out of control.</a:t>
            </a:r>
          </a:p>
          <a:p>
            <a:pPr marL="171450" indent="-171450">
              <a:buFont typeface="Arial"/>
              <a:buChar char="•"/>
            </a:pPr>
            <a:r>
              <a:rPr lang="en-US" baseline="0" dirty="0"/>
              <a:t>The goal is to minimize the impact and begin activities to bring process back to the desired state.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546</a:t>
            </a:fld>
            <a:endParaRPr lang="en-US" dirty="0"/>
          </a:p>
        </p:txBody>
      </p:sp>
    </p:spTree>
    <p:extLst>
      <p:ext uri="{BB962C8B-B14F-4D97-AF65-F5344CB8AC3E}">
        <p14:creationId xmlns:p14="http://schemas.microsoft.com/office/powerpoint/2010/main" val="516412419"/>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good response</a:t>
            </a:r>
            <a:r>
              <a:rPr lang="en-US" baseline="0" dirty="0"/>
              <a:t> plan clearly describes when the response plan is acted upon, what the action is, who is responsible for taking action and when, and what the results are after the action is taken.</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547</a:t>
            </a:fld>
            <a:endParaRPr lang="en-US" dirty="0"/>
          </a:p>
        </p:txBody>
      </p:sp>
    </p:spTree>
    <p:extLst>
      <p:ext uri="{BB962C8B-B14F-4D97-AF65-F5344CB8AC3E}">
        <p14:creationId xmlns:p14="http://schemas.microsoft.com/office/powerpoint/2010/main" val="3945936321"/>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response</a:t>
            </a:r>
            <a:r>
              <a:rPr lang="en-US" baseline="0" dirty="0"/>
              <a:t> plan d</a:t>
            </a:r>
            <a:r>
              <a:rPr lang="en-US" dirty="0"/>
              <a:t>enotes what the action is and who is responsible.</a:t>
            </a:r>
          </a:p>
        </p:txBody>
      </p:sp>
      <p:sp>
        <p:nvSpPr>
          <p:cNvPr id="4" name="Slide Number Placeholder 3"/>
          <p:cNvSpPr>
            <a:spLocks noGrp="1"/>
          </p:cNvSpPr>
          <p:nvPr>
            <p:ph type="sldNum" sz="quarter" idx="10"/>
          </p:nvPr>
        </p:nvSpPr>
        <p:spPr/>
        <p:txBody>
          <a:bodyPr/>
          <a:lstStyle/>
          <a:p>
            <a:fld id="{0D11F068-B8FF-40B6-A1C6-3F532E4C7B2A}" type="slidenum">
              <a:rPr lang="en-US" smtClean="0"/>
              <a:pPr/>
              <a:t>548</a:t>
            </a:fld>
            <a:endParaRPr lang="en-US" dirty="0"/>
          </a:p>
        </p:txBody>
      </p:sp>
    </p:spTree>
    <p:extLst>
      <p:ext uri="{BB962C8B-B14F-4D97-AF65-F5344CB8AC3E}">
        <p14:creationId xmlns:p14="http://schemas.microsoft.com/office/powerpoint/2010/main" val="650012124"/>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communication plan denotes</a:t>
            </a:r>
            <a:r>
              <a:rPr lang="en-US" baseline="0" dirty="0"/>
              <a:t> how information is disseminated.</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549</a:t>
            </a:fld>
            <a:endParaRPr lang="en-US" dirty="0"/>
          </a:p>
        </p:txBody>
      </p:sp>
    </p:spTree>
    <p:extLst>
      <p:ext uri="{BB962C8B-B14F-4D97-AF65-F5344CB8AC3E}">
        <p14:creationId xmlns:p14="http://schemas.microsoft.com/office/powerpoint/2010/main" val="2987925007"/>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audit checklist denotes corrective</a:t>
            </a:r>
            <a:r>
              <a:rPr lang="en-US" baseline="0" dirty="0"/>
              <a:t> actions necessary as a result of the audit.</a:t>
            </a:r>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550</a:t>
            </a:fld>
            <a:endParaRPr lang="en-US" dirty="0"/>
          </a:p>
        </p:txBody>
      </p:sp>
    </p:spTree>
    <p:extLst>
      <p:ext uri="{BB962C8B-B14F-4D97-AF65-F5344CB8AC3E}">
        <p14:creationId xmlns:p14="http://schemas.microsoft.com/office/powerpoint/2010/main" val="4034803620"/>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551</a:t>
            </a:fld>
            <a:endParaRPr lang="en-US" dirty="0"/>
          </a:p>
        </p:txBody>
      </p:sp>
    </p:spTree>
    <p:extLst>
      <p:ext uri="{BB962C8B-B14F-4D97-AF65-F5344CB8AC3E}">
        <p14:creationId xmlns:p14="http://schemas.microsoft.com/office/powerpoint/2010/main" val="759480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G</a:t>
            </a:r>
            <a:r>
              <a:rPr lang="en-US" baseline="0" dirty="0"/>
              <a:t>enerally speaking, a Stakeholder is anyone who has interest in a project; stakeholders are usually the beneficiaries of the process improvement.</a:t>
            </a:r>
          </a:p>
          <a:p>
            <a:pPr>
              <a:buFont typeface="Arial" pitchFamily="34" charset="0"/>
              <a:buChar char="•"/>
            </a:pPr>
            <a:r>
              <a:rPr lang="en-US" baseline="0" dirty="0"/>
              <a:t>A stakeholder can be a person, a group, or an organization that is affected by the project.</a:t>
            </a:r>
          </a:p>
          <a:p>
            <a:pPr>
              <a:buFont typeface="Arial" pitchFamily="34" charset="0"/>
              <a:buChar char="•"/>
            </a:pPr>
            <a:r>
              <a:rPr lang="en-US" baseline="0" dirty="0"/>
              <a:t>A lack of stakeholder support can cause a project to fail, either through active or passive resistance, so it is very important to be aware of how stakeholders feel about the work being done so the team can proactively manage their perceptions and level of support.</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55</a:t>
            </a:fld>
            <a:endParaRPr lang="en-US" dirty="0"/>
          </a:p>
        </p:txBody>
      </p:sp>
    </p:spTree>
    <p:extLst>
      <p:ext uri="{BB962C8B-B14F-4D97-AF65-F5344CB8AC3E}">
        <p14:creationId xmlns:p14="http://schemas.microsoft.com/office/powerpoint/2010/main" val="3789357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Subject Matter Expert is someone who is a known expert</a:t>
            </a:r>
            <a:r>
              <a:rPr lang="en-US" baseline="0" dirty="0"/>
              <a:t> in the process or other aspect of the problem.</a:t>
            </a:r>
          </a:p>
          <a:p>
            <a:pPr>
              <a:buFont typeface="Arial" pitchFamily="34" charset="0"/>
              <a:buChar char="•"/>
            </a:pPr>
            <a:r>
              <a:rPr lang="en-US" baseline="0" dirty="0"/>
              <a:t>SMEs’ input is critical to ensure the team is leveraging accurate information when it comes to the process or evaluating data and information.</a:t>
            </a:r>
          </a:p>
          <a:p>
            <a:pPr>
              <a:buFont typeface="Arial" pitchFamily="34" charset="0"/>
              <a:buChar char="•"/>
            </a:pPr>
            <a:r>
              <a:rPr lang="en-US" baseline="0" dirty="0"/>
              <a:t>When selecting a SME, it is important to choose people who are vocal, but who also bring ideas. SMEs that are closed-minded to change may be vocal, but can be a barrier to making the necessary improvements.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56</a:t>
            </a:fld>
            <a:endParaRPr lang="en-US" dirty="0"/>
          </a:p>
        </p:txBody>
      </p:sp>
    </p:spTree>
    <p:extLst>
      <p:ext uri="{BB962C8B-B14F-4D97-AF65-F5344CB8AC3E}">
        <p14:creationId xmlns:p14="http://schemas.microsoft.com/office/powerpoint/2010/main" val="3070196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34" charset="0"/>
              <a:buChar char="•"/>
            </a:pPr>
            <a:r>
              <a:rPr lang="en-US" dirty="0"/>
              <a:t>In review, there are many important roles in</a:t>
            </a:r>
            <a:r>
              <a:rPr lang="en-US" baseline="0" dirty="0"/>
              <a:t> Six Sigma.</a:t>
            </a:r>
          </a:p>
          <a:p>
            <a:pPr>
              <a:buFont typeface="Arial" pitchFamily="34" charset="0"/>
              <a:buChar char="•"/>
            </a:pPr>
            <a:r>
              <a:rPr lang="en-US" baseline="0" dirty="0"/>
              <a:t>For a Six Sigma program to be effective, it is important to assign these roles to individuals who are well equipped to carry out the responsibilities.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57</a:t>
            </a:fld>
            <a:endParaRPr lang="en-US" dirty="0"/>
          </a:p>
        </p:txBody>
      </p:sp>
    </p:spTree>
    <p:extLst>
      <p:ext uri="{BB962C8B-B14F-4D97-AF65-F5344CB8AC3E}">
        <p14:creationId xmlns:p14="http://schemas.microsoft.com/office/powerpoint/2010/main" val="1864686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58</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59</a:t>
            </a:fld>
            <a:endParaRPr lang="en-US" dirty="0"/>
          </a:p>
        </p:txBody>
      </p:sp>
    </p:spTree>
    <p:extLst>
      <p:ext uri="{BB962C8B-B14F-4D97-AF65-F5344CB8AC3E}">
        <p14:creationId xmlns:p14="http://schemas.microsoft.com/office/powerpoint/2010/main" val="1773561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60</a:t>
            </a:fld>
            <a:endParaRPr lang="en-US" dirty="0"/>
          </a:p>
        </p:txBody>
      </p:sp>
    </p:spTree>
    <p:extLst>
      <p:ext uri="{BB962C8B-B14F-4D97-AF65-F5344CB8AC3E}">
        <p14:creationId xmlns:p14="http://schemas.microsoft.com/office/powerpoint/2010/main" val="296573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Most people think of Six Sigma as a disciplined, data-driven</a:t>
            </a:r>
            <a:r>
              <a:rPr lang="en-US" baseline="0" dirty="0">
                <a:ea typeface="Times New Roman"/>
                <a:cs typeface="Calibri"/>
              </a:rPr>
              <a:t> approach to eliminating defects and solving business problems.</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If you break down the two words, “Six Sigma,” they really describe a measure of quality that strives for near perfection.</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Sigma and standard deviation are the same thing, a measure of variation.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baseline="0" dirty="0">
                <a:ea typeface="Times New Roman"/>
                <a:cs typeface="Calibri"/>
              </a:rPr>
              <a:t>Variation is the enemy of quality; it makes it much more difficult to meet a customer’s expectation for a product or service.</a:t>
            </a:r>
            <a:endParaRPr lang="en-US" dirty="0">
              <a:ea typeface="Times New Roman"/>
              <a:cs typeface="Calibri"/>
            </a:endParaRP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en-US" dirty="0">
                <a:ea typeface="Times New Roman"/>
                <a:cs typeface="Calibri"/>
              </a:rPr>
              <a:t>The aspiration is to </a:t>
            </a:r>
            <a:r>
              <a:rPr lang="en-US" baseline="0" dirty="0">
                <a:ea typeface="Times New Roman"/>
                <a:cs typeface="Calibri"/>
              </a:rPr>
              <a:t>limit the variation to such a degree that 6 “sigmas” (or standard deviations) above or below your mean will fall within the limits that are acceptable to customers.</a:t>
            </a:r>
            <a:endParaRPr lang="en-US" dirty="0">
              <a:ea typeface="Times New Roman"/>
              <a:cs typeface="Times New Roman"/>
            </a:endParaRPr>
          </a:p>
          <a:p>
            <a:pPr>
              <a:lnSpc>
                <a:spcPct val="115000"/>
              </a:lnSpc>
            </a:pPr>
            <a:endParaRPr lang="en-US" sz="1100" dirty="0">
              <a:ea typeface="Times New Roman"/>
              <a:cs typeface="Times New Roman"/>
            </a:endParaRPr>
          </a:p>
          <a:p>
            <a:pPr>
              <a:lnSpc>
                <a:spcPct val="115000"/>
              </a:lnSpc>
            </a:pPr>
            <a:endParaRPr lang="en-US" sz="1100" dirty="0">
              <a:ea typeface="Times New Roman"/>
              <a:cs typeface="Times New Roman"/>
            </a:endParaRPr>
          </a:p>
        </p:txBody>
      </p:sp>
      <p:sp>
        <p:nvSpPr>
          <p:cNvPr id="4" name="Slide Number Placeholder 3"/>
          <p:cNvSpPr>
            <a:spLocks noGrp="1"/>
          </p:cNvSpPr>
          <p:nvPr>
            <p:ph type="sldNum" sz="quarter" idx="10"/>
          </p:nvPr>
        </p:nvSpPr>
        <p:spPr/>
        <p:txBody>
          <a:bodyPr/>
          <a:lstStyle/>
          <a:p>
            <a:fld id="{0D11F068-B8FF-40B6-A1C6-3F532E4C7B2A}" type="slidenum">
              <a:rPr lang="en-US" smtClean="0"/>
              <a:pPr/>
              <a:t>6</a:t>
            </a:fld>
            <a:endParaRPr lang="en-US" dirty="0"/>
          </a:p>
        </p:txBody>
      </p:sp>
    </p:spTree>
    <p:extLst>
      <p:ext uri="{BB962C8B-B14F-4D97-AF65-F5344CB8AC3E}">
        <p14:creationId xmlns:p14="http://schemas.microsoft.com/office/powerpoint/2010/main" val="10106803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first</a:t>
            </a:r>
            <a:r>
              <a:rPr lang="en-US" baseline="0" dirty="0"/>
              <a:t> and fundamental piece of defining and understanding a process is the </a:t>
            </a:r>
            <a:r>
              <a:rPr lang="en-US" b="1" baseline="0" dirty="0"/>
              <a:t>process map</a:t>
            </a:r>
            <a:r>
              <a:rPr lang="en-US" baseline="0" dirty="0"/>
              <a:t>.</a:t>
            </a:r>
          </a:p>
          <a:p>
            <a:pPr>
              <a:buFont typeface="Arial" pitchFamily="34" charset="0"/>
              <a:buChar char="•"/>
            </a:pPr>
            <a:r>
              <a:rPr lang="en-US" dirty="0"/>
              <a:t>A process map defines</a:t>
            </a:r>
            <a:r>
              <a:rPr lang="en-US" baseline="0" dirty="0"/>
              <a:t> the order of the steps in a process, as well as any decision points between the steps.</a:t>
            </a:r>
          </a:p>
          <a:p>
            <a:pPr>
              <a:buFont typeface="Arial" pitchFamily="34" charset="0"/>
              <a:buChar char="•"/>
            </a:pPr>
            <a:r>
              <a:rPr lang="en-US" baseline="0" dirty="0"/>
              <a:t>There are many reasons why a process map is important. </a:t>
            </a:r>
          </a:p>
          <a:p>
            <a:pPr>
              <a:buFont typeface="Arial" pitchFamily="34" charset="0"/>
              <a:buChar char="•"/>
            </a:pPr>
            <a:r>
              <a:rPr lang="en-US" baseline="0" dirty="0"/>
              <a:t>A process map helps:</a:t>
            </a:r>
          </a:p>
          <a:p>
            <a:pPr marL="685800" lvl="1" indent="-228600">
              <a:buFont typeface="+mj-lt"/>
              <a:buAutoNum type="arabicParenR"/>
            </a:pPr>
            <a:r>
              <a:rPr lang="en-US" baseline="0" dirty="0"/>
              <a:t>Define/narrow the scope of a process (e.g., Focus starts at step A and ends at step B)</a:t>
            </a:r>
          </a:p>
          <a:p>
            <a:pPr marL="685800" lvl="1" indent="-228600">
              <a:buFont typeface="+mj-lt"/>
              <a:buAutoNum type="arabicParenR"/>
            </a:pPr>
            <a:r>
              <a:rPr lang="en-US" dirty="0"/>
              <a:t>Identify steps that are non-value added (which</a:t>
            </a:r>
            <a:r>
              <a:rPr lang="en-US" baseline="0" dirty="0"/>
              <a:t> means they could be causing inefficiency in the process, unless they are required for some reason such as regulatory compliance)</a:t>
            </a:r>
          </a:p>
          <a:p>
            <a:pPr marL="685800" lvl="1" indent="-228600">
              <a:buFont typeface="+mj-lt"/>
              <a:buAutoNum type="arabicParenR"/>
            </a:pPr>
            <a:r>
              <a:rPr lang="en-US" baseline="0" dirty="0"/>
              <a:t>Analyze the process for potential failure points.</a:t>
            </a:r>
          </a:p>
          <a:p>
            <a:pPr marL="685800" lvl="1" indent="-228600">
              <a:buFont typeface="+mj-lt"/>
              <a:buAutoNum type="arabicParenR"/>
            </a:pPr>
            <a:r>
              <a:rPr lang="en-US" baseline="0" dirty="0"/>
              <a:t>Identify points where employees are not adhering to the process.</a:t>
            </a:r>
          </a:p>
          <a:p>
            <a:pPr lvl="1">
              <a:buFont typeface="Arial" pitchFamily="34" charset="0"/>
              <a:buNone/>
            </a:pPr>
            <a:endParaRPr lang="en-US" baseline="0"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61</a:t>
            </a:fld>
            <a:endParaRPr lang="en-US" dirty="0"/>
          </a:p>
        </p:txBody>
      </p:sp>
    </p:spTree>
    <p:extLst>
      <p:ext uri="{BB962C8B-B14F-4D97-AF65-F5344CB8AC3E}">
        <p14:creationId xmlns:p14="http://schemas.microsoft.com/office/powerpoint/2010/main" val="16356320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None/>
            </a:pPr>
            <a:r>
              <a:rPr lang="en-US" dirty="0"/>
              <a:t>A </a:t>
            </a:r>
            <a:r>
              <a:rPr lang="en-US" b="1" dirty="0"/>
              <a:t>process map </a:t>
            </a:r>
            <a:r>
              <a:rPr lang="en-US" dirty="0"/>
              <a:t>is a visual representation of how a process flows,</a:t>
            </a:r>
            <a:r>
              <a:rPr lang="en-US" baseline="0" dirty="0"/>
              <a:t> step by step.</a:t>
            </a:r>
          </a:p>
          <a:p>
            <a:pPr marL="228600" indent="-228600">
              <a:buFont typeface="+mj-lt"/>
              <a:buAutoNum type="arabicParenR"/>
            </a:pPr>
            <a:r>
              <a:rPr lang="en-US" baseline="0" dirty="0"/>
              <a:t>It can describe the flow of information or materials used in a process. </a:t>
            </a:r>
          </a:p>
          <a:p>
            <a:pPr marL="228600" indent="-228600">
              <a:buFont typeface="+mj-lt"/>
              <a:buAutoNum type="arabicParenR"/>
            </a:pPr>
            <a:r>
              <a:rPr lang="en-US" baseline="0" dirty="0"/>
              <a:t>It illustrates who is responsible for completing steps of the process.</a:t>
            </a:r>
          </a:p>
          <a:p>
            <a:pPr marL="228600" indent="-228600">
              <a:buFont typeface="+mj-lt"/>
              <a:buAutoNum type="arabicParenR"/>
            </a:pPr>
            <a:r>
              <a:rPr lang="en-US" baseline="0" dirty="0"/>
              <a:t>It depicts what inputs are needed to complete a process, and what outputs are expected.</a:t>
            </a:r>
          </a:p>
          <a:p>
            <a:pPr marL="228600" indent="-228600">
              <a:buFont typeface="+mj-lt"/>
              <a:buAutoNum type="arabicParenR"/>
            </a:pPr>
            <a:r>
              <a:rPr lang="en-US" baseline="0" dirty="0"/>
              <a:t>If the process has not already been mapped out in its current state, be sure to begin with the current state, </a:t>
            </a:r>
            <a:r>
              <a:rPr lang="en-US" i="1" baseline="0" dirty="0"/>
              <a:t>not</a:t>
            </a:r>
            <a:r>
              <a:rPr lang="en-US" baseline="0" dirty="0"/>
              <a:t> the target state (or ideal state). In order to identify where the potential failure points of a process are, it is critical to be honest with yourself when defining the current state.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62</a:t>
            </a:fld>
            <a:endParaRPr lang="en-US" dirty="0"/>
          </a:p>
        </p:txBody>
      </p:sp>
    </p:spTree>
    <p:extLst>
      <p:ext uri="{BB962C8B-B14F-4D97-AF65-F5344CB8AC3E}">
        <p14:creationId xmlns:p14="http://schemas.microsoft.com/office/powerpoint/2010/main" val="14955482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These are the basic symbols</a:t>
            </a:r>
            <a:r>
              <a:rPr lang="en-US" baseline="0" dirty="0"/>
              <a:t> you can expect to see in most process maps: termination point, process step, decision point, and flow direction.</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63</a:t>
            </a:fld>
            <a:endParaRPr lang="en-US" dirty="0"/>
          </a:p>
        </p:txBody>
      </p:sp>
    </p:spTree>
    <p:extLst>
      <p:ext uri="{BB962C8B-B14F-4D97-AF65-F5344CB8AC3E}">
        <p14:creationId xmlns:p14="http://schemas.microsoft.com/office/powerpoint/2010/main" val="21895702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Here are some additional steps that</a:t>
            </a:r>
            <a:r>
              <a:rPr lang="en-US" baseline="0" dirty="0"/>
              <a:t> are helpful to know:</a:t>
            </a:r>
          </a:p>
          <a:p>
            <a:pPr marL="228600" indent="-228600">
              <a:buFont typeface="+mj-lt"/>
              <a:buAutoNum type="arabicParenR"/>
            </a:pPr>
            <a:r>
              <a:rPr lang="en-US" baseline="0" dirty="0"/>
              <a:t>Alternative process step, meaning there is a different way of performing a normal process step.</a:t>
            </a:r>
          </a:p>
          <a:p>
            <a:pPr marL="228600" indent="-228600">
              <a:buFont typeface="+mj-lt"/>
              <a:buAutoNum type="arabicParenR"/>
            </a:pPr>
            <a:r>
              <a:rPr lang="en-US" baseline="0" dirty="0"/>
              <a:t>Predefined process – this is used to hold the place of a pre-existing process, and is supported by other documentation that spells out the details of that process.</a:t>
            </a:r>
          </a:p>
          <a:p>
            <a:pPr marL="228600" indent="-228600">
              <a:buFont typeface="+mj-lt"/>
              <a:buAutoNum type="arabicParenR"/>
            </a:pPr>
            <a:r>
              <a:rPr lang="en-US" baseline="0" dirty="0"/>
              <a:t>Manual process – as opposed to an “automated” step</a:t>
            </a:r>
          </a:p>
          <a:p>
            <a:pPr marL="228600" indent="-228600">
              <a:buFont typeface="+mj-lt"/>
              <a:buAutoNum type="arabicParenR"/>
            </a:pPr>
            <a:r>
              <a:rPr lang="en-US" baseline="0" dirty="0"/>
              <a:t>Preparation step that leads to a process step</a:t>
            </a:r>
          </a:p>
          <a:p>
            <a:pPr marL="228600" indent="-228600">
              <a:buFont typeface="+mj-lt"/>
              <a:buAutoNum type="arabicParenR"/>
            </a:pPr>
            <a:r>
              <a:rPr lang="en-US" baseline="0" dirty="0"/>
              <a:t>Delay indicating a waiting period.</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64</a:t>
            </a:fld>
            <a:endParaRPr lang="en-US" dirty="0"/>
          </a:p>
        </p:txBody>
      </p:sp>
    </p:spTree>
    <p:extLst>
      <p:ext uri="{BB962C8B-B14F-4D97-AF65-F5344CB8AC3E}">
        <p14:creationId xmlns:p14="http://schemas.microsoft.com/office/powerpoint/2010/main" val="33654843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These</a:t>
            </a:r>
            <a:r>
              <a:rPr lang="en-US" baseline="0" dirty="0"/>
              <a:t> are symbols that are helpful in defining how information flows in a process:</a:t>
            </a:r>
          </a:p>
          <a:p>
            <a:pPr marL="228600" indent="-228600">
              <a:buFont typeface="+mj-lt"/>
              <a:buAutoNum type="arabicParenR"/>
            </a:pPr>
            <a:r>
              <a:rPr lang="en-US" baseline="0" dirty="0"/>
              <a:t>Data – as an input or output of a process step</a:t>
            </a:r>
          </a:p>
          <a:p>
            <a:pPr marL="228600" indent="-228600">
              <a:buFont typeface="+mj-lt"/>
              <a:buAutoNum type="arabicParenR"/>
            </a:pPr>
            <a:r>
              <a:rPr lang="en-US" baseline="0" dirty="0"/>
              <a:t>Document – a process step with a document output</a:t>
            </a:r>
          </a:p>
          <a:p>
            <a:pPr marL="228600" indent="-228600">
              <a:buFont typeface="+mj-lt"/>
              <a:buAutoNum type="arabicParenR"/>
            </a:pPr>
            <a:r>
              <a:rPr lang="en-US" baseline="0" dirty="0"/>
              <a:t>Stored Data – a process step that stores data</a:t>
            </a:r>
          </a:p>
          <a:p>
            <a:pPr marL="228600" indent="-228600">
              <a:buFont typeface="+mj-lt"/>
              <a:buAutoNum type="arabicParenR"/>
            </a:pPr>
            <a:r>
              <a:rPr lang="en-US" baseline="0" dirty="0"/>
              <a:t>Magnetic Disk – a database that can either supply or receive data.</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65</a:t>
            </a:fld>
            <a:endParaRPr lang="en-US" dirty="0"/>
          </a:p>
        </p:txBody>
      </p:sp>
    </p:spTree>
    <p:extLst>
      <p:ext uri="{BB962C8B-B14F-4D97-AF65-F5344CB8AC3E}">
        <p14:creationId xmlns:p14="http://schemas.microsoft.com/office/powerpoint/2010/main" val="25841162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More</a:t>
            </a:r>
            <a:r>
              <a:rPr lang="en-US" baseline="0" dirty="0"/>
              <a:t> symbols:</a:t>
            </a:r>
          </a:p>
          <a:p>
            <a:pPr marL="228600" indent="-228600">
              <a:buFont typeface="+mj-lt"/>
              <a:buAutoNum type="arabicParenR"/>
            </a:pPr>
            <a:r>
              <a:rPr lang="en-US" baseline="0" dirty="0"/>
              <a:t>The Off-Page Connector helps the reader follow the process from one page to another.</a:t>
            </a:r>
          </a:p>
          <a:p>
            <a:pPr marL="228600" indent="-228600">
              <a:buFont typeface="+mj-lt"/>
              <a:buAutoNum type="arabicParenR"/>
            </a:pPr>
            <a:r>
              <a:rPr lang="en-US" dirty="0"/>
              <a:t>Merge and Extract – where multiple processes or pieces</a:t>
            </a:r>
            <a:r>
              <a:rPr lang="en-US" baseline="0" dirty="0"/>
              <a:t> of information</a:t>
            </a:r>
            <a:r>
              <a:rPr lang="en-US" dirty="0"/>
              <a:t> come together or where a single process</a:t>
            </a:r>
            <a:r>
              <a:rPr lang="en-US" baseline="0" dirty="0"/>
              <a:t> splits into multiple ones.</a:t>
            </a:r>
          </a:p>
          <a:p>
            <a:pPr lvl="1">
              <a:buFont typeface="Arial" pitchFamily="34" charset="0"/>
              <a:buChar char="•"/>
            </a:pPr>
            <a:r>
              <a:rPr lang="en-US" baseline="0" dirty="0"/>
              <a:t>In a process map, the Merge symbol commonly indicates the storage of raw materials.</a:t>
            </a:r>
          </a:p>
          <a:p>
            <a:pPr lvl="1">
              <a:buFont typeface="Arial" pitchFamily="34" charset="0"/>
              <a:buChar char="•"/>
            </a:pPr>
            <a:r>
              <a:rPr lang="en-US" baseline="0" dirty="0"/>
              <a:t>In a process map, the Extract symbol commonly indicates the storage of finished goods.</a:t>
            </a:r>
          </a:p>
          <a:p>
            <a:pPr marL="228600" indent="-228600">
              <a:buFont typeface="+mj-lt"/>
              <a:buAutoNum type="arabicParenR"/>
            </a:pPr>
            <a:r>
              <a:rPr lang="en-US" baseline="0" dirty="0"/>
              <a:t>Or – indicates how the data processing flow splits into multiple branches based on the criteria that are applied to the data. It is important that each branch is labeled to indicate the criteria to follow the branch.</a:t>
            </a:r>
          </a:p>
          <a:p>
            <a:pPr marL="228600" indent="-228600">
              <a:buFont typeface="+mj-lt"/>
              <a:buAutoNum type="arabicParenR"/>
            </a:pPr>
            <a:r>
              <a:rPr lang="en-US" baseline="0" dirty="0"/>
              <a:t>Summing junction – multiple data flows sum into a single data flow.</a:t>
            </a:r>
          </a:p>
          <a:p>
            <a:pPr marL="228600" indent="-228600">
              <a:buFont typeface="+mj-lt"/>
              <a:buAutoNum type="arabicParenR"/>
            </a:pPr>
            <a:r>
              <a:rPr lang="en-US" baseline="0" dirty="0"/>
              <a:t>The “Or” and “Summing junction” symbols are commonly used in data processing flow diagrams.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66</a:t>
            </a:fld>
            <a:endParaRPr lang="en-US" dirty="0"/>
          </a:p>
        </p:txBody>
      </p:sp>
    </p:spTree>
    <p:extLst>
      <p:ext uri="{BB962C8B-B14F-4D97-AF65-F5344CB8AC3E}">
        <p14:creationId xmlns:p14="http://schemas.microsoft.com/office/powerpoint/2010/main" val="2059303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a:t>
            </a:r>
            <a:r>
              <a:rPr lang="en-US" baseline="0" dirty="0"/>
              <a:t> first step in plotting a process map is deciding what the beginning and end points are for the process you are trying to depict.</a:t>
            </a:r>
          </a:p>
          <a:p>
            <a:pPr>
              <a:buFont typeface="Arial" pitchFamily="34" charset="0"/>
              <a:buChar char="•"/>
            </a:pPr>
            <a:r>
              <a:rPr lang="en-US" baseline="0" dirty="0"/>
              <a:t>You might be trying to map a whole process that begins and ends with the customer, or maybe you are trying to map out a segment of it.</a:t>
            </a:r>
          </a:p>
          <a:p>
            <a:pPr>
              <a:buFont typeface="Arial" pitchFamily="34" charset="0"/>
              <a:buChar char="•"/>
            </a:pPr>
            <a:r>
              <a:rPr lang="en-US" baseline="0" dirty="0"/>
              <a:t>An </a:t>
            </a:r>
            <a:r>
              <a:rPr lang="en-US" b="1" baseline="0" dirty="0"/>
              <a:t>operational definition </a:t>
            </a:r>
            <a:r>
              <a:rPr lang="en-US" baseline="0" dirty="0"/>
              <a:t>is an exact description – in other words it is useful in removing ambiguity and reduces the chances of getting disparate results from a process when it is performed by different people.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67</a:t>
            </a:fld>
            <a:endParaRPr lang="en-US" dirty="0"/>
          </a:p>
        </p:txBody>
      </p:sp>
    </p:spTree>
    <p:extLst>
      <p:ext uri="{BB962C8B-B14F-4D97-AF65-F5344CB8AC3E}">
        <p14:creationId xmlns:p14="http://schemas.microsoft.com/office/powerpoint/2010/main" val="4171454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2 is to determine</a:t>
            </a:r>
            <a:r>
              <a:rPr lang="en-US" baseline="0" dirty="0"/>
              <a:t> what the process steps are and sort them into the proper order.</a:t>
            </a:r>
          </a:p>
          <a:p>
            <a:pPr>
              <a:buFont typeface="Arial" pitchFamily="34" charset="0"/>
              <a:buChar char="•"/>
            </a:pPr>
            <a:r>
              <a:rPr lang="en-US" baseline="0" dirty="0"/>
              <a:t>There are a few ways to do this:</a:t>
            </a:r>
          </a:p>
          <a:p>
            <a:pPr marL="228600" indent="-228600">
              <a:buFont typeface="+mj-lt"/>
              <a:buAutoNum type="arabicParenR"/>
            </a:pPr>
            <a:r>
              <a:rPr lang="en-US" baseline="0" dirty="0"/>
              <a:t>Consult with process SMEs or observe the process to see how it is actually performed</a:t>
            </a:r>
          </a:p>
          <a:p>
            <a:pPr marL="228600" indent="-228600">
              <a:buFont typeface="+mj-lt"/>
              <a:buAutoNum type="arabicParenR"/>
            </a:pPr>
            <a:r>
              <a:rPr lang="en-US" baseline="0" dirty="0"/>
              <a:t>Usually it is a good idea to do both. Sometimes hearing what is “supposed” to happen might be different than what you observe, and this indicates a problem.</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68</a:t>
            </a:fld>
            <a:endParaRPr lang="en-US" dirty="0"/>
          </a:p>
        </p:txBody>
      </p:sp>
    </p:spTree>
    <p:extLst>
      <p:ext uri="{BB962C8B-B14F-4D97-AF65-F5344CB8AC3E}">
        <p14:creationId xmlns:p14="http://schemas.microsoft.com/office/powerpoint/2010/main" val="9978313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3 is to actually “map” the process using the appropriate symbols.</a:t>
            </a:r>
          </a:p>
          <a:p>
            <a:pPr>
              <a:buFont typeface="Arial" pitchFamily="34" charset="0"/>
              <a:buChar char="•"/>
            </a:pPr>
            <a:r>
              <a:rPr lang="en-US" baseline="0" dirty="0"/>
              <a:t>Mapping the process with sticky notes on a white board is a good practice because the map is easy to adjust until the team agrees that it is finished.</a:t>
            </a:r>
          </a:p>
          <a:p>
            <a:pPr>
              <a:buFont typeface="Arial" pitchFamily="34" charset="0"/>
              <a:buChar char="•"/>
            </a:pPr>
            <a:r>
              <a:rPr lang="en-US" baseline="0" dirty="0"/>
              <a:t>Use a dry-erase marker to draw the flow lines between the sticky notes.</a:t>
            </a:r>
          </a:p>
          <a:p>
            <a:pPr>
              <a:buFont typeface="Arial" pitchFamily="34" charset="0"/>
              <a:buChar char="•"/>
            </a:pPr>
            <a:r>
              <a:rPr lang="en-US" baseline="0" dirty="0"/>
              <a:t>When the team is satisfied that the process is accurate, record it using whatever software is appropriate for your business (MS Excel, Visio, PowerPoint, Word, or any other preferred software).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69</a:t>
            </a:fld>
            <a:endParaRPr lang="en-US" dirty="0"/>
          </a:p>
        </p:txBody>
      </p:sp>
    </p:spTree>
    <p:extLst>
      <p:ext uri="{BB962C8B-B14F-4D97-AF65-F5344CB8AC3E}">
        <p14:creationId xmlns:p14="http://schemas.microsoft.com/office/powerpoint/2010/main" val="24290804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is </a:t>
            </a:r>
            <a:r>
              <a:rPr lang="en-US" baseline="0" dirty="0"/>
              <a:t>a “swim lane” diagram, or “swim lane” process map that depicts responsibilities for the process.</a:t>
            </a:r>
          </a:p>
          <a:p>
            <a:pPr>
              <a:buFont typeface="Arial" pitchFamily="34" charset="0"/>
              <a:buChar char="•"/>
            </a:pPr>
            <a:r>
              <a:rPr lang="en-US" baseline="0" dirty="0"/>
              <a:t>These diagrams can be drawn vertically or horizontally.</a:t>
            </a:r>
          </a:p>
          <a:p>
            <a:pPr>
              <a:buFont typeface="Arial" pitchFamily="34" charset="0"/>
              <a:buChar char="•"/>
            </a:pPr>
            <a:r>
              <a:rPr lang="en-US" baseline="0" dirty="0"/>
              <a:t>The swim lanes can show organizations, roles, or functions within a business.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70</a:t>
            </a:fld>
            <a:endParaRPr lang="en-US" dirty="0"/>
          </a:p>
        </p:txBody>
      </p:sp>
    </p:spTree>
    <p:extLst>
      <p:ext uri="{BB962C8B-B14F-4D97-AF65-F5344CB8AC3E}">
        <p14:creationId xmlns:p14="http://schemas.microsoft.com/office/powerpoint/2010/main" val="2321431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 more variation that can be reduced in the process (by narrowing the distribution), the more easily the customer’s expectations can be met.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 Six Sigma process will yield only 3.4 defects for every million opportunities, but some processes require more quality and some require less.</a:t>
            </a:r>
            <a:endParaRPr lang="en-US"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It is important</a:t>
            </a:r>
            <a:r>
              <a:rPr lang="en-US" baseline="0" dirty="0"/>
              <a:t> to note that a Six Sigma level of quality does not come without cost, so one must consider what level of quality is needed or acceptable and how much can be spent on resources to remove the variation.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a:t>
            </a:fld>
            <a:endParaRPr lang="en-US" dirty="0"/>
          </a:p>
        </p:txBody>
      </p:sp>
    </p:spTree>
    <p:extLst>
      <p:ext uri="{BB962C8B-B14F-4D97-AF65-F5344CB8AC3E}">
        <p14:creationId xmlns:p14="http://schemas.microsoft.com/office/powerpoint/2010/main" val="18626688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 4</a:t>
            </a:r>
            <a:r>
              <a:rPr lang="en-US" baseline="0" dirty="0"/>
              <a:t> is to identify and record the inputs and outputs for each process step.</a:t>
            </a:r>
          </a:p>
          <a:p>
            <a:pPr>
              <a:buFont typeface="Arial" pitchFamily="34" charset="0"/>
              <a:buChar char="•"/>
            </a:pPr>
            <a:r>
              <a:rPr lang="en-US" baseline="0" dirty="0"/>
              <a:t>Ideally, the specifications should be recorded for each step so it is clear what the inputs and outputs should look like to ensure process efficiency and quality.</a:t>
            </a:r>
          </a:p>
          <a:p>
            <a:pPr>
              <a:buFont typeface="Arial" pitchFamily="34" charset="0"/>
              <a:buChar char="•"/>
            </a:pPr>
            <a:r>
              <a:rPr lang="en-US" baseline="0" dirty="0"/>
              <a:t>Because inputs are the source of variation in a process, they need to be analyzed to understand how to monitor and control the variation.</a:t>
            </a:r>
          </a:p>
          <a:p>
            <a:pPr>
              <a:buFont typeface="Arial" pitchFamily="34" charset="0"/>
              <a:buChar char="•"/>
            </a:pPr>
            <a:r>
              <a:rPr lang="en-US" baseline="0" dirty="0"/>
              <a:t>Remember inputs are the x’s in the transfer function. Remember Y = f(x).</a:t>
            </a:r>
          </a:p>
          <a:p>
            <a:pPr>
              <a:buFont typeface="Arial" pitchFamily="34" charset="0"/>
              <a:buChar char="•"/>
            </a:pPr>
            <a:r>
              <a:rPr lang="en-US" baseline="0" dirty="0"/>
              <a:t>The outputs are the result of the process, or little y’s.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71</a:t>
            </a:fld>
            <a:endParaRPr lang="en-US" dirty="0"/>
          </a:p>
        </p:txBody>
      </p:sp>
    </p:spTree>
    <p:extLst>
      <p:ext uri="{BB962C8B-B14F-4D97-AF65-F5344CB8AC3E}">
        <p14:creationId xmlns:p14="http://schemas.microsoft.com/office/powerpoint/2010/main" val="24884295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Step</a:t>
            </a:r>
            <a:r>
              <a:rPr lang="en-US" baseline="0" dirty="0"/>
              <a:t> 5 is to evaluate and adjust the process map.</a:t>
            </a:r>
          </a:p>
          <a:p>
            <a:pPr>
              <a:buFont typeface="Arial" pitchFamily="34" charset="0"/>
              <a:buChar char="•"/>
            </a:pPr>
            <a:r>
              <a:rPr lang="en-US" baseline="0" dirty="0"/>
              <a:t>There may be some components of the process that you need to describe in more detail on a “sub-process” map or in a procedure document.</a:t>
            </a:r>
          </a:p>
          <a:p>
            <a:pPr>
              <a:buFont typeface="Arial" pitchFamily="34" charset="0"/>
              <a:buChar char="•"/>
            </a:pPr>
            <a:r>
              <a:rPr lang="en-US" baseline="0" dirty="0"/>
              <a:t>It is helpful to number the process maps for reference purposes.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72</a:t>
            </a:fld>
            <a:endParaRPr lang="en-US" dirty="0"/>
          </a:p>
        </p:txBody>
      </p:sp>
    </p:spTree>
    <p:extLst>
      <p:ext uri="{BB962C8B-B14F-4D97-AF65-F5344CB8AC3E}">
        <p14:creationId xmlns:p14="http://schemas.microsoft.com/office/powerpoint/2010/main" val="12473313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high-level process map </a:t>
            </a:r>
            <a:r>
              <a:rPr lang="en-US" dirty="0"/>
              <a:t>is an oversimplification of a process, meant to display</a:t>
            </a:r>
            <a:r>
              <a:rPr lang="en-US" baseline="0" dirty="0"/>
              <a:t> it in its basic form.</a:t>
            </a:r>
          </a:p>
          <a:p>
            <a:pPr>
              <a:buFont typeface="Arial" pitchFamily="34" charset="0"/>
              <a:buChar char="•"/>
            </a:pPr>
            <a:r>
              <a:rPr lang="en-US" dirty="0"/>
              <a:t>This type of map</a:t>
            </a:r>
            <a:r>
              <a:rPr lang="en-US" baseline="0" dirty="0"/>
              <a:t> helps facilitate discussion about a process, especially with senior management that may not be familiar with the details of the process.</a:t>
            </a:r>
          </a:p>
          <a:p>
            <a:pPr>
              <a:buFont typeface="Arial" pitchFamily="34" charset="0"/>
              <a:buChar char="•"/>
            </a:pPr>
            <a:r>
              <a:rPr lang="en-US" baseline="0" dirty="0"/>
              <a:t>It is also helpful in organizing work around a process by chunking it out.</a:t>
            </a:r>
          </a:p>
          <a:p>
            <a:pPr>
              <a:buFont typeface="Arial" pitchFamily="34" charset="0"/>
              <a:buChar char="•"/>
            </a:pPr>
            <a:r>
              <a:rPr lang="en-US" baseline="0" dirty="0"/>
              <a:t>Usually, a high-level process map should be no more than 4</a:t>
            </a:r>
            <a:r>
              <a:rPr lang="it-IT" sz="1200" dirty="0"/>
              <a:t>–</a:t>
            </a:r>
            <a:r>
              <a:rPr lang="en-US" baseline="0" dirty="0"/>
              <a:t>6 steps.</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73</a:t>
            </a:fld>
            <a:endParaRPr lang="en-US" dirty="0"/>
          </a:p>
        </p:txBody>
      </p:sp>
    </p:spTree>
    <p:extLst>
      <p:ext uri="{BB962C8B-B14F-4D97-AF65-F5344CB8AC3E}">
        <p14:creationId xmlns:p14="http://schemas.microsoft.com/office/powerpoint/2010/main" val="1810244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a:t>
            </a:r>
            <a:r>
              <a:rPr lang="en-US" b="1" dirty="0"/>
              <a:t>detailed process map </a:t>
            </a:r>
            <a:r>
              <a:rPr lang="en-US" dirty="0"/>
              <a:t>is exactly what is says it is – a much more detailed</a:t>
            </a:r>
            <a:r>
              <a:rPr lang="en-US" baseline="0" dirty="0"/>
              <a:t> view of a process than a high-level process map.</a:t>
            </a:r>
          </a:p>
          <a:p>
            <a:pPr>
              <a:buFont typeface="Arial" pitchFamily="34" charset="0"/>
              <a:buChar char="•"/>
            </a:pPr>
            <a:r>
              <a:rPr lang="en-US" baseline="0" dirty="0"/>
              <a:t>Often, process maps can be depicted at many different levels, 2</a:t>
            </a:r>
            <a:r>
              <a:rPr lang="it-IT" sz="1200" dirty="0"/>
              <a:t>–</a:t>
            </a:r>
            <a:r>
              <a:rPr lang="en-US" baseline="0" dirty="0"/>
              <a:t>4 levels deeper than the high-level map. This is usually a helpful way to index a process. So when you want to understand more about a specific part of a process later on, you can find it by starting at the high level and digging down into the process step(s) you are interested in.</a:t>
            </a:r>
          </a:p>
          <a:p>
            <a:pPr>
              <a:buFont typeface="Arial" pitchFamily="34" charset="0"/>
              <a:buChar char="•"/>
            </a:pPr>
            <a:r>
              <a:rPr lang="en-US" baseline="0" dirty="0"/>
              <a:t>Each level of the process map should break the higher level steps into two to four additional steps, until the desired level of detail is attained.</a:t>
            </a:r>
          </a:p>
          <a:p>
            <a:pPr>
              <a:buFont typeface="Arial" pitchFamily="34" charset="0"/>
              <a:buChar char="•"/>
            </a:pPr>
            <a:r>
              <a:rPr lang="en-US" baseline="0" dirty="0"/>
              <a:t>Detailed process maps can go deeper than the two to four levels mentioned earlier, but they become much more complex and burdensome to create and maintain.</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74</a:t>
            </a:fld>
            <a:endParaRPr lang="en-US" dirty="0"/>
          </a:p>
        </p:txBody>
      </p:sp>
    </p:spTree>
    <p:extLst>
      <p:ext uri="{BB962C8B-B14F-4D97-AF65-F5344CB8AC3E}">
        <p14:creationId xmlns:p14="http://schemas.microsoft.com/office/powerpoint/2010/main" val="7321514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 process map is the next level</a:t>
            </a:r>
            <a:r>
              <a:rPr lang="en-US" baseline="0" dirty="0"/>
              <a:t> of detail of the “prime rib” example shown as a high-level process map. </a:t>
            </a:r>
          </a:p>
          <a:p>
            <a:pPr>
              <a:buFont typeface="Arial" pitchFamily="34" charset="0"/>
              <a:buChar char="•"/>
            </a:pPr>
            <a:r>
              <a:rPr lang="en-US" baseline="0" dirty="0"/>
              <a:t>You can see it went from about 5 steps to about 17 (not counting the decision boxes), adding quite a bit of detail to the process map.</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75</a:t>
            </a:fld>
            <a:endParaRPr lang="en-US" dirty="0"/>
          </a:p>
        </p:txBody>
      </p:sp>
    </p:spTree>
    <p:extLst>
      <p:ext uri="{BB962C8B-B14F-4D97-AF65-F5344CB8AC3E}">
        <p14:creationId xmlns:p14="http://schemas.microsoft.com/office/powerpoint/2010/main" val="3605329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 </a:t>
            </a:r>
            <a:r>
              <a:rPr lang="en-US" b="1" dirty="0"/>
              <a:t>functional process map </a:t>
            </a:r>
            <a:r>
              <a:rPr lang="en-US" dirty="0"/>
              <a:t>brings an additional dimension of information to a high-level or detailed process</a:t>
            </a:r>
            <a:r>
              <a:rPr lang="en-US" baseline="0" dirty="0"/>
              <a:t> map.</a:t>
            </a:r>
          </a:p>
          <a:p>
            <a:pPr>
              <a:buFont typeface="Arial" pitchFamily="34" charset="0"/>
              <a:buChar char="•"/>
            </a:pPr>
            <a:r>
              <a:rPr lang="en-US" baseline="0" dirty="0"/>
              <a:t>This map conveys which function, role, job performs the step in a process or makes a decision.</a:t>
            </a:r>
          </a:p>
          <a:p>
            <a:pPr>
              <a:buFont typeface="Arial" pitchFamily="34" charset="0"/>
              <a:buChar char="•"/>
            </a:pPr>
            <a:r>
              <a:rPr lang="en-US" baseline="0" dirty="0"/>
              <a:t>The process step or decision is placed in the appropriate lane based on which function performs it.</a:t>
            </a:r>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76</a:t>
            </a:fld>
            <a:endParaRPr lang="en-US" dirty="0"/>
          </a:p>
        </p:txBody>
      </p:sp>
    </p:spTree>
    <p:extLst>
      <p:ext uri="{BB962C8B-B14F-4D97-AF65-F5344CB8AC3E}">
        <p14:creationId xmlns:p14="http://schemas.microsoft.com/office/powerpoint/2010/main" val="11413483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11F068-B8FF-40B6-A1C6-3F532E4C7B2A}" type="slidenum">
              <a:rPr lang="en-US" smtClean="0"/>
              <a:pPr/>
              <a:t>77</a:t>
            </a:fld>
            <a:endParaRPr lang="en-US" dirty="0"/>
          </a:p>
        </p:txBody>
      </p:sp>
    </p:spTree>
    <p:extLst>
      <p:ext uri="{BB962C8B-B14F-4D97-AF65-F5344CB8AC3E}">
        <p14:creationId xmlns:p14="http://schemas.microsoft.com/office/powerpoint/2010/main" val="39744020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VOC is an acronym that means “voice of the customer,” and the</a:t>
            </a:r>
            <a:r>
              <a:rPr lang="en-US" baseline="0" dirty="0"/>
              <a:t> term refers to data or information collected from the customers to understand what they want or need.</a:t>
            </a:r>
            <a:endParaRPr lang="en-US" dirty="0"/>
          </a:p>
          <a:p>
            <a:pPr>
              <a:buFont typeface="Arial" pitchFamily="34" charset="0"/>
              <a:buChar char="•"/>
            </a:pPr>
            <a:r>
              <a:rPr lang="en-US" dirty="0"/>
              <a:t>It is </a:t>
            </a:r>
            <a:r>
              <a:rPr lang="en-US" b="1" dirty="0"/>
              <a:t>always</a:t>
            </a:r>
            <a:r>
              <a:rPr lang="en-US" dirty="0"/>
              <a:t> important to understand the VOC when designing and</a:t>
            </a:r>
            <a:r>
              <a:rPr lang="en-US" baseline="0" dirty="0"/>
              <a:t> improving any </a:t>
            </a:r>
            <a:r>
              <a:rPr lang="en-US" b="1" baseline="0" dirty="0"/>
              <a:t>Six Sigma </a:t>
            </a:r>
            <a:r>
              <a:rPr lang="en-US" baseline="0" dirty="0"/>
              <a:t>process.</a:t>
            </a:r>
          </a:p>
          <a:p>
            <a:pPr>
              <a:buFont typeface="Arial" pitchFamily="34" charset="0"/>
              <a:buChar char="•"/>
            </a:pPr>
            <a:r>
              <a:rPr lang="en-US" dirty="0"/>
              <a:t>There are other types of “Voices” that are important as well:</a:t>
            </a:r>
            <a:r>
              <a:rPr lang="en-US" baseline="0" dirty="0"/>
              <a:t> </a:t>
            </a:r>
          </a:p>
          <a:p>
            <a:pPr lvl="1">
              <a:buFont typeface="Arial" pitchFamily="34" charset="0"/>
              <a:buChar char="•"/>
            </a:pPr>
            <a:r>
              <a:rPr lang="en-US" baseline="0" dirty="0"/>
              <a:t>Voice of the Business (VOB) – what does the business require of a process?</a:t>
            </a:r>
          </a:p>
          <a:p>
            <a:pPr lvl="1">
              <a:buFont typeface="Arial" pitchFamily="34" charset="0"/>
              <a:buChar char="•"/>
            </a:pPr>
            <a:r>
              <a:rPr lang="en-US" baseline="0" dirty="0"/>
              <a:t>Voice of the Associate (VOA) or Voice of the Employee – what does the employee require of a process (e.g., safety, simplicity)?</a:t>
            </a:r>
            <a:endParaRPr lang="en-US"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78</a:t>
            </a:fld>
            <a:endParaRPr lang="en-US" dirty="0"/>
          </a:p>
        </p:txBody>
      </p:sp>
    </p:spTree>
    <p:extLst>
      <p:ext uri="{BB962C8B-B14F-4D97-AF65-F5344CB8AC3E}">
        <p14:creationId xmlns:p14="http://schemas.microsoft.com/office/powerpoint/2010/main" val="39559101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There are several</a:t>
            </a:r>
            <a:r>
              <a:rPr lang="en-US" baseline="0" dirty="0"/>
              <a:t> ways to collect VOC, but they can be broken down into two main collection methods: indirect and direct.</a:t>
            </a:r>
          </a:p>
          <a:p>
            <a:pPr>
              <a:buFont typeface="Arial" pitchFamily="34" charset="0"/>
              <a:buChar char="•"/>
            </a:pPr>
            <a:r>
              <a:rPr lang="en-US" b="1" baseline="0" dirty="0"/>
              <a:t>Indirect collection</a:t>
            </a:r>
            <a:r>
              <a:rPr lang="en-US" baseline="0" dirty="0"/>
              <a:t> </a:t>
            </a:r>
            <a:r>
              <a:rPr lang="en-US" b="1" baseline="0" dirty="0"/>
              <a:t>of VOC </a:t>
            </a:r>
            <a:r>
              <a:rPr lang="en-US" baseline="0" dirty="0"/>
              <a:t>involves passive information exchange, meaning the VOC was not expressly collected for the purposes of the project, but was gathered through byproducts of the process.</a:t>
            </a:r>
          </a:p>
          <a:p>
            <a:pPr>
              <a:buFont typeface="Arial" pitchFamily="34" charset="0"/>
              <a:buChar char="•"/>
            </a:pPr>
            <a:r>
              <a:rPr lang="en-US" baseline="0" dirty="0"/>
              <a:t>Warranty claims, customer complaints, and service calls are effective ways to understand how the customer feels about a product or service.</a:t>
            </a:r>
          </a:p>
          <a:p>
            <a:pPr>
              <a:buFont typeface="Arial" pitchFamily="34" charset="0"/>
              <a:buChar char="•"/>
            </a:pPr>
            <a:r>
              <a:rPr lang="en-US" baseline="0" dirty="0"/>
              <a:t>Since the data was not collected to understand VOC specific to a business or process problem, it is more difficult to sort through and interpret the information that is relevant.</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79</a:t>
            </a:fld>
            <a:endParaRPr lang="en-US" dirty="0"/>
          </a:p>
        </p:txBody>
      </p:sp>
    </p:spTree>
    <p:extLst>
      <p:ext uri="{BB962C8B-B14F-4D97-AF65-F5344CB8AC3E}">
        <p14:creationId xmlns:p14="http://schemas.microsoft.com/office/powerpoint/2010/main" val="4921901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a:t>Direct VOC collection </a:t>
            </a:r>
            <a:r>
              <a:rPr lang="en-US" dirty="0"/>
              <a:t>methods are carefully</a:t>
            </a:r>
            <a:r>
              <a:rPr lang="en-US" baseline="0" dirty="0"/>
              <a:t> planned, active engagement around the customer to solicit specific information.</a:t>
            </a:r>
          </a:p>
          <a:p>
            <a:pPr>
              <a:buFont typeface="Arial" pitchFamily="34" charset="0"/>
              <a:buChar char="•"/>
            </a:pPr>
            <a:r>
              <a:rPr lang="en-US" baseline="0" dirty="0"/>
              <a:t>Customer interviews, surveys, focus groups, and market research are common methods of direct VOC collection.</a:t>
            </a:r>
          </a:p>
          <a:p>
            <a:pPr>
              <a:buFont typeface="Arial" pitchFamily="34" charset="0"/>
              <a:buChar char="•"/>
            </a:pPr>
            <a:r>
              <a:rPr lang="en-US" baseline="0" dirty="0"/>
              <a:t>There is less interpretation needed for this kind of VOC, and in interactive forms of VOC collection (e.g., focus groups or interviews) there is an opportunity to go deeper into a topic or take a direction that might not have been expected or planned.</a:t>
            </a:r>
          </a:p>
          <a:p>
            <a:pPr>
              <a:buFont typeface="Arial" pitchFamily="34" charset="0"/>
              <a:buChar char="•"/>
            </a:pPr>
            <a:r>
              <a:rPr lang="en-US" baseline="0" dirty="0"/>
              <a:t>There are professional organizations that can perform customer data collection on behalf of a company. They commonly plan carefully by designing the questions, determining the sample size, and consider what technique is most appropriate.</a:t>
            </a:r>
          </a:p>
          <a:p>
            <a:pPr>
              <a:buFont typeface="Arial" pitchFamily="34" charset="0"/>
              <a:buChar char="•"/>
            </a:pPr>
            <a:r>
              <a:rPr lang="en-US" baseline="0" dirty="0"/>
              <a:t>If there is a need to get very specific customer feedback, a survey is appropriate. </a:t>
            </a:r>
          </a:p>
          <a:p>
            <a:pPr>
              <a:buFont typeface="Arial" pitchFamily="34" charset="0"/>
              <a:buChar char="•"/>
            </a:pPr>
            <a:r>
              <a:rPr lang="en-US" baseline="0" dirty="0"/>
              <a:t>However, if the need is more exploratory, interviews or focus groups are more appropriate.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80</a:t>
            </a:fld>
            <a:endParaRPr lang="en-US" dirty="0"/>
          </a:p>
        </p:txBody>
      </p:sp>
    </p:spTree>
    <p:extLst>
      <p:ext uri="{BB962C8B-B14F-4D97-AF65-F5344CB8AC3E}">
        <p14:creationId xmlns:p14="http://schemas.microsoft.com/office/powerpoint/2010/main" val="237523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On the previous page, the LSL and USL were at 6</a:t>
            </a:r>
            <a:r>
              <a:rPr lang="en-US" baseline="0" dirty="0"/>
              <a:t> standard deviations from the mean. Would that process be more or less forgiving than the one that is pictured?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a:t>This</a:t>
            </a:r>
            <a:r>
              <a:rPr lang="en-US" baseline="0" dirty="0"/>
              <a:t> process is much less forgiving. It is a 1 sigma process because the USL and LSL are only 1 standard deviations from the mean.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a:t>
            </a:r>
            <a:r>
              <a:rPr lang="en-US" baseline="0" dirty="0"/>
              <a:t> area under the blue curve to the left of the LSL and to the right of the USL represents </a:t>
            </a:r>
            <a:r>
              <a:rPr lang="en-US" b="1" baseline="0" dirty="0"/>
              <a:t>process defects</a:t>
            </a:r>
            <a:r>
              <a:rPr lang="en-US" baseline="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a:t>
            </a:fld>
            <a:endParaRPr lang="en-US" dirty="0"/>
          </a:p>
        </p:txBody>
      </p:sp>
    </p:spTree>
    <p:extLst>
      <p:ext uri="{BB962C8B-B14F-4D97-AF65-F5344CB8AC3E}">
        <p14:creationId xmlns:p14="http://schemas.microsoft.com/office/powerpoint/2010/main" val="27779936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a:t>One must consider different factors to ensure the right, representative data is collected:</a:t>
            </a:r>
          </a:p>
          <a:p>
            <a:pPr lvl="1">
              <a:buFont typeface="Arial" pitchFamily="34" charset="0"/>
              <a:buChar char="•"/>
            </a:pPr>
            <a:r>
              <a:rPr lang="en-US" baseline="0" dirty="0"/>
              <a:t>Product/service types</a:t>
            </a:r>
          </a:p>
          <a:p>
            <a:pPr lvl="1">
              <a:buFont typeface="Arial" pitchFamily="34" charset="0"/>
              <a:buChar char="•"/>
            </a:pPr>
            <a:r>
              <a:rPr lang="en-US" baseline="0" dirty="0"/>
              <a:t>Customer segments</a:t>
            </a:r>
          </a:p>
          <a:p>
            <a:pPr lvl="1">
              <a:buFont typeface="Arial" pitchFamily="34" charset="0"/>
              <a:buChar char="•"/>
            </a:pPr>
            <a:r>
              <a:rPr lang="en-US" baseline="0" dirty="0"/>
              <a:t>Manufacturing methods.</a:t>
            </a:r>
          </a:p>
          <a:p>
            <a:pPr>
              <a:buFont typeface="Arial" pitchFamily="34" charset="0"/>
              <a:buChar char="•"/>
            </a:pPr>
            <a:r>
              <a:rPr lang="en-US" baseline="0" dirty="0"/>
              <a:t>The factors above are important because they might indicate different customer needs across customer segments, or perhaps the customers’ feedback may differ by product type or manufacturing method.</a:t>
            </a:r>
          </a:p>
          <a:p>
            <a:pPr>
              <a:buFont typeface="Arial" pitchFamily="34" charset="0"/>
              <a:buChar char="•"/>
            </a:pPr>
            <a:r>
              <a:rPr lang="en-US" dirty="0"/>
              <a:t>Once the VOC has</a:t>
            </a:r>
            <a:r>
              <a:rPr lang="en-US" baseline="0" dirty="0"/>
              <a:t> been collected, it must be translated into CTQs (Critical To Quality).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81</a:t>
            </a:fld>
            <a:endParaRPr lang="en-US" dirty="0"/>
          </a:p>
        </p:txBody>
      </p:sp>
    </p:spTree>
    <p:extLst>
      <p:ext uri="{BB962C8B-B14F-4D97-AF65-F5344CB8AC3E}">
        <p14:creationId xmlns:p14="http://schemas.microsoft.com/office/powerpoint/2010/main" val="18852606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CTQs are generated from the voice</a:t>
            </a:r>
            <a:r>
              <a:rPr lang="en-US" baseline="0" dirty="0"/>
              <a:t> of the customer (VOC).</a:t>
            </a:r>
          </a:p>
          <a:p>
            <a:pPr>
              <a:buFont typeface="Arial" pitchFamily="34" charset="0"/>
              <a:buChar char="•"/>
            </a:pPr>
            <a:r>
              <a:rPr lang="en-US" baseline="0" dirty="0"/>
              <a:t>Because VOC is usually vague and emotional, it is important to translate it into something that is applicable to a process.</a:t>
            </a:r>
          </a:p>
          <a:p>
            <a:pPr>
              <a:buFont typeface="Arial" pitchFamily="34" charset="0"/>
              <a:buChar char="•"/>
            </a:pPr>
            <a:r>
              <a:rPr lang="en-US" baseline="0" dirty="0"/>
              <a:t>CTQs are quantifiable, measureable, and meaningful.</a:t>
            </a:r>
          </a:p>
          <a:p>
            <a:pPr>
              <a:buFont typeface="Arial" pitchFamily="34" charset="0"/>
              <a:buChar char="•"/>
            </a:pPr>
            <a:r>
              <a:rPr lang="en-US" baseline="0" dirty="0"/>
              <a:t>To create CTQs, the VOC must be organized first into like groupings. An </a:t>
            </a:r>
            <a:r>
              <a:rPr lang="en-US" b="1" baseline="0" dirty="0"/>
              <a:t>affinity diagram </a:t>
            </a:r>
            <a:r>
              <a:rPr lang="en-US" baseline="0" dirty="0"/>
              <a:t>is a useful tool to do this.</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82</a:t>
            </a:fld>
            <a:endParaRPr lang="en-US" dirty="0"/>
          </a:p>
        </p:txBody>
      </p:sp>
    </p:spTree>
    <p:extLst>
      <p:ext uri="{BB962C8B-B14F-4D97-AF65-F5344CB8AC3E}">
        <p14:creationId xmlns:p14="http://schemas.microsoft.com/office/powerpoint/2010/main" val="17608147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This</a:t>
            </a:r>
            <a:r>
              <a:rPr lang="en-US" baseline="0" dirty="0"/>
              <a:t> is an outline of building an </a:t>
            </a:r>
            <a:r>
              <a:rPr lang="en-US" b="1" baseline="0" dirty="0"/>
              <a:t>affinity diagram </a:t>
            </a:r>
            <a:r>
              <a:rPr lang="en-US" baseline="0" dirty="0"/>
              <a:t>(or CTQ tree); it is typically done with a group of people.</a:t>
            </a:r>
          </a:p>
          <a:p>
            <a:pPr marL="228600" indent="-228600">
              <a:buFont typeface="+mj-lt"/>
              <a:buAutoNum type="arabicParenR"/>
            </a:pPr>
            <a:r>
              <a:rPr lang="en-US" baseline="0" dirty="0"/>
              <a:t>The group must agree on what question they are trying to answer, or what the focus is for the VOC.</a:t>
            </a:r>
          </a:p>
          <a:p>
            <a:pPr marL="228600" indent="-228600">
              <a:buFont typeface="+mj-lt"/>
              <a:buAutoNum type="arabicParenR"/>
            </a:pPr>
            <a:r>
              <a:rPr lang="en-US" baseline="0" dirty="0"/>
              <a:t>All of the individual VOC responses are recorded on note cards or sticky notes. (Sticky notes are an easier way to do it).</a:t>
            </a:r>
          </a:p>
          <a:p>
            <a:pPr marL="228600" indent="-228600">
              <a:buFont typeface="+mj-lt"/>
              <a:buAutoNum type="arabicParenR"/>
            </a:pPr>
            <a:r>
              <a:rPr lang="en-US" baseline="0" dirty="0"/>
              <a:t>Lay out all the VOC either on a table or a wall so they can all be seen.</a:t>
            </a:r>
          </a:p>
          <a:p>
            <a:pPr marL="228600" indent="-228600">
              <a:buFont typeface="+mj-lt"/>
              <a:buAutoNum type="arabicParenR"/>
            </a:pPr>
            <a:r>
              <a:rPr lang="en-US" baseline="0" dirty="0"/>
              <a:t>Look for common themes across the VOC. </a:t>
            </a:r>
          </a:p>
          <a:p>
            <a:pPr marL="228600" indent="-228600">
              <a:buFont typeface="+mj-lt"/>
              <a:buAutoNum type="arabicParenR"/>
            </a:pPr>
            <a:r>
              <a:rPr lang="en-US" baseline="0" dirty="0"/>
              <a:t>Move cards around so they are grouped by the common themes. </a:t>
            </a:r>
          </a:p>
          <a:p>
            <a:pPr marL="228600" indent="-228600">
              <a:buFont typeface="+mj-lt"/>
              <a:buAutoNum type="arabicParenR"/>
            </a:pPr>
            <a:r>
              <a:rPr lang="en-US" baseline="0" dirty="0"/>
              <a:t>Re-evaluate and make adjustments.</a:t>
            </a:r>
          </a:p>
          <a:p>
            <a:pPr>
              <a:buFont typeface="Arial" pitchFamily="34" charset="0"/>
              <a:buChar char="•"/>
            </a:pPr>
            <a:r>
              <a:rPr lang="en-US" baseline="0" dirty="0"/>
              <a:t>It is good to do this in a group because people bring different perspectives and might understand and organize VOC differently than a single person would.</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83</a:t>
            </a:fld>
            <a:endParaRPr lang="en-US" dirty="0"/>
          </a:p>
        </p:txBody>
      </p:sp>
    </p:spTree>
    <p:extLst>
      <p:ext uri="{BB962C8B-B14F-4D97-AF65-F5344CB8AC3E}">
        <p14:creationId xmlns:p14="http://schemas.microsoft.com/office/powerpoint/2010/main" val="16043865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this example, the focus question</a:t>
            </a:r>
            <a:r>
              <a:rPr lang="en-US" baseline="0" dirty="0"/>
              <a:t> is “Why are associates late to work?”</a:t>
            </a:r>
          </a:p>
          <a:p>
            <a:pPr>
              <a:buFont typeface="Arial" pitchFamily="34" charset="0"/>
              <a:buChar char="•"/>
            </a:pPr>
            <a:r>
              <a:rPr lang="en-US" baseline="0" dirty="0"/>
              <a:t>You can see all of the responses randomly distributed across the page.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84</a:t>
            </a:fld>
            <a:endParaRPr lang="en-US" dirty="0"/>
          </a:p>
        </p:txBody>
      </p:sp>
    </p:spTree>
    <p:extLst>
      <p:ext uri="{BB962C8B-B14F-4D97-AF65-F5344CB8AC3E}">
        <p14:creationId xmlns:p14="http://schemas.microsoft.com/office/powerpoint/2010/main" val="3559391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you see that some common</a:t>
            </a:r>
            <a:r>
              <a:rPr lang="en-US" baseline="0" dirty="0"/>
              <a:t> themes are identified (delays at home, delays on the commute, kids/pet related delays, or delays in the building).</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85</a:t>
            </a:fld>
            <a:endParaRPr lang="en-US" dirty="0"/>
          </a:p>
        </p:txBody>
      </p:sp>
    </p:spTree>
    <p:extLst>
      <p:ext uri="{BB962C8B-B14F-4D97-AF65-F5344CB8AC3E}">
        <p14:creationId xmlns:p14="http://schemas.microsoft.com/office/powerpoint/2010/main" val="29250289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Now you can see that the individual</a:t>
            </a:r>
            <a:r>
              <a:rPr lang="en-US" baseline="0" dirty="0"/>
              <a:t> responses are lined up under each theme. See any that might be misplaced? How about “dog threw up?”</a:t>
            </a:r>
          </a:p>
          <a:p>
            <a:pPr>
              <a:buFont typeface="Arial" pitchFamily="34" charset="0"/>
              <a:buChar char="•"/>
            </a:pPr>
            <a:r>
              <a:rPr lang="en-US" baseline="0" dirty="0"/>
              <a:t>Perhaps “Delays at Home” and “Kid/Pet-Related Delays” do not need to be broken down separately.</a:t>
            </a:r>
          </a:p>
          <a:p>
            <a:pPr>
              <a:buFont typeface="Arial" pitchFamily="34" charset="0"/>
              <a:buChar char="•"/>
            </a:pPr>
            <a:r>
              <a:rPr lang="en-US" baseline="0" dirty="0"/>
              <a:t>These are the kinds of things to consider when evaluating and adjusting.</a:t>
            </a:r>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86</a:t>
            </a:fld>
            <a:endParaRPr lang="en-US" dirty="0"/>
          </a:p>
        </p:txBody>
      </p:sp>
    </p:spTree>
    <p:extLst>
      <p:ext uri="{BB962C8B-B14F-4D97-AF65-F5344CB8AC3E}">
        <p14:creationId xmlns:p14="http://schemas.microsoft.com/office/powerpoint/2010/main" val="35739772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slide illustrates how the CTQ tree might translate to a software package that would allow one to capture and display it electronically.</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87</a:t>
            </a:fld>
            <a:endParaRPr lang="en-US" dirty="0"/>
          </a:p>
        </p:txBody>
      </p:sp>
    </p:spTree>
    <p:extLst>
      <p:ext uri="{BB962C8B-B14F-4D97-AF65-F5344CB8AC3E}">
        <p14:creationId xmlns:p14="http://schemas.microsoft.com/office/powerpoint/2010/main" val="40579251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 the 1980s, Noriaki Kano developed a</a:t>
            </a:r>
            <a:r>
              <a:rPr lang="en-US" baseline="0" dirty="0"/>
              <a:t> VOC categorization technique.</a:t>
            </a:r>
          </a:p>
          <a:p>
            <a:pPr>
              <a:buFont typeface="Arial" pitchFamily="34" charset="0"/>
              <a:buChar char="•"/>
            </a:pPr>
            <a:r>
              <a:rPr lang="en-US" baseline="0" dirty="0"/>
              <a:t>It classifies the VOC/CTQs into three groups: </a:t>
            </a:r>
            <a:r>
              <a:rPr lang="en-US" i="1" baseline="0" dirty="0"/>
              <a:t>must haves</a:t>
            </a:r>
            <a:r>
              <a:rPr lang="en-US" baseline="0" dirty="0"/>
              <a:t>, </a:t>
            </a:r>
            <a:r>
              <a:rPr lang="en-US" i="1" baseline="0" dirty="0"/>
              <a:t>performance attributes</a:t>
            </a:r>
            <a:r>
              <a:rPr lang="en-US" baseline="0" dirty="0"/>
              <a:t>, and </a:t>
            </a:r>
            <a:r>
              <a:rPr lang="en-US" i="1" baseline="0" dirty="0"/>
              <a:t>delighters</a:t>
            </a:r>
            <a:r>
              <a:rPr lang="en-US" baseline="0" dirty="0"/>
              <a:t>.</a:t>
            </a:r>
          </a:p>
          <a:p>
            <a:pPr>
              <a:buFont typeface="Arial" pitchFamily="34" charset="0"/>
              <a:buChar char="•"/>
            </a:pPr>
            <a:r>
              <a:rPr lang="en-US" baseline="0" dirty="0"/>
              <a:t>It is important to understand what CTQs are non-negotiable (</a:t>
            </a:r>
            <a:r>
              <a:rPr lang="en-US" i="1" baseline="0" dirty="0"/>
              <a:t>must haves</a:t>
            </a:r>
            <a:r>
              <a:rPr lang="en-US" baseline="0" dirty="0"/>
              <a:t>). These attributes are taken for granted when they are fulfilled, but result in dissatisfaction when they are not fulfilled. The curve for a </a:t>
            </a:r>
            <a:r>
              <a:rPr lang="en-US" i="1" baseline="0" dirty="0"/>
              <a:t>must have </a:t>
            </a:r>
            <a:r>
              <a:rPr lang="en-US" baseline="0" dirty="0"/>
              <a:t>will drop in satisfaction as you move to left where the need is not fulfilled, but flattens out at a neutral satisfaction level as you move to the right.</a:t>
            </a:r>
          </a:p>
          <a:p>
            <a:pPr>
              <a:buFont typeface="Arial" pitchFamily="34" charset="0"/>
              <a:buChar char="•"/>
            </a:pPr>
            <a:r>
              <a:rPr lang="en-US" baseline="0" dirty="0"/>
              <a:t>A </a:t>
            </a:r>
            <a:r>
              <a:rPr lang="en-US" i="1" baseline="0" dirty="0"/>
              <a:t>delighter</a:t>
            </a:r>
            <a:r>
              <a:rPr lang="en-US" baseline="0" dirty="0"/>
              <a:t> is the opposite of the </a:t>
            </a:r>
            <a:r>
              <a:rPr lang="en-US" i="1" baseline="0" dirty="0"/>
              <a:t>must have </a:t>
            </a:r>
            <a:r>
              <a:rPr lang="en-US" baseline="0" dirty="0"/>
              <a:t>– if it is not fulfilled, the customer will not be dissatisfied, but as it is fulfilled, the customer’s satisfaction increases. These are things the customer did not realize they want or need, until they have experienced them. Eventually, delighters will become expected, turning them into </a:t>
            </a:r>
            <a:r>
              <a:rPr lang="en-US" i="1" baseline="0" dirty="0"/>
              <a:t>performance attributes </a:t>
            </a:r>
            <a:r>
              <a:rPr lang="en-US" baseline="0" dirty="0"/>
              <a:t>or </a:t>
            </a:r>
            <a:r>
              <a:rPr lang="en-US" i="1" baseline="0" dirty="0"/>
              <a:t>must haves</a:t>
            </a:r>
            <a:r>
              <a:rPr lang="en-US" baseline="0" dirty="0"/>
              <a:t>.</a:t>
            </a:r>
          </a:p>
          <a:p>
            <a:pPr>
              <a:buFont typeface="Arial" pitchFamily="34" charset="0"/>
              <a:buChar char="•"/>
            </a:pPr>
            <a:r>
              <a:rPr lang="en-US" baseline="0" dirty="0"/>
              <a:t>Examples:</a:t>
            </a:r>
          </a:p>
          <a:p>
            <a:pPr lvl="1">
              <a:buFont typeface="Arial" pitchFamily="34" charset="0"/>
              <a:buChar char="•"/>
            </a:pPr>
            <a:r>
              <a:rPr lang="en-US" baseline="0" dirty="0"/>
              <a:t>How would you classify the steering wheel in a car?</a:t>
            </a:r>
          </a:p>
          <a:p>
            <a:pPr lvl="1">
              <a:buFont typeface="Arial" pitchFamily="34" charset="0"/>
              <a:buChar char="•"/>
            </a:pPr>
            <a:r>
              <a:rPr lang="en-US" baseline="0" dirty="0"/>
              <a:t>Low prices at a discount store?</a:t>
            </a:r>
          </a:p>
          <a:p>
            <a:pPr lvl="1">
              <a:buFont typeface="Arial" pitchFamily="34" charset="0"/>
              <a:buChar char="•"/>
            </a:pPr>
            <a:r>
              <a:rPr lang="en-US" baseline="0" dirty="0"/>
              <a:t>What about the touch screen on an iPhone (think back to when it came out)?</a:t>
            </a:r>
          </a:p>
          <a:p>
            <a:pPr>
              <a:buFont typeface="Arial" pitchFamily="34" charset="0"/>
              <a:buChar char="•"/>
            </a:pPr>
            <a:r>
              <a:rPr lang="en-US" baseline="0" dirty="0"/>
              <a:t>A </a:t>
            </a:r>
            <a:r>
              <a:rPr lang="en-US" i="1" baseline="0" dirty="0"/>
              <a:t>performance attribute </a:t>
            </a:r>
            <a:r>
              <a:rPr lang="en-US" baseline="0" dirty="0"/>
              <a:t>(or one-dimensional attribute) will increase satisfaction level as the need is fulfilled, and will decrease satisfaction when it is not fulfilled. </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88</a:t>
            </a:fld>
            <a:endParaRPr lang="en-US" dirty="0"/>
          </a:p>
        </p:txBody>
      </p:sp>
    </p:spTree>
    <p:extLst>
      <p:ext uri="{BB962C8B-B14F-4D97-AF65-F5344CB8AC3E}">
        <p14:creationId xmlns:p14="http://schemas.microsoft.com/office/powerpoint/2010/main" val="15464447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Once the process of collecting VOC is complete, and CTQs have</a:t>
            </a:r>
            <a:r>
              <a:rPr lang="en-US" baseline="0" dirty="0"/>
              <a:t> been determined, the next step is to </a:t>
            </a:r>
            <a:r>
              <a:rPr lang="en-US" b="1" baseline="0" dirty="0"/>
              <a:t>validate</a:t>
            </a:r>
            <a:r>
              <a:rPr lang="en-US" baseline="0" dirty="0"/>
              <a:t> what has been developed.</a:t>
            </a:r>
          </a:p>
          <a:p>
            <a:pPr>
              <a:buFont typeface="Arial" pitchFamily="34" charset="0"/>
              <a:buChar char="•"/>
            </a:pPr>
            <a:r>
              <a:rPr lang="en-US" baseline="0" dirty="0"/>
              <a:t>Many of the methods through which VOC is collected also serve well for confirming the VOC, such as through group sessions, one-on-one interviews in person or over the phone.</a:t>
            </a:r>
          </a:p>
          <a:p>
            <a:pPr>
              <a:buFont typeface="Arial" pitchFamily="34" charset="0"/>
              <a:buChar char="•"/>
            </a:pPr>
            <a:r>
              <a:rPr lang="en-US" baseline="0" dirty="0"/>
              <a:t>It is important that thought is put into what audience is used to confirm the VOC, ensuring that there is not a potential to bias the results. For example, an overly extensive customer survey might end up getting a rushed response and therefore may not represent the true views of an audience.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89</a:t>
            </a:fld>
            <a:endParaRPr lang="en-US" dirty="0"/>
          </a:p>
        </p:txBody>
      </p:sp>
    </p:spTree>
    <p:extLst>
      <p:ext uri="{BB962C8B-B14F-4D97-AF65-F5344CB8AC3E}">
        <p14:creationId xmlns:p14="http://schemas.microsoft.com/office/powerpoint/2010/main" val="3792611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To be able to incorporate</a:t>
            </a:r>
            <a:r>
              <a:rPr lang="en-US" baseline="0" dirty="0"/>
              <a:t> a CTQ into the design of a process, the next step is to </a:t>
            </a:r>
            <a:r>
              <a:rPr lang="en-US" b="1" baseline="0" dirty="0"/>
              <a:t>translate </a:t>
            </a:r>
            <a:r>
              <a:rPr lang="en-US" baseline="0" dirty="0"/>
              <a:t>CTQs to process requirements.</a:t>
            </a:r>
          </a:p>
          <a:p>
            <a:pPr>
              <a:buFont typeface="Arial" pitchFamily="34" charset="0"/>
              <a:buChar char="•"/>
            </a:pPr>
            <a:r>
              <a:rPr lang="en-US" baseline="0" dirty="0"/>
              <a:t>In this example, the VOC is probably something like, “Deliver my product when you say you’re going to deliver it,” which obviously can be measured by “on-time delivery.”</a:t>
            </a:r>
          </a:p>
          <a:p>
            <a:pPr>
              <a:buFont typeface="Arial" pitchFamily="34" charset="0"/>
              <a:buChar char="•"/>
            </a:pPr>
            <a:r>
              <a:rPr lang="en-US" baseline="0" dirty="0"/>
              <a:t>One must then consider what aspects of the process contribute to the time that elapses between when the customer places an order and when it is delivered.</a:t>
            </a:r>
          </a:p>
          <a:p>
            <a:pPr>
              <a:buFont typeface="Arial" pitchFamily="34" charset="0"/>
              <a:buChar char="•"/>
            </a:pPr>
            <a:r>
              <a:rPr lang="en-US" baseline="0" dirty="0"/>
              <a:t>The order has to be fulfilled, and the shipment processed and inspected by quality control.</a:t>
            </a:r>
          </a:p>
          <a:p>
            <a:pPr>
              <a:buFont typeface="Arial" pitchFamily="34" charset="0"/>
              <a:buChar char="•"/>
            </a:pPr>
            <a:r>
              <a:rPr lang="en-US" dirty="0"/>
              <a:t>The</a:t>
            </a:r>
            <a:r>
              <a:rPr lang="en-US" baseline="0" dirty="0"/>
              <a:t> process then can be assigned specifications for what maximum turn time is required to ensure the process is completed and the order is delivered on time.</a:t>
            </a: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90</a:t>
            </a:fld>
            <a:endParaRPr lang="en-US" dirty="0"/>
          </a:p>
        </p:txBody>
      </p:sp>
    </p:spTree>
    <p:extLst>
      <p:ext uri="{BB962C8B-B14F-4D97-AF65-F5344CB8AC3E}">
        <p14:creationId xmlns:p14="http://schemas.microsoft.com/office/powerpoint/2010/main" val="33756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A 1 sigma</a:t>
            </a:r>
            <a:r>
              <a:rPr lang="en-US" baseline="0" dirty="0"/>
              <a:t> process will generate defects 70% of the time, so for every 3 units that are good, there are 7 defective.</a:t>
            </a:r>
            <a:endParaRPr lang="en-US" dirty="0"/>
          </a:p>
          <a:p>
            <a:pPr>
              <a:buFont typeface="Arial" pitchFamily="34" charset="0"/>
              <a:buChar char="•"/>
            </a:pPr>
            <a:r>
              <a:rPr lang="en-US" dirty="0"/>
              <a:t>A 1 sigma process is not desirable</a:t>
            </a:r>
            <a:r>
              <a:rPr lang="en-US" baseline="0" dirty="0"/>
              <a:t> anywhere. What are the implications of such a process? High customer claims, high process waste, lost reputation…any others?</a:t>
            </a:r>
          </a:p>
          <a:p>
            <a:pPr>
              <a:buFont typeface="Arial"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0D11F068-B8FF-40B6-A1C6-3F532E4C7B2A}" type="slidenum">
              <a:rPr lang="en-US" smtClean="0"/>
              <a:pPr/>
              <a:t>9</a:t>
            </a:fld>
            <a:endParaRPr lang="en-US" dirty="0"/>
          </a:p>
        </p:txBody>
      </p:sp>
    </p:spTree>
    <p:extLst>
      <p:ext uri="{BB962C8B-B14F-4D97-AF65-F5344CB8AC3E}">
        <p14:creationId xmlns:p14="http://schemas.microsoft.com/office/powerpoint/2010/main" val="13692425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EB438A0B-ADBB-4A7A-AC5B-98999D22B211}" type="slidenum">
              <a:rPr lang="en-US" smtClean="0"/>
              <a:pPr>
                <a:defRPr/>
              </a:pPr>
              <a:t>91</a:t>
            </a:fld>
            <a:endParaRPr lang="en-US" dirty="0"/>
          </a:p>
        </p:txBody>
      </p:sp>
    </p:spTree>
    <p:extLst>
      <p:ext uri="{BB962C8B-B14F-4D97-AF65-F5344CB8AC3E}">
        <p14:creationId xmlns:p14="http://schemas.microsoft.com/office/powerpoint/2010/main" val="38651492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a:t>
            </a:r>
            <a:r>
              <a:rPr lang="en-IN" dirty="0"/>
              <a:t>Quality Function Deployment)</a:t>
            </a:r>
            <a:r>
              <a:rPr lang="en-IN" baseline="0" dirty="0"/>
              <a:t> </a:t>
            </a:r>
            <a:r>
              <a:rPr lang="en-US" dirty="0"/>
              <a:t>is a concept that was derived in 1972 from the TQM practices of a Japanese company, Mitsubishi Heavy Industries Ltd. QFD is considered a valuable tool fundamental to a business’ success, hence it is widely applied.</a:t>
            </a:r>
            <a:endParaRPr lang="en-IN"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055CC74A-4DAB-4705-A310-BE56A03B52EE}" type="slidenum">
              <a:rPr lang="en-US" smtClean="0"/>
              <a:pPr>
                <a:defRPr/>
              </a:pPr>
              <a:t>92</a:t>
            </a:fld>
            <a:endParaRPr lang="en-US" dirty="0"/>
          </a:p>
        </p:txBody>
      </p:sp>
    </p:spTree>
    <p:extLst>
      <p:ext uri="{BB962C8B-B14F-4D97-AF65-F5344CB8AC3E}">
        <p14:creationId xmlns:p14="http://schemas.microsoft.com/office/powerpoint/2010/main" val="29905328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dirty="0"/>
              <a:t>Quality Function Deployment is a design planning process driven by customer requirements. QFD uses planning matrices – it is also called “The House of Quality.”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5AC5CAFA-EF28-4AC2-A111-6A34A6829A77}" type="slidenum">
              <a:rPr lang="en-US" smtClean="0"/>
              <a:pPr>
                <a:defRPr/>
              </a:pPr>
              <a:t>93</a:t>
            </a:fld>
            <a:endParaRPr lang="en-US" dirty="0"/>
          </a:p>
        </p:txBody>
      </p:sp>
    </p:spTree>
    <p:extLst>
      <p:ext uri="{BB962C8B-B14F-4D97-AF65-F5344CB8AC3E}">
        <p14:creationId xmlns:p14="http://schemas.microsoft.com/office/powerpoint/2010/main" val="35506466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QFD focuses on customer requirements, prioritizes resources, and uses competitive information effectively.</a:t>
            </a:r>
          </a:p>
          <a:p>
            <a:endParaRPr lang="en-US" dirty="0"/>
          </a:p>
        </p:txBody>
      </p:sp>
      <p:sp>
        <p:nvSpPr>
          <p:cNvPr id="4" name="Slide Number Placeholder 3"/>
          <p:cNvSpPr>
            <a:spLocks noGrp="1"/>
          </p:cNvSpPr>
          <p:nvPr>
            <p:ph type="sldNum" sz="quarter" idx="5"/>
          </p:nvPr>
        </p:nvSpPr>
        <p:spPr/>
        <p:txBody>
          <a:bodyPr/>
          <a:lstStyle/>
          <a:p>
            <a:pPr>
              <a:defRPr/>
            </a:pPr>
            <a:fld id="{3BFA8B1D-8EB7-49CA-BEB0-79B0CD184579}" type="slidenum">
              <a:rPr lang="en-US" smtClean="0"/>
              <a:pPr>
                <a:defRPr/>
              </a:pPr>
              <a:t>94</a:t>
            </a:fld>
            <a:endParaRPr lang="en-US" dirty="0"/>
          </a:p>
        </p:txBody>
      </p:sp>
    </p:spTree>
    <p:extLst>
      <p:ext uri="{BB962C8B-B14F-4D97-AF65-F5344CB8AC3E}">
        <p14:creationId xmlns:p14="http://schemas.microsoft.com/office/powerpoint/2010/main" val="38843525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D873859A-8912-4D30-8EA0-62791F29B77A}" type="slidenum">
              <a:rPr lang="en-US" smtClean="0"/>
              <a:pPr>
                <a:defRPr/>
              </a:pPr>
              <a:t>95</a:t>
            </a:fld>
            <a:endParaRPr lang="en-US" dirty="0"/>
          </a:p>
        </p:txBody>
      </p:sp>
    </p:spTree>
    <p:extLst>
      <p:ext uri="{BB962C8B-B14F-4D97-AF65-F5344CB8AC3E}">
        <p14:creationId xmlns:p14="http://schemas.microsoft.com/office/powerpoint/2010/main" val="29296162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dirty="0"/>
          </a:p>
        </p:txBody>
      </p:sp>
      <p:sp>
        <p:nvSpPr>
          <p:cNvPr id="4" name="Slide Number Placeholder 3"/>
          <p:cNvSpPr>
            <a:spLocks noGrp="1"/>
          </p:cNvSpPr>
          <p:nvPr>
            <p:ph type="sldNum" sz="quarter" idx="5"/>
          </p:nvPr>
        </p:nvSpPr>
        <p:spPr/>
        <p:txBody>
          <a:bodyPr/>
          <a:lstStyle/>
          <a:p>
            <a:pPr>
              <a:defRPr/>
            </a:pPr>
            <a:fld id="{F374312C-9EAC-4304-8220-DA50105D234E}" type="slidenum">
              <a:rPr lang="en-US" smtClean="0"/>
              <a:pPr>
                <a:defRPr/>
              </a:pPr>
              <a:t>96</a:t>
            </a:fld>
            <a:endParaRPr lang="en-US" dirty="0"/>
          </a:p>
        </p:txBody>
      </p:sp>
    </p:spTree>
    <p:extLst>
      <p:ext uri="{BB962C8B-B14F-4D97-AF65-F5344CB8AC3E}">
        <p14:creationId xmlns:p14="http://schemas.microsoft.com/office/powerpoint/2010/main" val="39752297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a:t>This is the structure of a</a:t>
            </a:r>
            <a:r>
              <a:rPr lang="en-US" sz="1200" baseline="0" dirty="0"/>
              <a:t> House of Quality. You can see that is contains the following elements (sometimes referred to a rooms):</a:t>
            </a:r>
          </a:p>
          <a:p>
            <a:pPr marL="171450" indent="-171450">
              <a:buFont typeface="Arial" pitchFamily="34" charset="0"/>
              <a:buChar char="•"/>
            </a:pPr>
            <a:r>
              <a:rPr lang="en-US" sz="1200" dirty="0"/>
              <a:t>Customer Requirements or</a:t>
            </a:r>
            <a:r>
              <a:rPr lang="en-US" sz="1200" baseline="0" dirty="0"/>
              <a:t> the “</a:t>
            </a:r>
            <a:r>
              <a:rPr lang="en-US" sz="1200" dirty="0"/>
              <a:t>What’s” derived from VOC</a:t>
            </a:r>
            <a:r>
              <a:rPr lang="en-US" sz="1200" baseline="0" dirty="0"/>
              <a:t> and </a:t>
            </a:r>
            <a:r>
              <a:rPr lang="en-US" sz="1200" dirty="0"/>
              <a:t>CTQs</a:t>
            </a:r>
          </a:p>
          <a:p>
            <a:pPr marL="171450" indent="-171450">
              <a:buFont typeface="Arial" pitchFamily="34" charset="0"/>
              <a:buChar char="•"/>
            </a:pPr>
            <a:r>
              <a:rPr lang="en-US" sz="1200" dirty="0"/>
              <a:t>Technical specifications</a:t>
            </a:r>
            <a:r>
              <a:rPr lang="en-US" sz="1200" baseline="0" dirty="0"/>
              <a:t> or </a:t>
            </a:r>
            <a:r>
              <a:rPr lang="en-US" sz="1200" dirty="0"/>
              <a:t>Design Requirements (the “How’s”)</a:t>
            </a:r>
          </a:p>
          <a:p>
            <a:pPr marL="171450" indent="-171450">
              <a:buFont typeface="Arial" pitchFamily="34" charset="0"/>
              <a:buChar char="•"/>
            </a:pPr>
            <a:r>
              <a:rPr lang="en-US" sz="1200" dirty="0"/>
              <a:t>Relationship Matrix (the</a:t>
            </a:r>
            <a:r>
              <a:rPr lang="en-US" sz="1200" baseline="0" dirty="0"/>
              <a:t> Roof or “</a:t>
            </a:r>
            <a:r>
              <a:rPr lang="en-US" sz="1200" dirty="0"/>
              <a:t>What’s” and “How’s”)</a:t>
            </a:r>
          </a:p>
          <a:p>
            <a:pPr marL="171450" indent="-171450">
              <a:buFont typeface="Arial" pitchFamily="34" charset="0"/>
              <a:buChar char="•"/>
            </a:pPr>
            <a:r>
              <a:rPr lang="en-US" sz="1200" dirty="0"/>
              <a:t>Prioritized Customer Requirements</a:t>
            </a:r>
          </a:p>
          <a:p>
            <a:pPr marL="171450" indent="-171450">
              <a:buFont typeface="Arial" pitchFamily="34" charset="0"/>
              <a:buChar char="•"/>
            </a:pPr>
            <a:r>
              <a:rPr lang="en-US" sz="1200" dirty="0"/>
              <a:t>Competitive Assessment</a:t>
            </a:r>
          </a:p>
          <a:p>
            <a:pPr marL="171450" indent="-171450">
              <a:buFont typeface="Arial" pitchFamily="34" charset="0"/>
              <a:buChar char="•"/>
            </a:pPr>
            <a:r>
              <a:rPr lang="en-US" sz="1200" dirty="0"/>
              <a:t>Interrelationships or Correlation Matrix (the “How’s”)</a:t>
            </a:r>
          </a:p>
          <a:p>
            <a:pPr marL="171450" indent="-171450">
              <a:buFont typeface="Arial" pitchFamily="34" charset="0"/>
              <a:buChar char="•"/>
            </a:pPr>
            <a:r>
              <a:rPr lang="en-US" sz="1200" dirty="0"/>
              <a:t>Prioritized Design Requirements</a:t>
            </a:r>
          </a:p>
          <a:p>
            <a:endParaRPr lang="en-US" dirty="0"/>
          </a:p>
        </p:txBody>
      </p:sp>
      <p:sp>
        <p:nvSpPr>
          <p:cNvPr id="4" name="Slide Number Placeholder 3"/>
          <p:cNvSpPr>
            <a:spLocks noGrp="1"/>
          </p:cNvSpPr>
          <p:nvPr>
            <p:ph type="sldNum" sz="quarter" idx="5"/>
          </p:nvPr>
        </p:nvSpPr>
        <p:spPr/>
        <p:txBody>
          <a:bodyPr/>
          <a:lstStyle/>
          <a:p>
            <a:pPr>
              <a:defRPr/>
            </a:pPr>
            <a:fld id="{A8311005-058B-4327-A552-D96E0CBC2339}" type="slidenum">
              <a:rPr lang="en-US" smtClean="0"/>
              <a:pPr>
                <a:defRPr/>
              </a:pPr>
              <a:t>97</a:t>
            </a:fld>
            <a:endParaRPr lang="en-US" dirty="0"/>
          </a:p>
        </p:txBody>
      </p:sp>
    </p:spTree>
    <p:extLst>
      <p:ext uri="{BB962C8B-B14F-4D97-AF65-F5344CB8AC3E}">
        <p14:creationId xmlns:p14="http://schemas.microsoft.com/office/powerpoint/2010/main" val="12486669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itchFamily="34" charset="0"/>
              <a:buChar char="•"/>
            </a:pPr>
            <a:r>
              <a:rPr lang="en-US" b="1" dirty="0"/>
              <a:t>Customers</a:t>
            </a:r>
            <a:r>
              <a:rPr lang="en-US" dirty="0"/>
              <a:t> drive the development of the product, not the designers. Hence is it necessary to determine what</a:t>
            </a:r>
            <a:r>
              <a:rPr lang="en-US" baseline="0" dirty="0"/>
              <a:t> </a:t>
            </a:r>
            <a:r>
              <a:rPr lang="en-US" dirty="0"/>
              <a:t>are</a:t>
            </a:r>
            <a:r>
              <a:rPr lang="en-US" baseline="0" dirty="0"/>
              <a:t> the </a:t>
            </a:r>
            <a:r>
              <a:rPr lang="en-US" dirty="0"/>
              <a:t>important customer requirements. </a:t>
            </a:r>
          </a:p>
          <a:p>
            <a:pPr marL="171450" indent="-171450">
              <a:buFont typeface="Arial" pitchFamily="34" charset="0"/>
              <a:buChar char="•"/>
            </a:pPr>
            <a:r>
              <a:rPr lang="en-US" dirty="0"/>
              <a:t>Customers will provide the requirements in their own language; you</a:t>
            </a:r>
            <a:r>
              <a:rPr lang="en-US" baseline="0" dirty="0"/>
              <a:t> will need to </a:t>
            </a:r>
            <a:r>
              <a:rPr lang="en-US" dirty="0"/>
              <a:t>categorize the requirements based on importance. General customer requirements are: </a:t>
            </a:r>
          </a:p>
          <a:p>
            <a:pPr marL="685800" lvl="1" indent="-228600">
              <a:buFont typeface="+mj-lt"/>
              <a:buAutoNum type="arabicParenR"/>
            </a:pPr>
            <a:r>
              <a:rPr lang="en-US" dirty="0"/>
              <a:t>human factors</a:t>
            </a:r>
          </a:p>
          <a:p>
            <a:pPr marL="685800" lvl="1" indent="-228600">
              <a:buFont typeface="+mj-lt"/>
              <a:buAutoNum type="arabicParenR"/>
            </a:pPr>
            <a:r>
              <a:rPr lang="en-US" dirty="0"/>
              <a:t>physical requirements</a:t>
            </a:r>
          </a:p>
          <a:p>
            <a:pPr marL="685800" lvl="1" indent="-228600">
              <a:buFont typeface="+mj-lt"/>
              <a:buAutoNum type="arabicParenR"/>
            </a:pPr>
            <a:r>
              <a:rPr lang="en-US" dirty="0"/>
              <a:t>reliability</a:t>
            </a:r>
          </a:p>
          <a:p>
            <a:pPr marL="685800" lvl="1" indent="-228600">
              <a:buFont typeface="+mj-lt"/>
              <a:buAutoNum type="arabicParenR"/>
            </a:pPr>
            <a:r>
              <a:rPr lang="en-US" dirty="0"/>
              <a:t>life-cycle concerns</a:t>
            </a:r>
          </a:p>
          <a:p>
            <a:pPr marL="685800" lvl="1" indent="-228600">
              <a:buFont typeface="+mj-lt"/>
              <a:buAutoNum type="arabicParenR"/>
            </a:pPr>
            <a:r>
              <a:rPr lang="en-US" dirty="0"/>
              <a:t>manufacturing requirements.</a:t>
            </a:r>
          </a:p>
        </p:txBody>
      </p:sp>
      <p:sp>
        <p:nvSpPr>
          <p:cNvPr id="4" name="Slide Number Placeholder 3"/>
          <p:cNvSpPr>
            <a:spLocks noGrp="1"/>
          </p:cNvSpPr>
          <p:nvPr>
            <p:ph type="sldNum" sz="quarter" idx="5"/>
          </p:nvPr>
        </p:nvSpPr>
        <p:spPr/>
        <p:txBody>
          <a:bodyPr/>
          <a:lstStyle/>
          <a:p>
            <a:pPr>
              <a:defRPr/>
            </a:pPr>
            <a:fld id="{2CAF01D0-DC7D-4943-BD7E-423A22DA23AF}" type="slidenum">
              <a:rPr lang="en-US" smtClean="0"/>
              <a:pPr>
                <a:defRPr/>
              </a:pPr>
              <a:t>98</a:t>
            </a:fld>
            <a:endParaRPr lang="en-US" dirty="0"/>
          </a:p>
        </p:txBody>
      </p:sp>
    </p:spTree>
    <p:extLst>
      <p:ext uri="{BB962C8B-B14F-4D97-AF65-F5344CB8AC3E}">
        <p14:creationId xmlns:p14="http://schemas.microsoft.com/office/powerpoint/2010/main" val="37632608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 goal is to develop a set of technical specifications from the customer’s requirements. </a:t>
            </a:r>
          </a:p>
          <a:p>
            <a:pPr marL="171450" indent="-171450" algn="just">
              <a:buFont typeface="Arial" pitchFamily="34" charset="0"/>
              <a:buChar char="•"/>
            </a:pPr>
            <a:r>
              <a:rPr lang="en-US" dirty="0"/>
              <a:t>Designers</a:t>
            </a:r>
            <a:r>
              <a:rPr lang="en-US" baseline="0" dirty="0"/>
              <a:t> and engineers then ta</a:t>
            </a:r>
            <a:r>
              <a:rPr lang="en-US" dirty="0"/>
              <a:t>ke the</a:t>
            </a:r>
            <a:r>
              <a:rPr lang="en-US" baseline="0" dirty="0"/>
              <a:t> customer requirements and determine </a:t>
            </a:r>
            <a:r>
              <a:rPr lang="en-US" dirty="0"/>
              <a:t>technical parameters that need to</a:t>
            </a:r>
            <a:r>
              <a:rPr lang="en-US" baseline="0" dirty="0"/>
              <a:t> be designed into the product or process</a:t>
            </a:r>
            <a:r>
              <a:rPr lang="en-US" dirty="0"/>
              <a:t>.</a:t>
            </a:r>
          </a:p>
        </p:txBody>
      </p:sp>
      <p:sp>
        <p:nvSpPr>
          <p:cNvPr id="4" name="Slide Number Placeholder 3"/>
          <p:cNvSpPr>
            <a:spLocks noGrp="1"/>
          </p:cNvSpPr>
          <p:nvPr>
            <p:ph type="sldNum" sz="quarter" idx="5"/>
          </p:nvPr>
        </p:nvSpPr>
        <p:spPr/>
        <p:txBody>
          <a:bodyPr/>
          <a:lstStyle/>
          <a:p>
            <a:pPr>
              <a:defRPr/>
            </a:pPr>
            <a:fld id="{E2710BF7-4070-486A-9A8E-BAABC350897F}" type="slidenum">
              <a:rPr lang="en-US" smtClean="0"/>
              <a:pPr>
                <a:defRPr/>
              </a:pPr>
              <a:t>99</a:t>
            </a:fld>
            <a:endParaRPr lang="en-US" dirty="0"/>
          </a:p>
        </p:txBody>
      </p:sp>
    </p:spTree>
    <p:extLst>
      <p:ext uri="{BB962C8B-B14F-4D97-AF65-F5344CB8AC3E}">
        <p14:creationId xmlns:p14="http://schemas.microsoft.com/office/powerpoint/2010/main" val="13349028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gn="just">
              <a:buFont typeface="Arial" pitchFamily="34" charset="0"/>
              <a:buChar char="•"/>
            </a:pPr>
            <a:r>
              <a:rPr lang="en-US" dirty="0"/>
              <a:t>The</a:t>
            </a:r>
            <a:r>
              <a:rPr lang="en-US" baseline="0" dirty="0"/>
              <a:t> relationship matrix</a:t>
            </a:r>
            <a:r>
              <a:rPr lang="en-US" dirty="0"/>
              <a:t> represents the strength of the relationship between each technical specification and each customer requirement. </a:t>
            </a:r>
          </a:p>
          <a:p>
            <a:pPr marL="171450" indent="-171450" algn="just">
              <a:buFont typeface="Arial" pitchFamily="34" charset="0"/>
              <a:buChar char="•"/>
            </a:pPr>
            <a:r>
              <a:rPr lang="en-US" dirty="0"/>
              <a:t>Use symbolic notations for depicting strong, medium, and weak relationships. A weight of 1-3-9 can be used.</a:t>
            </a:r>
          </a:p>
        </p:txBody>
      </p:sp>
      <p:sp>
        <p:nvSpPr>
          <p:cNvPr id="4" name="Slide Number Placeholder 3"/>
          <p:cNvSpPr>
            <a:spLocks noGrp="1"/>
          </p:cNvSpPr>
          <p:nvPr>
            <p:ph type="sldNum" sz="quarter" idx="5"/>
          </p:nvPr>
        </p:nvSpPr>
        <p:spPr/>
        <p:txBody>
          <a:bodyPr/>
          <a:lstStyle/>
          <a:p>
            <a:pPr>
              <a:defRPr/>
            </a:pPr>
            <a:fld id="{D634CEFD-CFC9-4CD1-BB91-76563C5BFCD7}" type="slidenum">
              <a:rPr lang="en-US" smtClean="0"/>
              <a:pPr>
                <a:defRPr/>
              </a:pPr>
              <a:t>100</a:t>
            </a:fld>
            <a:endParaRPr lang="en-US" dirty="0"/>
          </a:p>
        </p:txBody>
      </p:sp>
    </p:spTree>
    <p:extLst>
      <p:ext uri="{BB962C8B-B14F-4D97-AF65-F5344CB8AC3E}">
        <p14:creationId xmlns:p14="http://schemas.microsoft.com/office/powerpoint/2010/main" val="4150433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x Sigma Digest">
    <p:spTree>
      <p:nvGrpSpPr>
        <p:cNvPr id="1" name=""/>
        <p:cNvGrpSpPr/>
        <p:nvPr/>
      </p:nvGrpSpPr>
      <p:grpSpPr>
        <a:xfrm>
          <a:off x="0" y="0"/>
          <a:ext cx="0" cy="0"/>
          <a:chOff x="0" y="0"/>
          <a:chExt cx="0" cy="0"/>
        </a:xfrm>
      </p:grpSpPr>
      <p:sp>
        <p:nvSpPr>
          <p:cNvPr id="2" name="Title 1"/>
          <p:cNvSpPr>
            <a:spLocks noGrp="1"/>
          </p:cNvSpPr>
          <p:nvPr>
            <p:ph type="ctrTitle"/>
          </p:nvPr>
        </p:nvSpPr>
        <p:spPr>
          <a:xfrm>
            <a:off x="591589" y="3352800"/>
            <a:ext cx="10058400" cy="993775"/>
          </a:xfrm>
        </p:spPr>
        <p:txBody>
          <a:bodyPr anchor="b"/>
          <a:lstStyle>
            <a:lvl1pPr>
              <a:defRPr sz="4400">
                <a:ln>
                  <a:noFill/>
                </a:ln>
                <a:solidFill>
                  <a:srgbClr val="333333"/>
                </a:solidFill>
              </a:defRPr>
            </a:lvl1pPr>
          </a:lstStyle>
          <a:p>
            <a:r>
              <a:rPr lang="en-US" dirty="0"/>
              <a:t>Click to edit Master title style</a:t>
            </a:r>
          </a:p>
        </p:txBody>
      </p:sp>
      <p:sp>
        <p:nvSpPr>
          <p:cNvPr id="11" name="TextBox 10"/>
          <p:cNvSpPr txBox="1"/>
          <p:nvPr/>
        </p:nvSpPr>
        <p:spPr>
          <a:xfrm>
            <a:off x="0" y="6581002"/>
            <a:ext cx="11277600" cy="276999"/>
          </a:xfrm>
          <a:prstGeom prst="rect">
            <a:avLst/>
          </a:prstGeom>
          <a:noFill/>
        </p:spPr>
        <p:txBody>
          <a:bodyPr wrap="square" rtlCol="0">
            <a:spAutoFit/>
          </a:bodyPr>
          <a:lstStyle/>
          <a:p>
            <a:pPr algn="r"/>
            <a:r>
              <a:rPr lang="en-US" sz="1200" dirty="0">
                <a:latin typeface="+mn-lt"/>
              </a:rPr>
              <a:t>www.Qualitas.hr</a:t>
            </a:r>
          </a:p>
        </p:txBody>
      </p:sp>
      <p:sp>
        <p:nvSpPr>
          <p:cNvPr id="17"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5A6A12F4-C341-4E64-9C18-B0BA3358FAF5}" type="slidenum">
              <a:rPr lang="en-US" smtClean="0"/>
              <a:pPr/>
              <a:t>‹#›</a:t>
            </a:fld>
            <a:endParaRPr lang="en-US" dirty="0"/>
          </a:p>
        </p:txBody>
      </p:sp>
      <p:sp>
        <p:nvSpPr>
          <p:cNvPr id="18"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mj-lt"/>
              </a:defRPr>
            </a:lvl1pPr>
          </a:lstStyle>
          <a:p>
            <a:r>
              <a:rPr lang="en-US"/>
              <a:t>© Lean Partner Global</a:t>
            </a:r>
            <a:endParaRPr lang="en-US" dirty="0"/>
          </a:p>
        </p:txBody>
      </p:sp>
      <p:sp>
        <p:nvSpPr>
          <p:cNvPr id="19"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SXL</a:t>
            </a:r>
            <a:endParaRPr lang="en-US"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162"/>
            <a:ext cx="10160000" cy="960438"/>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381000" y="1143000"/>
            <a:ext cx="10769600" cy="5486400"/>
          </a:xfrm>
        </p:spPr>
        <p:txBody>
          <a:bodyPr/>
          <a:lstStyle>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defRPr>
            </a:lvl1pPr>
          </a:lstStyle>
          <a:p>
            <a:fld id="{5A6A12F4-C341-4E64-9C18-B0BA3358FAF5}" type="slidenum">
              <a:rPr lang="en-US" smtClean="0"/>
              <a:pPr/>
              <a:t>‹#›</a:t>
            </a:fld>
            <a:endParaRPr lang="en-US" dirty="0"/>
          </a:p>
        </p:txBody>
      </p:sp>
      <p:sp>
        <p:nvSpPr>
          <p:cNvPr id="17"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mj-lt"/>
              </a:defRPr>
            </a:lvl1pPr>
          </a:lstStyle>
          <a:p>
            <a:r>
              <a:rPr lang="en-US"/>
              <a:t>© Lean Partner Global</a:t>
            </a:r>
            <a:endParaRPr lang="en-US" dirty="0"/>
          </a:p>
        </p:txBody>
      </p:sp>
      <p:sp>
        <p:nvSpPr>
          <p:cNvPr id="18"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defRPr>
            </a:lvl1pPr>
          </a:lstStyle>
          <a:p>
            <a:r>
              <a:rPr lang="en-US"/>
              <a:t>Lean Six Sigma Training - SXL</a:t>
            </a:r>
            <a:endParaRPr lang="en-US" dirty="0"/>
          </a:p>
        </p:txBody>
      </p:sp>
      <p:sp>
        <p:nvSpPr>
          <p:cNvPr id="19" name="TextBox 18"/>
          <p:cNvSpPr txBox="1"/>
          <p:nvPr/>
        </p:nvSpPr>
        <p:spPr>
          <a:xfrm>
            <a:off x="0" y="6581002"/>
            <a:ext cx="11277600" cy="276999"/>
          </a:xfrm>
          <a:prstGeom prst="rect">
            <a:avLst/>
          </a:prstGeom>
          <a:noFill/>
        </p:spPr>
        <p:txBody>
          <a:bodyPr wrap="square" rtlCol="0">
            <a:spAutoFit/>
          </a:bodyPr>
          <a:lstStyle/>
          <a:p>
            <a:pPr algn="r"/>
            <a:r>
              <a:rPr lang="en-US" sz="1200" dirty="0">
                <a:latin typeface="+mn-lt"/>
              </a:rPr>
              <a:t>www.Qualitas.hr</a:t>
            </a:r>
          </a:p>
        </p:txBody>
      </p:sp>
      <p:cxnSp>
        <p:nvCxnSpPr>
          <p:cNvPr id="14" name="Straight Connector 13"/>
          <p:cNvCxnSpPr/>
          <p:nvPr userDrawn="1"/>
        </p:nvCxnSpPr>
        <p:spPr>
          <a:xfrm>
            <a:off x="609600" y="990600"/>
            <a:ext cx="10668000" cy="0"/>
          </a:xfrm>
          <a:prstGeom prst="line">
            <a:avLst/>
          </a:prstGeom>
          <a:ln w="15875">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1000" y="1561407"/>
            <a:ext cx="107696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rgbClr val="1D4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11379200" y="6477000"/>
            <a:ext cx="711200" cy="228600"/>
          </a:xfrm>
          <a:prstGeom prst="bracketPair">
            <a:avLst>
              <a:gd name="adj" fmla="val 17949"/>
            </a:avLst>
          </a:prstGeom>
          <a:ln w="12700">
            <a:solidFill>
              <a:schemeClr val="bg1"/>
            </a:solidFill>
          </a:ln>
        </p:spPr>
        <p:txBody>
          <a:bodyPr vert="horz" lIns="0" tIns="0" rIns="0" bIns="0" rtlCol="0" anchor="ctr"/>
          <a:lstStyle>
            <a:lvl1pPr algn="ctr">
              <a:defRPr sz="1200" b="0">
                <a:solidFill>
                  <a:schemeClr val="bg1"/>
                </a:solidFill>
                <a:latin typeface="+mn-lt"/>
              </a:defRPr>
            </a:lvl1pPr>
          </a:lstStyle>
          <a:p>
            <a:fld id="{28B83BC3-069B-46AF-A4E6-C99928E1A4FA}" type="slidenum">
              <a:rPr lang="en-US" smtClean="0"/>
              <a:pPr/>
              <a:t>‹#›</a:t>
            </a:fld>
            <a:endParaRPr lang="en-US" dirty="0"/>
          </a:p>
        </p:txBody>
      </p:sp>
      <p:sp>
        <p:nvSpPr>
          <p:cNvPr id="13" name="Footer Placeholder 4"/>
          <p:cNvSpPr>
            <a:spLocks noGrp="1"/>
          </p:cNvSpPr>
          <p:nvPr>
            <p:ph type="ftr" sz="quarter" idx="3"/>
          </p:nvPr>
        </p:nvSpPr>
        <p:spPr>
          <a:xfrm rot="5400000">
            <a:off x="10276840" y="1356361"/>
            <a:ext cx="2895602" cy="487680"/>
          </a:xfrm>
          <a:prstGeom prst="rect">
            <a:avLst/>
          </a:prstGeom>
        </p:spPr>
        <p:txBody>
          <a:bodyPr vert="horz" lIns="91440" tIns="45720" rIns="91440" bIns="45720" rtlCol="0" anchor="ctr"/>
          <a:lstStyle>
            <a:lvl1pPr algn="ctr">
              <a:defRPr sz="1700">
                <a:solidFill>
                  <a:schemeClr val="bg2"/>
                </a:solidFill>
                <a:latin typeface="Source Sans Pro" panose="020B0503030403020204" pitchFamily="34" charset="0"/>
              </a:defRPr>
            </a:lvl1pPr>
          </a:lstStyle>
          <a:p>
            <a:r>
              <a:rPr lang="en-US"/>
              <a:t>© Lean Partner Global</a:t>
            </a:r>
            <a:endParaRPr lang="en-US" dirty="0">
              <a:latin typeface="+mj-lt"/>
            </a:endParaRPr>
          </a:p>
        </p:txBody>
      </p:sp>
      <p:sp>
        <p:nvSpPr>
          <p:cNvPr id="14" name="Date Placeholder 3"/>
          <p:cNvSpPr>
            <a:spLocks noGrp="1"/>
          </p:cNvSpPr>
          <p:nvPr>
            <p:ph type="dt" sz="half" idx="2"/>
          </p:nvPr>
        </p:nvSpPr>
        <p:spPr>
          <a:xfrm rot="5400000">
            <a:off x="10048241" y="4480560"/>
            <a:ext cx="3352800" cy="487680"/>
          </a:xfrm>
          <a:prstGeom prst="rect">
            <a:avLst/>
          </a:prstGeom>
        </p:spPr>
        <p:txBody>
          <a:bodyPr vert="horz" lIns="91440" tIns="45720" rIns="91440" bIns="45720" rtlCol="0" anchor="ctr"/>
          <a:lstStyle>
            <a:lvl1pPr algn="l">
              <a:defRPr sz="1700">
                <a:solidFill>
                  <a:schemeClr val="bg2"/>
                </a:solidFill>
                <a:latin typeface="+mj-lt"/>
              </a:defRPr>
            </a:lvl1pPr>
          </a:lstStyle>
          <a:p>
            <a:r>
              <a:rPr lang="en-US"/>
              <a:t>Lean Six Sigma Training - SXL</a:t>
            </a:r>
            <a:endParaRPr lang="en-US" dirty="0"/>
          </a:p>
        </p:txBody>
      </p:sp>
      <p:pic>
        <p:nvPicPr>
          <p:cNvPr id="10" name="Picture 9">
            <a:extLst>
              <a:ext uri="{FF2B5EF4-FFF2-40B4-BE49-F238E27FC236}">
                <a16:creationId xmlns:a16="http://schemas.microsoft.com/office/drawing/2014/main" id="{02C1CDB1-6FD7-441C-9660-5D1E50E912E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006" y="6599084"/>
            <a:ext cx="914400" cy="213031"/>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defTabSz="914400" rtl="0" eaLnBrk="1" latinLnBrk="0" hangingPunct="1">
        <a:spcBef>
          <a:spcPct val="0"/>
        </a:spcBef>
        <a:buNone/>
        <a:defRPr sz="3600" kern="1200" cap="none" spc="-100" baseline="0">
          <a:ln>
            <a:noFill/>
          </a:ln>
          <a:solidFill>
            <a:srgbClr val="333333"/>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rgbClr val="333333"/>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rgbClr val="333333"/>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rgbClr val="333333"/>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rgbClr val="333333"/>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rgbClr val="333333"/>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29.png"/><Relationship Id="rId4" Type="http://schemas.openxmlformats.org/officeDocument/2006/relationships/image" Target="../media/image28.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1.png"/><Relationship Id="rId4" Type="http://schemas.openxmlformats.org/officeDocument/2006/relationships/image" Target="../media/image30.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11.xml"/><Relationship Id="rId5" Type="http://schemas.openxmlformats.org/officeDocument/2006/relationships/image" Target="../media/image33.png"/><Relationship Id="rId4" Type="http://schemas.openxmlformats.org/officeDocument/2006/relationships/image" Target="../media/image3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35.png"/><Relationship Id="rId4" Type="http://schemas.openxmlformats.org/officeDocument/2006/relationships/image" Target="../media/image34.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13.xml"/><Relationship Id="rId5" Type="http://schemas.openxmlformats.org/officeDocument/2006/relationships/image" Target="../media/image36.png"/><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14.xml"/><Relationship Id="rId5" Type="http://schemas.openxmlformats.org/officeDocument/2006/relationships/image" Target="../media/image36.png"/><Relationship Id="rId4" Type="http://schemas.openxmlformats.org/officeDocument/2006/relationships/image" Target="../media/image35.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15.xml"/><Relationship Id="rId4" Type="http://schemas.openxmlformats.org/officeDocument/2006/relationships/image" Target="../media/image37.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image" Target="../media/image3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22.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2.xml"/><Relationship Id="rId1" Type="http://schemas.openxmlformats.org/officeDocument/2006/relationships/tags" Target="../tags/tag12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32.xml"/><Relationship Id="rId4" Type="http://schemas.openxmlformats.org/officeDocument/2006/relationships/image" Target="../media/image41.png"/></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2.xml"/><Relationship Id="rId1" Type="http://schemas.openxmlformats.org/officeDocument/2006/relationships/tags" Target="../tags/tag134.xml"/><Relationship Id="rId5" Type="http://schemas.openxmlformats.org/officeDocument/2006/relationships/image" Target="../media/image43.png"/><Relationship Id="rId4" Type="http://schemas.openxmlformats.org/officeDocument/2006/relationships/image" Target="../media/image42.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4.pn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2.xml"/><Relationship Id="rId1" Type="http://schemas.openxmlformats.org/officeDocument/2006/relationships/tags" Target="../tags/tag137.xml"/><Relationship Id="rId4" Type="http://schemas.openxmlformats.org/officeDocument/2006/relationships/image" Target="../media/image44.pn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38.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9.xml"/><Relationship Id="rId4" Type="http://schemas.openxmlformats.org/officeDocument/2006/relationships/image" Target="../media/image46.pn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2.xml"/><Relationship Id="rId1" Type="http://schemas.openxmlformats.org/officeDocument/2006/relationships/tags" Target="../tags/tag152.xml"/><Relationship Id="rId4" Type="http://schemas.openxmlformats.org/officeDocument/2006/relationships/image" Target="../media/image47.png"/></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2.xml"/><Relationship Id="rId1" Type="http://schemas.openxmlformats.org/officeDocument/2006/relationships/tags" Target="../tags/tag154.xml"/><Relationship Id="rId4" Type="http://schemas.openxmlformats.org/officeDocument/2006/relationships/image" Target="../media/image48.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2.xml"/><Relationship Id="rId1" Type="http://schemas.openxmlformats.org/officeDocument/2006/relationships/tags" Target="../tags/tag155.xml"/><Relationship Id="rId5" Type="http://schemas.openxmlformats.org/officeDocument/2006/relationships/image" Target="../media/image50.png"/><Relationship Id="rId4" Type="http://schemas.openxmlformats.org/officeDocument/2006/relationships/image" Target="../media/image49.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2.xml"/><Relationship Id="rId1" Type="http://schemas.openxmlformats.org/officeDocument/2006/relationships/tags" Target="../tags/tag156.xml"/><Relationship Id="rId4" Type="http://schemas.openxmlformats.org/officeDocument/2006/relationships/image" Target="../media/image49.png"/></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image" Target="../media/image51.png"/></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2.xml"/><Relationship Id="rId1" Type="http://schemas.openxmlformats.org/officeDocument/2006/relationships/tags" Target="../tags/tag172.xml"/><Relationship Id="rId4" Type="http://schemas.openxmlformats.org/officeDocument/2006/relationships/image" Target="../media/image52.png"/></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180.xml"/><Relationship Id="rId4" Type="http://schemas.openxmlformats.org/officeDocument/2006/relationships/image" Target="../media/image53.png"/></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2.xml"/><Relationship Id="rId1" Type="http://schemas.openxmlformats.org/officeDocument/2006/relationships/tags" Target="../tags/tag186.xml"/><Relationship Id="rId4" Type="http://schemas.openxmlformats.org/officeDocument/2006/relationships/image" Target="../media/image54.jpeg"/></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189.xml"/><Relationship Id="rId4" Type="http://schemas.openxmlformats.org/officeDocument/2006/relationships/image" Target="../media/image55.png"/></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2.xml"/><Relationship Id="rId1" Type="http://schemas.openxmlformats.org/officeDocument/2006/relationships/tags" Target="../tags/tag191.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2.xml"/><Relationship Id="rId1" Type="http://schemas.openxmlformats.org/officeDocument/2006/relationships/tags" Target="../tags/tag193.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19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2.xml"/><Relationship Id="rId1" Type="http://schemas.openxmlformats.org/officeDocument/2006/relationships/tags" Target="../tags/tag196.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200.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2.xml"/><Relationship Id="rId1" Type="http://schemas.openxmlformats.org/officeDocument/2006/relationships/tags" Target="../tags/tag202.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2.xml"/><Relationship Id="rId1" Type="http://schemas.openxmlformats.org/officeDocument/2006/relationships/tags" Target="../tags/tag204.xml"/><Relationship Id="rId4" Type="http://schemas.openxmlformats.org/officeDocument/2006/relationships/image" Target="../media/image56.png"/></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2.xml"/><Relationship Id="rId1" Type="http://schemas.openxmlformats.org/officeDocument/2006/relationships/tags" Target="../tags/tag206.xml"/></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2.xml"/><Relationship Id="rId1" Type="http://schemas.openxmlformats.org/officeDocument/2006/relationships/tags" Target="../tags/tag208.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2.xml"/><Relationship Id="rId1" Type="http://schemas.openxmlformats.org/officeDocument/2006/relationships/tags" Target="../tags/tag214.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2.xml"/><Relationship Id="rId1" Type="http://schemas.openxmlformats.org/officeDocument/2006/relationships/tags" Target="../tags/tag216.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2.xml"/><Relationship Id="rId1" Type="http://schemas.openxmlformats.org/officeDocument/2006/relationships/tags" Target="../tags/tag218.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2.xml"/><Relationship Id="rId1" Type="http://schemas.openxmlformats.org/officeDocument/2006/relationships/tags" Target="../tags/tag222.xml"/><Relationship Id="rId4" Type="http://schemas.openxmlformats.org/officeDocument/2006/relationships/image" Target="../media/image57.jpeg"/></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58.jpeg"/></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2.xml"/><Relationship Id="rId1" Type="http://schemas.openxmlformats.org/officeDocument/2006/relationships/tags" Target="../tags/tag226.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96.xml"/><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tags" Target="../tags/tag230.xml"/><Relationship Id="rId4" Type="http://schemas.openxmlformats.org/officeDocument/2006/relationships/image" Target="../media/image59.jpeg"/></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2.xml"/><Relationship Id="rId1" Type="http://schemas.openxmlformats.org/officeDocument/2006/relationships/tags" Target="../tags/tag232.xml"/><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8.png"/></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2.xml"/><Relationship Id="rId1" Type="http://schemas.openxmlformats.org/officeDocument/2006/relationships/tags" Target="../tags/tag234.xml"/><Relationship Id="rId4" Type="http://schemas.openxmlformats.org/officeDocument/2006/relationships/image" Target="../media/image61.jpeg"/></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2.xml"/><Relationship Id="rId1" Type="http://schemas.openxmlformats.org/officeDocument/2006/relationships/tags" Target="../tags/tag236.xml"/><Relationship Id="rId4" Type="http://schemas.openxmlformats.org/officeDocument/2006/relationships/image" Target="../media/image62.jpeg"/></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201.xml"/><Relationship Id="rId2" Type="http://schemas.openxmlformats.org/officeDocument/2006/relationships/slideLayout" Target="../slideLayouts/slideLayout2.xml"/><Relationship Id="rId1" Type="http://schemas.openxmlformats.org/officeDocument/2006/relationships/tags" Target="../tags/tag238.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tags" Target="../tags/tag239.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ags" Target="../tags/tag241.xml"/></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2.xml"/><Relationship Id="rId1" Type="http://schemas.openxmlformats.org/officeDocument/2006/relationships/tags" Target="../tags/tag243.xml"/><Relationship Id="rId4" Type="http://schemas.openxmlformats.org/officeDocument/2006/relationships/image" Target="../media/image63.png"/></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ags" Target="../tags/tag244.xml"/><Relationship Id="rId4" Type="http://schemas.openxmlformats.org/officeDocument/2006/relationships/image" Target="../media/image64.png"/></Relationships>
</file>

<file path=ppt/slides/_rels/slide20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4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ags" Target="../tags/tag247.xml"/><Relationship Id="rId4" Type="http://schemas.openxmlformats.org/officeDocument/2006/relationships/image" Target="../media/image8.png"/></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ags" Target="../tags/tag248.xml"/></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ags" Target="../tags/tag249.xml"/></Relationships>
</file>

<file path=ppt/slides/_rels/slide214.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ags" Target="../tags/tag251.xml"/><Relationship Id="rId4" Type="http://schemas.openxmlformats.org/officeDocument/2006/relationships/image" Target="../media/image39.pn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ags" Target="../tags/tag252.xml"/><Relationship Id="rId4" Type="http://schemas.openxmlformats.org/officeDocument/2006/relationships/image" Target="../media/image65.pn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ags" Target="../tags/tag253.xml"/><Relationship Id="rId4" Type="http://schemas.openxmlformats.org/officeDocument/2006/relationships/image" Target="../media/image66.png"/></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2.xml"/><Relationship Id="rId1" Type="http://schemas.openxmlformats.org/officeDocument/2006/relationships/tags" Target="../tags/tag254.xml"/><Relationship Id="rId4" Type="http://schemas.openxmlformats.org/officeDocument/2006/relationships/image" Target="../media/image67.jpeg"/></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ags" Target="../tags/tag255.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20.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2.xml"/><Relationship Id="rId1" Type="http://schemas.openxmlformats.org/officeDocument/2006/relationships/tags" Target="../tags/tag256.xml"/><Relationship Id="rId4" Type="http://schemas.openxmlformats.org/officeDocument/2006/relationships/image" Target="../media/image69.jpg"/></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ags" Target="../tags/tag257.xml"/><Relationship Id="rId4" Type="http://schemas.openxmlformats.org/officeDocument/2006/relationships/image" Target="../media/image70.jpeg"/></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221.xml"/><Relationship Id="rId2" Type="http://schemas.openxmlformats.org/officeDocument/2006/relationships/slideLayout" Target="../slideLayouts/slideLayout2.xml"/><Relationship Id="rId1" Type="http://schemas.openxmlformats.org/officeDocument/2006/relationships/tags" Target="../tags/tag258.xml"/><Relationship Id="rId4" Type="http://schemas.openxmlformats.org/officeDocument/2006/relationships/image" Target="../media/image71.jpeg"/></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22.xml"/><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2.xml"/><Relationship Id="rId1" Type="http://schemas.openxmlformats.org/officeDocument/2006/relationships/tags" Target="../tags/tag260.xml"/></Relationships>
</file>

<file path=ppt/slides/_rels/slide2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6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2.xml"/><Relationship Id="rId1" Type="http://schemas.openxmlformats.org/officeDocument/2006/relationships/tags" Target="../tags/tag262.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2.xml"/><Relationship Id="rId1" Type="http://schemas.openxmlformats.org/officeDocument/2006/relationships/tags" Target="../tags/tag263.xml"/></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2.xml"/><Relationship Id="rId1" Type="http://schemas.openxmlformats.org/officeDocument/2006/relationships/tags" Target="../tags/tag264.xml"/></Relationships>
</file>

<file path=ppt/slides/_rels/slide22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2.xml"/><Relationship Id="rId1" Type="http://schemas.openxmlformats.org/officeDocument/2006/relationships/tags" Target="../tags/tag265.xml"/><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229.xml"/><Relationship Id="rId2" Type="http://schemas.openxmlformats.org/officeDocument/2006/relationships/slideLayout" Target="../slideLayouts/slideLayout2.xml"/><Relationship Id="rId1" Type="http://schemas.openxmlformats.org/officeDocument/2006/relationships/tags" Target="../tags/tag266.xml"/><Relationship Id="rId4" Type="http://schemas.openxmlformats.org/officeDocument/2006/relationships/image" Target="../media/image78.png"/></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2.xml"/><Relationship Id="rId1" Type="http://schemas.openxmlformats.org/officeDocument/2006/relationships/tags" Target="../tags/tag267.xml"/><Relationship Id="rId4" Type="http://schemas.openxmlformats.org/officeDocument/2006/relationships/image" Target="../media/image79.jpeg"/></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2.xml"/><Relationship Id="rId1" Type="http://schemas.openxmlformats.org/officeDocument/2006/relationships/tags" Target="../tags/tag268.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2.xml"/><Relationship Id="rId1" Type="http://schemas.openxmlformats.org/officeDocument/2006/relationships/tags" Target="../tags/tag269.xml"/></Relationships>
</file>

<file path=ppt/slides/_rels/slide23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2.xml"/><Relationship Id="rId1" Type="http://schemas.openxmlformats.org/officeDocument/2006/relationships/tags" Target="../tags/tag270.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2.xml"/><Relationship Id="rId1" Type="http://schemas.openxmlformats.org/officeDocument/2006/relationships/tags" Target="../tags/tag271.xml"/></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37.xml.rels><?xml version="1.0" encoding="UTF-8" standalone="yes"?>
<Relationships xmlns="http://schemas.openxmlformats.org/package/2006/relationships"><Relationship Id="rId3" Type="http://schemas.openxmlformats.org/officeDocument/2006/relationships/notesSlide" Target="../notesSlides/notesSlide236.xml"/><Relationship Id="rId2" Type="http://schemas.openxmlformats.org/officeDocument/2006/relationships/slideLayout" Target="../slideLayouts/slideLayout2.xml"/><Relationship Id="rId1" Type="http://schemas.openxmlformats.org/officeDocument/2006/relationships/tags" Target="../tags/tag273.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7.xml"/><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38.xml"/><Relationship Id="rId2" Type="http://schemas.openxmlformats.org/officeDocument/2006/relationships/slideLayout" Target="../slideLayouts/slideLayout2.xml"/><Relationship Id="rId1" Type="http://schemas.openxmlformats.org/officeDocument/2006/relationships/tags" Target="../tags/tag27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0.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240.xml"/><Relationship Id="rId2" Type="http://schemas.openxmlformats.org/officeDocument/2006/relationships/slideLayout" Target="../slideLayouts/slideLayout2.xml"/><Relationship Id="rId1" Type="http://schemas.openxmlformats.org/officeDocument/2006/relationships/tags" Target="../tags/tag277.xml"/><Relationship Id="rId4" Type="http://schemas.openxmlformats.org/officeDocument/2006/relationships/image" Target="../media/image80.emf"/></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241.xml"/><Relationship Id="rId2" Type="http://schemas.openxmlformats.org/officeDocument/2006/relationships/slideLayout" Target="../slideLayouts/slideLayout2.xml"/><Relationship Id="rId1" Type="http://schemas.openxmlformats.org/officeDocument/2006/relationships/tags" Target="../tags/tag278.xml"/></Relationships>
</file>

<file path=ppt/slides/_rels/slide243.xml.rels><?xml version="1.0" encoding="UTF-8" standalone="yes"?>
<Relationships xmlns="http://schemas.openxmlformats.org/package/2006/relationships"><Relationship Id="rId3" Type="http://schemas.openxmlformats.org/officeDocument/2006/relationships/notesSlide" Target="../notesSlides/notesSlide242.xml"/><Relationship Id="rId2" Type="http://schemas.openxmlformats.org/officeDocument/2006/relationships/slideLayout" Target="../slideLayouts/slideLayout2.xml"/><Relationship Id="rId1" Type="http://schemas.openxmlformats.org/officeDocument/2006/relationships/tags" Target="../tags/tag279.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43.xml"/><Relationship Id="rId2" Type="http://schemas.openxmlformats.org/officeDocument/2006/relationships/slideLayout" Target="../slideLayouts/slideLayout2.xml"/><Relationship Id="rId1" Type="http://schemas.openxmlformats.org/officeDocument/2006/relationships/tags" Target="../tags/tag280.xml"/><Relationship Id="rId4" Type="http://schemas.openxmlformats.org/officeDocument/2006/relationships/image" Target="../media/image81.emf"/></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44.xml"/><Relationship Id="rId2" Type="http://schemas.openxmlformats.org/officeDocument/2006/relationships/slideLayout" Target="../slideLayouts/slideLayout2.xml"/><Relationship Id="rId1" Type="http://schemas.openxmlformats.org/officeDocument/2006/relationships/tags" Target="../tags/tag281.xml"/></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5.xml"/><Relationship Id="rId2" Type="http://schemas.openxmlformats.org/officeDocument/2006/relationships/slideLayout" Target="../slideLayouts/slideLayout2.xml"/><Relationship Id="rId1" Type="http://schemas.openxmlformats.org/officeDocument/2006/relationships/tags" Target="../tags/tag282.xml"/><Relationship Id="rId4" Type="http://schemas.openxmlformats.org/officeDocument/2006/relationships/image" Target="../media/image82.emf"/></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246.xml"/><Relationship Id="rId2" Type="http://schemas.openxmlformats.org/officeDocument/2006/relationships/slideLayout" Target="../slideLayouts/slideLayout2.xml"/><Relationship Id="rId1" Type="http://schemas.openxmlformats.org/officeDocument/2006/relationships/tags" Target="../tags/tag283.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47.xml"/><Relationship Id="rId2" Type="http://schemas.openxmlformats.org/officeDocument/2006/relationships/slideLayout" Target="../slideLayouts/slideLayout2.xml"/><Relationship Id="rId1" Type="http://schemas.openxmlformats.org/officeDocument/2006/relationships/tags" Target="../tags/tag284.xml"/><Relationship Id="rId4" Type="http://schemas.openxmlformats.org/officeDocument/2006/relationships/image" Target="../media/image83.emf"/></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48.xml"/><Relationship Id="rId2" Type="http://schemas.openxmlformats.org/officeDocument/2006/relationships/slideLayout" Target="../slideLayouts/slideLayout2.xml"/><Relationship Id="rId1" Type="http://schemas.openxmlformats.org/officeDocument/2006/relationships/tags" Target="../tags/tag28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9.png"/></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49.xml"/><Relationship Id="rId2" Type="http://schemas.openxmlformats.org/officeDocument/2006/relationships/slideLayout" Target="../slideLayouts/slideLayout2.xml"/><Relationship Id="rId1" Type="http://schemas.openxmlformats.org/officeDocument/2006/relationships/tags" Target="../tags/tag286.xml"/></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250.xml"/><Relationship Id="rId2" Type="http://schemas.openxmlformats.org/officeDocument/2006/relationships/slideLayout" Target="../slideLayouts/slideLayout2.xml"/><Relationship Id="rId1" Type="http://schemas.openxmlformats.org/officeDocument/2006/relationships/tags" Target="../tags/tag287.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251.xml"/><Relationship Id="rId2" Type="http://schemas.openxmlformats.org/officeDocument/2006/relationships/slideLayout" Target="../slideLayouts/slideLayout2.xml"/><Relationship Id="rId1" Type="http://schemas.openxmlformats.org/officeDocument/2006/relationships/tags" Target="../tags/tag288.xml"/></Relationships>
</file>

<file path=ppt/slides/_rels/slide253.xml.rels><?xml version="1.0" encoding="UTF-8" standalone="yes"?>
<Relationships xmlns="http://schemas.openxmlformats.org/package/2006/relationships"><Relationship Id="rId3" Type="http://schemas.openxmlformats.org/officeDocument/2006/relationships/notesSlide" Target="../notesSlides/notesSlide252.xml"/><Relationship Id="rId2" Type="http://schemas.openxmlformats.org/officeDocument/2006/relationships/slideLayout" Target="../slideLayouts/slideLayout2.xml"/><Relationship Id="rId1" Type="http://schemas.openxmlformats.org/officeDocument/2006/relationships/tags" Target="../tags/tag289.xml"/><Relationship Id="rId4" Type="http://schemas.openxmlformats.org/officeDocument/2006/relationships/image" Target="../media/image84.emf"/></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53.xml"/><Relationship Id="rId2" Type="http://schemas.openxmlformats.org/officeDocument/2006/relationships/slideLayout" Target="../slideLayouts/slideLayout2.xml"/><Relationship Id="rId1" Type="http://schemas.openxmlformats.org/officeDocument/2006/relationships/tags" Target="../tags/tag290.xml"/></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54.xml"/><Relationship Id="rId2" Type="http://schemas.openxmlformats.org/officeDocument/2006/relationships/slideLayout" Target="../slideLayouts/slideLayout2.xml"/><Relationship Id="rId1" Type="http://schemas.openxmlformats.org/officeDocument/2006/relationships/tags" Target="../tags/tag291.xml"/><Relationship Id="rId4" Type="http://schemas.openxmlformats.org/officeDocument/2006/relationships/image" Target="../media/image85.emf"/></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55.xml"/><Relationship Id="rId2" Type="http://schemas.openxmlformats.org/officeDocument/2006/relationships/slideLayout" Target="../slideLayouts/slideLayout2.xml"/><Relationship Id="rId1" Type="http://schemas.openxmlformats.org/officeDocument/2006/relationships/tags" Target="../tags/tag292.xml"/></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56.xml"/><Relationship Id="rId2" Type="http://schemas.openxmlformats.org/officeDocument/2006/relationships/slideLayout" Target="../slideLayouts/slideLayout1.xml"/><Relationship Id="rId1" Type="http://schemas.openxmlformats.org/officeDocument/2006/relationships/tags" Target="../tags/tag293.xml"/></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57.xml"/><Relationship Id="rId2" Type="http://schemas.openxmlformats.org/officeDocument/2006/relationships/slideLayout" Target="../slideLayouts/slideLayout2.xml"/><Relationship Id="rId1" Type="http://schemas.openxmlformats.org/officeDocument/2006/relationships/tags" Target="../tags/tag294.xml"/></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58.xml"/><Relationship Id="rId2" Type="http://schemas.openxmlformats.org/officeDocument/2006/relationships/slideLayout" Target="../slideLayouts/slideLayout2.xml"/><Relationship Id="rId1" Type="http://schemas.openxmlformats.org/officeDocument/2006/relationships/tags" Target="../tags/tag295.xml"/><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59.xml"/><Relationship Id="rId2" Type="http://schemas.openxmlformats.org/officeDocument/2006/relationships/slideLayout" Target="../slideLayouts/slideLayout2.xml"/><Relationship Id="rId1" Type="http://schemas.openxmlformats.org/officeDocument/2006/relationships/tags" Target="../tags/tag296.xml"/></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2.xml"/><Relationship Id="rId1" Type="http://schemas.openxmlformats.org/officeDocument/2006/relationships/tags" Target="../tags/tag297.xml"/><Relationship Id="rId4" Type="http://schemas.openxmlformats.org/officeDocument/2006/relationships/image" Target="../media/image87.jpg"/></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61.xml"/><Relationship Id="rId2" Type="http://schemas.openxmlformats.org/officeDocument/2006/relationships/slideLayout" Target="../slideLayouts/slideLayout2.xml"/><Relationship Id="rId1" Type="http://schemas.openxmlformats.org/officeDocument/2006/relationships/tags" Target="../tags/tag298.xml"/></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62.xml"/><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63.xml"/><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64.xml"/><Relationship Id="rId2" Type="http://schemas.openxmlformats.org/officeDocument/2006/relationships/slideLayout" Target="../slideLayouts/slideLayout2.xml"/><Relationship Id="rId1" Type="http://schemas.openxmlformats.org/officeDocument/2006/relationships/tags" Target="../tags/tag301.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5.xml"/><Relationship Id="rId2" Type="http://schemas.openxmlformats.org/officeDocument/2006/relationships/slideLayout" Target="../slideLayouts/slideLayout2.xml"/><Relationship Id="rId1" Type="http://schemas.openxmlformats.org/officeDocument/2006/relationships/tags" Target="../tags/tag302.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2.xml"/><Relationship Id="rId1" Type="http://schemas.openxmlformats.org/officeDocument/2006/relationships/tags" Target="../tags/tag303.xml"/></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267.xml"/><Relationship Id="rId2" Type="http://schemas.openxmlformats.org/officeDocument/2006/relationships/slideLayout" Target="../slideLayouts/slideLayout2.xml"/><Relationship Id="rId1" Type="http://schemas.openxmlformats.org/officeDocument/2006/relationships/tags" Target="../tags/tag304.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68.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269.xml"/><Relationship Id="rId2" Type="http://schemas.openxmlformats.org/officeDocument/2006/relationships/slideLayout" Target="../slideLayouts/slideLayout2.xml"/><Relationship Id="rId1" Type="http://schemas.openxmlformats.org/officeDocument/2006/relationships/tags" Target="../tags/tag306.xml"/></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270.xml"/><Relationship Id="rId2" Type="http://schemas.openxmlformats.org/officeDocument/2006/relationships/slideLayout" Target="../slideLayouts/slideLayout2.xml"/><Relationship Id="rId1" Type="http://schemas.openxmlformats.org/officeDocument/2006/relationships/tags" Target="../tags/tag307.xml"/></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271.xml"/><Relationship Id="rId2" Type="http://schemas.openxmlformats.org/officeDocument/2006/relationships/slideLayout" Target="../slideLayouts/slideLayout2.xml"/><Relationship Id="rId1" Type="http://schemas.openxmlformats.org/officeDocument/2006/relationships/tags" Target="../tags/tag308.xml"/><Relationship Id="rId4" Type="http://schemas.openxmlformats.org/officeDocument/2006/relationships/image" Target="../media/image11.png"/></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272.xml"/><Relationship Id="rId2" Type="http://schemas.openxmlformats.org/officeDocument/2006/relationships/slideLayout" Target="../slideLayouts/slideLayout2.xml"/><Relationship Id="rId1" Type="http://schemas.openxmlformats.org/officeDocument/2006/relationships/tags" Target="../tags/tag309.xml"/></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73.xml"/><Relationship Id="rId2" Type="http://schemas.openxmlformats.org/officeDocument/2006/relationships/slideLayout" Target="../slideLayouts/slideLayout2.xml"/><Relationship Id="rId1" Type="http://schemas.openxmlformats.org/officeDocument/2006/relationships/tags" Target="../tags/tag310.xml"/></Relationships>
</file>

<file path=ppt/slides/_rels/slide275.xml.rels><?xml version="1.0" encoding="UTF-8" standalone="yes"?>
<Relationships xmlns="http://schemas.openxmlformats.org/package/2006/relationships"><Relationship Id="rId3" Type="http://schemas.openxmlformats.org/officeDocument/2006/relationships/notesSlide" Target="../notesSlides/notesSlide274.xml"/><Relationship Id="rId2" Type="http://schemas.openxmlformats.org/officeDocument/2006/relationships/slideLayout" Target="../slideLayouts/slideLayout2.xml"/><Relationship Id="rId1" Type="http://schemas.openxmlformats.org/officeDocument/2006/relationships/tags" Target="../tags/tag311.xml"/><Relationship Id="rId4" Type="http://schemas.openxmlformats.org/officeDocument/2006/relationships/image" Target="../media/image88.png"/></Relationships>
</file>

<file path=ppt/slides/_rels/slide276.xml.rels><?xml version="1.0" encoding="UTF-8" standalone="yes"?>
<Relationships xmlns="http://schemas.openxmlformats.org/package/2006/relationships"><Relationship Id="rId3" Type="http://schemas.openxmlformats.org/officeDocument/2006/relationships/notesSlide" Target="../notesSlides/notesSlide275.xml"/><Relationship Id="rId2" Type="http://schemas.openxmlformats.org/officeDocument/2006/relationships/slideLayout" Target="../slideLayouts/slideLayout2.xml"/><Relationship Id="rId1" Type="http://schemas.openxmlformats.org/officeDocument/2006/relationships/tags" Target="../tags/tag312.xml"/></Relationships>
</file>

<file path=ppt/slides/_rels/slide277.xml.rels><?xml version="1.0" encoding="UTF-8" standalone="yes"?>
<Relationships xmlns="http://schemas.openxmlformats.org/package/2006/relationships"><Relationship Id="rId3" Type="http://schemas.openxmlformats.org/officeDocument/2006/relationships/notesSlide" Target="../notesSlides/notesSlide276.xml"/><Relationship Id="rId2" Type="http://schemas.openxmlformats.org/officeDocument/2006/relationships/slideLayout" Target="../slideLayouts/slideLayout2.xml"/><Relationship Id="rId1" Type="http://schemas.openxmlformats.org/officeDocument/2006/relationships/tags" Target="../tags/tag313.xml"/><Relationship Id="rId4" Type="http://schemas.openxmlformats.org/officeDocument/2006/relationships/image" Target="../media/image14.png"/></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77.xml"/><Relationship Id="rId2" Type="http://schemas.openxmlformats.org/officeDocument/2006/relationships/slideLayout" Target="../slideLayouts/slideLayout2.xml"/><Relationship Id="rId1" Type="http://schemas.openxmlformats.org/officeDocument/2006/relationships/tags" Target="../tags/tag314.xml"/></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278.xml"/><Relationship Id="rId2" Type="http://schemas.openxmlformats.org/officeDocument/2006/relationships/slideLayout" Target="../slideLayouts/slideLayout2.xml"/><Relationship Id="rId1" Type="http://schemas.openxmlformats.org/officeDocument/2006/relationships/tags" Target="../tags/tag3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0.xml.rels><?xml version="1.0" encoding="UTF-8" standalone="yes"?>
<Relationships xmlns="http://schemas.openxmlformats.org/package/2006/relationships"><Relationship Id="rId3" Type="http://schemas.openxmlformats.org/officeDocument/2006/relationships/notesSlide" Target="../notesSlides/notesSlide279.xml"/><Relationship Id="rId2" Type="http://schemas.openxmlformats.org/officeDocument/2006/relationships/slideLayout" Target="../slideLayouts/slideLayout2.xml"/><Relationship Id="rId1" Type="http://schemas.openxmlformats.org/officeDocument/2006/relationships/tags" Target="../tags/tag316.xml"/></Relationships>
</file>

<file path=ppt/slides/_rels/slide281.xml.rels><?xml version="1.0" encoding="UTF-8" standalone="yes"?>
<Relationships xmlns="http://schemas.openxmlformats.org/package/2006/relationships"><Relationship Id="rId3" Type="http://schemas.openxmlformats.org/officeDocument/2006/relationships/notesSlide" Target="../notesSlides/notesSlide280.xml"/><Relationship Id="rId2" Type="http://schemas.openxmlformats.org/officeDocument/2006/relationships/slideLayout" Target="../slideLayouts/slideLayout2.xml"/><Relationship Id="rId1" Type="http://schemas.openxmlformats.org/officeDocument/2006/relationships/tags" Target="../tags/tag317.xml"/></Relationships>
</file>

<file path=ppt/slides/_rels/slide282.xml.rels><?xml version="1.0" encoding="UTF-8" standalone="yes"?>
<Relationships xmlns="http://schemas.openxmlformats.org/package/2006/relationships"><Relationship Id="rId3" Type="http://schemas.openxmlformats.org/officeDocument/2006/relationships/notesSlide" Target="../notesSlides/notesSlide281.xml"/><Relationship Id="rId2" Type="http://schemas.openxmlformats.org/officeDocument/2006/relationships/slideLayout" Target="../slideLayouts/slideLayout2.xml"/><Relationship Id="rId1" Type="http://schemas.openxmlformats.org/officeDocument/2006/relationships/tags" Target="../tags/tag318.xml"/></Relationships>
</file>

<file path=ppt/slides/_rels/slide283.xml.rels><?xml version="1.0" encoding="UTF-8" standalone="yes"?>
<Relationships xmlns="http://schemas.openxmlformats.org/package/2006/relationships"><Relationship Id="rId3" Type="http://schemas.openxmlformats.org/officeDocument/2006/relationships/notesSlide" Target="../notesSlides/notesSlide282.xml"/><Relationship Id="rId2" Type="http://schemas.openxmlformats.org/officeDocument/2006/relationships/slideLayout" Target="../slideLayouts/slideLayout2.xml"/><Relationship Id="rId1" Type="http://schemas.openxmlformats.org/officeDocument/2006/relationships/tags" Target="../tags/tag319.xml"/><Relationship Id="rId4" Type="http://schemas.openxmlformats.org/officeDocument/2006/relationships/image" Target="../media/image89.png"/></Relationships>
</file>

<file path=ppt/slides/_rels/slide284.xml.rels><?xml version="1.0" encoding="UTF-8" standalone="yes"?>
<Relationships xmlns="http://schemas.openxmlformats.org/package/2006/relationships"><Relationship Id="rId3" Type="http://schemas.openxmlformats.org/officeDocument/2006/relationships/notesSlide" Target="../notesSlides/notesSlide283.xml"/><Relationship Id="rId2" Type="http://schemas.openxmlformats.org/officeDocument/2006/relationships/slideLayout" Target="../slideLayouts/slideLayout2.xml"/><Relationship Id="rId1" Type="http://schemas.openxmlformats.org/officeDocument/2006/relationships/tags" Target="../tags/tag320.xml"/><Relationship Id="rId4" Type="http://schemas.openxmlformats.org/officeDocument/2006/relationships/image" Target="../media/image90.png"/></Relationships>
</file>

<file path=ppt/slides/_rels/slide285.xml.rels><?xml version="1.0" encoding="UTF-8" standalone="yes"?>
<Relationships xmlns="http://schemas.openxmlformats.org/package/2006/relationships"><Relationship Id="rId3" Type="http://schemas.openxmlformats.org/officeDocument/2006/relationships/notesSlide" Target="../notesSlides/notesSlide284.xml"/><Relationship Id="rId2" Type="http://schemas.openxmlformats.org/officeDocument/2006/relationships/slideLayout" Target="../slideLayouts/slideLayout2.xml"/><Relationship Id="rId1" Type="http://schemas.openxmlformats.org/officeDocument/2006/relationships/tags" Target="../tags/tag321.xml"/><Relationship Id="rId4" Type="http://schemas.openxmlformats.org/officeDocument/2006/relationships/image" Target="../media/image91.png"/></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85.xml"/><Relationship Id="rId2" Type="http://schemas.openxmlformats.org/officeDocument/2006/relationships/slideLayout" Target="../slideLayouts/slideLayout2.xml"/><Relationship Id="rId1" Type="http://schemas.openxmlformats.org/officeDocument/2006/relationships/tags" Target="../tags/tag322.xml"/><Relationship Id="rId4" Type="http://schemas.openxmlformats.org/officeDocument/2006/relationships/image" Target="../media/image92.pn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86.xml"/><Relationship Id="rId2" Type="http://schemas.openxmlformats.org/officeDocument/2006/relationships/slideLayout" Target="../slideLayouts/slideLayout2.xml"/><Relationship Id="rId1" Type="http://schemas.openxmlformats.org/officeDocument/2006/relationships/tags" Target="../tags/tag323.xml"/><Relationship Id="rId4" Type="http://schemas.openxmlformats.org/officeDocument/2006/relationships/image" Target="../media/image93.png"/></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7.xml"/><Relationship Id="rId2" Type="http://schemas.openxmlformats.org/officeDocument/2006/relationships/slideLayout" Target="../slideLayouts/slideLayout2.xml"/><Relationship Id="rId1" Type="http://schemas.openxmlformats.org/officeDocument/2006/relationships/tags" Target="../tags/tag324.xml"/><Relationship Id="rId4" Type="http://schemas.openxmlformats.org/officeDocument/2006/relationships/image" Target="../media/image94.png"/></Relationships>
</file>

<file path=ppt/slides/_rels/slide289.xml.rels><?xml version="1.0" encoding="UTF-8" standalone="yes"?>
<Relationships xmlns="http://schemas.openxmlformats.org/package/2006/relationships"><Relationship Id="rId3" Type="http://schemas.openxmlformats.org/officeDocument/2006/relationships/notesSlide" Target="../notesSlides/notesSlide288.xml"/><Relationship Id="rId2" Type="http://schemas.openxmlformats.org/officeDocument/2006/relationships/slideLayout" Target="../slideLayouts/slideLayout2.xml"/><Relationship Id="rId1" Type="http://schemas.openxmlformats.org/officeDocument/2006/relationships/tags" Target="../tags/tag325.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0.xml.rels><?xml version="1.0" encoding="UTF-8" standalone="yes"?>
<Relationships xmlns="http://schemas.openxmlformats.org/package/2006/relationships"><Relationship Id="rId3" Type="http://schemas.openxmlformats.org/officeDocument/2006/relationships/notesSlide" Target="../notesSlides/notesSlide289.xml"/><Relationship Id="rId2" Type="http://schemas.openxmlformats.org/officeDocument/2006/relationships/slideLayout" Target="../slideLayouts/slideLayout2.xml"/><Relationship Id="rId1" Type="http://schemas.openxmlformats.org/officeDocument/2006/relationships/tags" Target="../tags/tag326.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90.xml"/><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291.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93.xml.rels><?xml version="1.0" encoding="UTF-8" standalone="yes"?>
<Relationships xmlns="http://schemas.openxmlformats.org/package/2006/relationships"><Relationship Id="rId3" Type="http://schemas.openxmlformats.org/officeDocument/2006/relationships/notesSlide" Target="../notesSlides/notesSlide292.xml"/><Relationship Id="rId2" Type="http://schemas.openxmlformats.org/officeDocument/2006/relationships/slideLayout" Target="../slideLayouts/slideLayout2.xml"/><Relationship Id="rId1" Type="http://schemas.openxmlformats.org/officeDocument/2006/relationships/tags" Target="../tags/tag329.xml"/><Relationship Id="rId4" Type="http://schemas.openxmlformats.org/officeDocument/2006/relationships/image" Target="../media/image95.png"/></Relationships>
</file>

<file path=ppt/slides/_rels/slide294.xml.rels><?xml version="1.0" encoding="UTF-8" standalone="yes"?>
<Relationships xmlns="http://schemas.openxmlformats.org/package/2006/relationships"><Relationship Id="rId3" Type="http://schemas.openxmlformats.org/officeDocument/2006/relationships/notesSlide" Target="../notesSlides/notesSlide293.xml"/><Relationship Id="rId2" Type="http://schemas.openxmlformats.org/officeDocument/2006/relationships/slideLayout" Target="../slideLayouts/slideLayout2.xml"/><Relationship Id="rId1" Type="http://schemas.openxmlformats.org/officeDocument/2006/relationships/tags" Target="../tags/tag330.xml"/></Relationships>
</file>

<file path=ppt/slides/_rels/slide295.xml.rels><?xml version="1.0" encoding="UTF-8" standalone="yes"?>
<Relationships xmlns="http://schemas.openxmlformats.org/package/2006/relationships"><Relationship Id="rId3" Type="http://schemas.openxmlformats.org/officeDocument/2006/relationships/notesSlide" Target="../notesSlides/notesSlide294.xml"/><Relationship Id="rId2" Type="http://schemas.openxmlformats.org/officeDocument/2006/relationships/slideLayout" Target="../slideLayouts/slideLayout2.xml"/><Relationship Id="rId1" Type="http://schemas.openxmlformats.org/officeDocument/2006/relationships/tags" Target="../tags/tag331.xml"/></Relationships>
</file>

<file path=ppt/slides/_rels/slide296.xml.rels><?xml version="1.0" encoding="UTF-8" standalone="yes"?>
<Relationships xmlns="http://schemas.openxmlformats.org/package/2006/relationships"><Relationship Id="rId3" Type="http://schemas.openxmlformats.org/officeDocument/2006/relationships/notesSlide" Target="../notesSlides/notesSlide295.xml"/><Relationship Id="rId2" Type="http://schemas.openxmlformats.org/officeDocument/2006/relationships/slideLayout" Target="../slideLayouts/slideLayout2.xml"/><Relationship Id="rId1" Type="http://schemas.openxmlformats.org/officeDocument/2006/relationships/tags" Target="../tags/tag332.xml"/></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296.xml"/><Relationship Id="rId2" Type="http://schemas.openxmlformats.org/officeDocument/2006/relationships/slideLayout" Target="../slideLayouts/slideLayout2.xml"/><Relationship Id="rId1" Type="http://schemas.openxmlformats.org/officeDocument/2006/relationships/tags" Target="../tags/tag333.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97.xml"/><Relationship Id="rId2" Type="http://schemas.openxmlformats.org/officeDocument/2006/relationships/slideLayout" Target="../slideLayouts/slideLayout2.xml"/><Relationship Id="rId1" Type="http://schemas.openxmlformats.org/officeDocument/2006/relationships/tags" Target="../tags/tag334.xml"/></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98.xml"/><Relationship Id="rId2" Type="http://schemas.openxmlformats.org/officeDocument/2006/relationships/slideLayout" Target="../slideLayouts/slideLayout2.xml"/><Relationship Id="rId1" Type="http://schemas.openxmlformats.org/officeDocument/2006/relationships/tags" Target="../tags/tag3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00.xml.rels><?xml version="1.0" encoding="UTF-8" standalone="yes"?>
<Relationships xmlns="http://schemas.openxmlformats.org/package/2006/relationships"><Relationship Id="rId3" Type="http://schemas.openxmlformats.org/officeDocument/2006/relationships/notesSlide" Target="../notesSlides/notesSlide299.xml"/><Relationship Id="rId2" Type="http://schemas.openxmlformats.org/officeDocument/2006/relationships/slideLayout" Target="../slideLayouts/slideLayout2.xml"/><Relationship Id="rId1" Type="http://schemas.openxmlformats.org/officeDocument/2006/relationships/tags" Target="../tags/tag336.xml"/></Relationships>
</file>

<file path=ppt/slides/_rels/slide301.xml.rels><?xml version="1.0" encoding="UTF-8" standalone="yes"?>
<Relationships xmlns="http://schemas.openxmlformats.org/package/2006/relationships"><Relationship Id="rId3" Type="http://schemas.openxmlformats.org/officeDocument/2006/relationships/notesSlide" Target="../notesSlides/notesSlide300.xml"/><Relationship Id="rId2" Type="http://schemas.openxmlformats.org/officeDocument/2006/relationships/slideLayout" Target="../slideLayouts/slideLayout1.xml"/><Relationship Id="rId1" Type="http://schemas.openxmlformats.org/officeDocument/2006/relationships/tags" Target="../tags/tag337.xml"/></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1.xml"/><Relationship Id="rId2" Type="http://schemas.openxmlformats.org/officeDocument/2006/relationships/slideLayout" Target="../slideLayouts/slideLayout2.xml"/><Relationship Id="rId1" Type="http://schemas.openxmlformats.org/officeDocument/2006/relationships/tags" Target="../tags/tag338.xml"/><Relationship Id="rId4" Type="http://schemas.openxmlformats.org/officeDocument/2006/relationships/image" Target="../media/image96.png"/></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302.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304.xml.rels><?xml version="1.0" encoding="UTF-8" standalone="yes"?>
<Relationships xmlns="http://schemas.openxmlformats.org/package/2006/relationships"><Relationship Id="rId3" Type="http://schemas.openxmlformats.org/officeDocument/2006/relationships/notesSlide" Target="../notesSlides/notesSlide303.xml"/><Relationship Id="rId2" Type="http://schemas.openxmlformats.org/officeDocument/2006/relationships/slideLayout" Target="../slideLayouts/slideLayout2.xml"/><Relationship Id="rId1" Type="http://schemas.openxmlformats.org/officeDocument/2006/relationships/tags" Target="../tags/tag340.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4.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2.xml"/><Relationship Id="rId1" Type="http://schemas.openxmlformats.org/officeDocument/2006/relationships/tags" Target="../tags/tag342.xml"/></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306.xml"/><Relationship Id="rId2" Type="http://schemas.openxmlformats.org/officeDocument/2006/relationships/slideLayout" Target="../slideLayouts/slideLayout2.xml"/><Relationship Id="rId1" Type="http://schemas.openxmlformats.org/officeDocument/2006/relationships/tags" Target="../tags/tag343.xml"/></Relationships>
</file>

<file path=ppt/slides/_rels/slide308.xml.rels><?xml version="1.0" encoding="UTF-8" standalone="yes"?>
<Relationships xmlns="http://schemas.openxmlformats.org/package/2006/relationships"><Relationship Id="rId3" Type="http://schemas.openxmlformats.org/officeDocument/2006/relationships/notesSlide" Target="../notesSlides/notesSlide307.xml"/><Relationship Id="rId2" Type="http://schemas.openxmlformats.org/officeDocument/2006/relationships/slideLayout" Target="../slideLayouts/slideLayout2.xml"/><Relationship Id="rId1" Type="http://schemas.openxmlformats.org/officeDocument/2006/relationships/tags" Target="../tags/tag344.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308.xml"/><Relationship Id="rId2" Type="http://schemas.openxmlformats.org/officeDocument/2006/relationships/slideLayout" Target="../slideLayouts/slideLayout2.xml"/><Relationship Id="rId1" Type="http://schemas.openxmlformats.org/officeDocument/2006/relationships/tags" Target="../tags/tag34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309.xml"/><Relationship Id="rId2" Type="http://schemas.openxmlformats.org/officeDocument/2006/relationships/slideLayout" Target="../slideLayouts/slideLayout2.xml"/><Relationship Id="rId1" Type="http://schemas.openxmlformats.org/officeDocument/2006/relationships/tags" Target="../tags/tag34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310.xml"/><Relationship Id="rId2" Type="http://schemas.openxmlformats.org/officeDocument/2006/relationships/slideLayout" Target="../slideLayouts/slideLayout2.xml"/><Relationship Id="rId1" Type="http://schemas.openxmlformats.org/officeDocument/2006/relationships/tags" Target="../tags/tag34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12.xml.rels><?xml version="1.0" encoding="UTF-8" standalone="yes"?>
<Relationships xmlns="http://schemas.openxmlformats.org/package/2006/relationships"><Relationship Id="rId3" Type="http://schemas.openxmlformats.org/officeDocument/2006/relationships/notesSlide" Target="../notesSlides/notesSlide311.xml"/><Relationship Id="rId2" Type="http://schemas.openxmlformats.org/officeDocument/2006/relationships/slideLayout" Target="../slideLayouts/slideLayout2.xml"/><Relationship Id="rId1" Type="http://schemas.openxmlformats.org/officeDocument/2006/relationships/tags" Target="../tags/tag348.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312.xml"/><Relationship Id="rId2" Type="http://schemas.openxmlformats.org/officeDocument/2006/relationships/slideLayout" Target="../slideLayouts/slideLayout2.xml"/><Relationship Id="rId1" Type="http://schemas.openxmlformats.org/officeDocument/2006/relationships/tags" Target="../tags/tag349.xml"/><Relationship Id="rId5" Type="http://schemas.openxmlformats.org/officeDocument/2006/relationships/image" Target="../media/image107.png"/><Relationship Id="rId4" Type="http://schemas.openxmlformats.org/officeDocument/2006/relationships/image" Target="../media/image106.png"/></Relationships>
</file>

<file path=ppt/slides/_rels/slide314.xml.rels><?xml version="1.0" encoding="UTF-8" standalone="yes"?>
<Relationships xmlns="http://schemas.openxmlformats.org/package/2006/relationships"><Relationship Id="rId3" Type="http://schemas.openxmlformats.org/officeDocument/2006/relationships/notesSlide" Target="../notesSlides/notesSlide313.xml"/><Relationship Id="rId7"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ags" Target="../tags/tag35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314.xml"/><Relationship Id="rId2" Type="http://schemas.openxmlformats.org/officeDocument/2006/relationships/slideLayout" Target="../slideLayouts/slideLayout1.xml"/><Relationship Id="rId1" Type="http://schemas.openxmlformats.org/officeDocument/2006/relationships/tags" Target="../tags/tag351.xml"/></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315.xml"/><Relationship Id="rId2" Type="http://schemas.openxmlformats.org/officeDocument/2006/relationships/slideLayout" Target="../slideLayouts/slideLayout2.xml"/><Relationship Id="rId1" Type="http://schemas.openxmlformats.org/officeDocument/2006/relationships/tags" Target="../tags/tag352.xml"/><Relationship Id="rId4" Type="http://schemas.openxmlformats.org/officeDocument/2006/relationships/image" Target="../media/image112.jpeg"/></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316.xml"/><Relationship Id="rId2" Type="http://schemas.openxmlformats.org/officeDocument/2006/relationships/slideLayout" Target="../slideLayouts/slideLayout2.xml"/><Relationship Id="rId1" Type="http://schemas.openxmlformats.org/officeDocument/2006/relationships/tags" Target="../tags/tag353.xml"/><Relationship Id="rId4" Type="http://schemas.openxmlformats.org/officeDocument/2006/relationships/image" Target="../media/image113.jpeg"/></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317.xml"/><Relationship Id="rId2" Type="http://schemas.openxmlformats.org/officeDocument/2006/relationships/slideLayout" Target="../slideLayouts/slideLayout2.xml"/><Relationship Id="rId1" Type="http://schemas.openxmlformats.org/officeDocument/2006/relationships/tags" Target="../tags/tag354.xml"/><Relationship Id="rId4" Type="http://schemas.openxmlformats.org/officeDocument/2006/relationships/image" Target="../media/image114.jpeg"/></Relationships>
</file>

<file path=ppt/slides/_rels/slide319.xml.rels><?xml version="1.0" encoding="UTF-8" standalone="yes"?>
<Relationships xmlns="http://schemas.openxmlformats.org/package/2006/relationships"><Relationship Id="rId3" Type="http://schemas.openxmlformats.org/officeDocument/2006/relationships/notesSlide" Target="../notesSlides/notesSlide318.xml"/><Relationship Id="rId2" Type="http://schemas.openxmlformats.org/officeDocument/2006/relationships/slideLayout" Target="../slideLayouts/slideLayout2.xml"/><Relationship Id="rId1" Type="http://schemas.openxmlformats.org/officeDocument/2006/relationships/tags" Target="../tags/tag35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20.xml.rels><?xml version="1.0" encoding="UTF-8" standalone="yes"?>
<Relationships xmlns="http://schemas.openxmlformats.org/package/2006/relationships"><Relationship Id="rId3" Type="http://schemas.openxmlformats.org/officeDocument/2006/relationships/notesSlide" Target="../notesSlides/notesSlide319.xml"/><Relationship Id="rId2" Type="http://schemas.openxmlformats.org/officeDocument/2006/relationships/slideLayout" Target="../slideLayouts/slideLayout2.xml"/><Relationship Id="rId1" Type="http://schemas.openxmlformats.org/officeDocument/2006/relationships/tags" Target="../tags/tag356.xml"/></Relationships>
</file>

<file path=ppt/slides/_rels/slide321.xml.rels><?xml version="1.0" encoding="UTF-8" standalone="yes"?>
<Relationships xmlns="http://schemas.openxmlformats.org/package/2006/relationships"><Relationship Id="rId3" Type="http://schemas.openxmlformats.org/officeDocument/2006/relationships/notesSlide" Target="../notesSlides/notesSlide320.xml"/><Relationship Id="rId2" Type="http://schemas.openxmlformats.org/officeDocument/2006/relationships/slideLayout" Target="../slideLayouts/slideLayout2.xml"/><Relationship Id="rId1" Type="http://schemas.openxmlformats.org/officeDocument/2006/relationships/tags" Target="../tags/tag357.xml"/><Relationship Id="rId4" Type="http://schemas.openxmlformats.org/officeDocument/2006/relationships/image" Target="../media/image115.png"/></Relationships>
</file>

<file path=ppt/slides/_rels/slide322.xml.rels><?xml version="1.0" encoding="UTF-8" standalone="yes"?>
<Relationships xmlns="http://schemas.openxmlformats.org/package/2006/relationships"><Relationship Id="rId3" Type="http://schemas.openxmlformats.org/officeDocument/2006/relationships/notesSlide" Target="../notesSlides/notesSlide321.xml"/><Relationship Id="rId2" Type="http://schemas.openxmlformats.org/officeDocument/2006/relationships/slideLayout" Target="../slideLayouts/slideLayout1.xml"/><Relationship Id="rId1" Type="http://schemas.openxmlformats.org/officeDocument/2006/relationships/tags" Target="../tags/tag358.xml"/></Relationships>
</file>

<file path=ppt/slides/_rels/slide323.xml.rels><?xml version="1.0" encoding="UTF-8" standalone="yes"?>
<Relationships xmlns="http://schemas.openxmlformats.org/package/2006/relationships"><Relationship Id="rId3" Type="http://schemas.openxmlformats.org/officeDocument/2006/relationships/notesSlide" Target="../notesSlides/notesSlide322.xml"/><Relationship Id="rId2" Type="http://schemas.openxmlformats.org/officeDocument/2006/relationships/slideLayout" Target="../slideLayouts/slideLayout2.xml"/><Relationship Id="rId1" Type="http://schemas.openxmlformats.org/officeDocument/2006/relationships/tags" Target="../tags/tag359.xml"/></Relationships>
</file>

<file path=ppt/slides/_rels/slide324.xml.rels><?xml version="1.0" encoding="UTF-8" standalone="yes"?>
<Relationships xmlns="http://schemas.openxmlformats.org/package/2006/relationships"><Relationship Id="rId3" Type="http://schemas.openxmlformats.org/officeDocument/2006/relationships/notesSlide" Target="../notesSlides/notesSlide323.xml"/><Relationship Id="rId2" Type="http://schemas.openxmlformats.org/officeDocument/2006/relationships/slideLayout" Target="../slideLayouts/slideLayout1.xml"/><Relationship Id="rId1" Type="http://schemas.openxmlformats.org/officeDocument/2006/relationships/tags" Target="../tags/tag360.xml"/></Relationships>
</file>

<file path=ppt/slides/_rels/slide325.xml.rels><?xml version="1.0" encoding="UTF-8" standalone="yes"?>
<Relationships xmlns="http://schemas.openxmlformats.org/package/2006/relationships"><Relationship Id="rId3" Type="http://schemas.openxmlformats.org/officeDocument/2006/relationships/notesSlide" Target="../notesSlides/notesSlide324.xml"/><Relationship Id="rId2" Type="http://schemas.openxmlformats.org/officeDocument/2006/relationships/slideLayout" Target="../slideLayouts/slideLayout2.xml"/><Relationship Id="rId1" Type="http://schemas.openxmlformats.org/officeDocument/2006/relationships/tags" Target="../tags/tag361.xml"/></Relationships>
</file>

<file path=ppt/slides/_rels/slide326.xml.rels><?xml version="1.0" encoding="UTF-8" standalone="yes"?>
<Relationships xmlns="http://schemas.openxmlformats.org/package/2006/relationships"><Relationship Id="rId3" Type="http://schemas.openxmlformats.org/officeDocument/2006/relationships/notesSlide" Target="../notesSlides/notesSlide325.xml"/><Relationship Id="rId2" Type="http://schemas.openxmlformats.org/officeDocument/2006/relationships/slideLayout" Target="../slideLayouts/slideLayout2.xml"/><Relationship Id="rId1" Type="http://schemas.openxmlformats.org/officeDocument/2006/relationships/tags" Target="../tags/tag362.xml"/></Relationships>
</file>

<file path=ppt/slides/_rels/slide327.xml.rels><?xml version="1.0" encoding="UTF-8" standalone="yes"?>
<Relationships xmlns="http://schemas.openxmlformats.org/package/2006/relationships"><Relationship Id="rId3" Type="http://schemas.openxmlformats.org/officeDocument/2006/relationships/notesSlide" Target="../notesSlides/notesSlide326.xml"/><Relationship Id="rId2" Type="http://schemas.openxmlformats.org/officeDocument/2006/relationships/slideLayout" Target="../slideLayouts/slideLayout2.xml"/><Relationship Id="rId1" Type="http://schemas.openxmlformats.org/officeDocument/2006/relationships/tags" Target="../tags/tag363.xml"/></Relationships>
</file>

<file path=ppt/slides/_rels/slide328.xml.rels><?xml version="1.0" encoding="UTF-8" standalone="yes"?>
<Relationships xmlns="http://schemas.openxmlformats.org/package/2006/relationships"><Relationship Id="rId3" Type="http://schemas.openxmlformats.org/officeDocument/2006/relationships/notesSlide" Target="../notesSlides/notesSlide327.xml"/><Relationship Id="rId2" Type="http://schemas.openxmlformats.org/officeDocument/2006/relationships/slideLayout" Target="../slideLayouts/slideLayout2.xml"/><Relationship Id="rId1" Type="http://schemas.openxmlformats.org/officeDocument/2006/relationships/tags" Target="../tags/tag364.xml"/></Relationships>
</file>

<file path=ppt/slides/_rels/slide329.xml.rels><?xml version="1.0" encoding="UTF-8" standalone="yes"?>
<Relationships xmlns="http://schemas.openxmlformats.org/package/2006/relationships"><Relationship Id="rId3" Type="http://schemas.openxmlformats.org/officeDocument/2006/relationships/notesSlide" Target="../notesSlides/notesSlide328.xml"/><Relationship Id="rId2" Type="http://schemas.openxmlformats.org/officeDocument/2006/relationships/slideLayout" Target="../slideLayouts/slideLayout2.xml"/><Relationship Id="rId1" Type="http://schemas.openxmlformats.org/officeDocument/2006/relationships/tags" Target="../tags/tag36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30.xml.rels><?xml version="1.0" encoding="UTF-8" standalone="yes"?>
<Relationships xmlns="http://schemas.openxmlformats.org/package/2006/relationships"><Relationship Id="rId3" Type="http://schemas.openxmlformats.org/officeDocument/2006/relationships/notesSlide" Target="../notesSlides/notesSlide329.xml"/><Relationship Id="rId2" Type="http://schemas.openxmlformats.org/officeDocument/2006/relationships/slideLayout" Target="../slideLayouts/slideLayout2.xml"/><Relationship Id="rId1" Type="http://schemas.openxmlformats.org/officeDocument/2006/relationships/tags" Target="../tags/tag366.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330.xml"/><Relationship Id="rId2" Type="http://schemas.openxmlformats.org/officeDocument/2006/relationships/slideLayout" Target="../slideLayouts/slideLayout2.xml"/><Relationship Id="rId1" Type="http://schemas.openxmlformats.org/officeDocument/2006/relationships/tags" Target="../tags/tag367.xml"/></Relationships>
</file>

<file path=ppt/slides/_rels/slide332.xml.rels><?xml version="1.0" encoding="UTF-8" standalone="yes"?>
<Relationships xmlns="http://schemas.openxmlformats.org/package/2006/relationships"><Relationship Id="rId3" Type="http://schemas.openxmlformats.org/officeDocument/2006/relationships/notesSlide" Target="../notesSlides/notesSlide331.xml"/><Relationship Id="rId2" Type="http://schemas.openxmlformats.org/officeDocument/2006/relationships/slideLayout" Target="../slideLayouts/slideLayout1.xml"/><Relationship Id="rId1" Type="http://schemas.openxmlformats.org/officeDocument/2006/relationships/tags" Target="../tags/tag368.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332.xml"/><Relationship Id="rId2" Type="http://schemas.openxmlformats.org/officeDocument/2006/relationships/slideLayout" Target="../slideLayouts/slideLayout2.xml"/><Relationship Id="rId1" Type="http://schemas.openxmlformats.org/officeDocument/2006/relationships/tags" Target="../tags/tag369.xml"/></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333.xml"/><Relationship Id="rId2" Type="http://schemas.openxmlformats.org/officeDocument/2006/relationships/slideLayout" Target="../slideLayouts/slideLayout2.xml"/><Relationship Id="rId1" Type="http://schemas.openxmlformats.org/officeDocument/2006/relationships/tags" Target="../tags/tag370.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4.xml"/><Relationship Id="rId2" Type="http://schemas.openxmlformats.org/officeDocument/2006/relationships/slideLayout" Target="../slideLayouts/slideLayout2.xml"/><Relationship Id="rId1" Type="http://schemas.openxmlformats.org/officeDocument/2006/relationships/tags" Target="../tags/tag371.xml"/></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2.xml"/><Relationship Id="rId1" Type="http://schemas.openxmlformats.org/officeDocument/2006/relationships/tags" Target="../tags/tag372.xml"/></Relationships>
</file>

<file path=ppt/slides/_rels/slide337.xml.rels><?xml version="1.0" encoding="UTF-8" standalone="yes"?>
<Relationships xmlns="http://schemas.openxmlformats.org/package/2006/relationships"><Relationship Id="rId3" Type="http://schemas.openxmlformats.org/officeDocument/2006/relationships/notesSlide" Target="../notesSlides/notesSlide336.xml"/><Relationship Id="rId2" Type="http://schemas.openxmlformats.org/officeDocument/2006/relationships/slideLayout" Target="../slideLayouts/slideLayout2.xml"/><Relationship Id="rId1" Type="http://schemas.openxmlformats.org/officeDocument/2006/relationships/tags" Target="../tags/tag373.xml"/></Relationships>
</file>

<file path=ppt/slides/_rels/slide338.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374.xml"/><Relationship Id="rId1" Type="http://schemas.openxmlformats.org/officeDocument/2006/relationships/vmlDrawing" Target="../drawings/vmlDrawing1.vml"/><Relationship Id="rId6" Type="http://schemas.openxmlformats.org/officeDocument/2006/relationships/image" Target="../media/image116.wmf"/><Relationship Id="rId5" Type="http://schemas.openxmlformats.org/officeDocument/2006/relationships/oleObject" Target="../embeddings/oleObject1.bin"/><Relationship Id="rId4" Type="http://schemas.openxmlformats.org/officeDocument/2006/relationships/notesSlide" Target="../notesSlides/notesSlide337.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338.xml"/><Relationship Id="rId2" Type="http://schemas.openxmlformats.org/officeDocument/2006/relationships/slideLayout" Target="../slideLayouts/slideLayout2.xml"/><Relationship Id="rId1" Type="http://schemas.openxmlformats.org/officeDocument/2006/relationships/tags" Target="../tags/tag37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40.xml.rels><?xml version="1.0" encoding="UTF-8" standalone="yes"?>
<Relationships xmlns="http://schemas.openxmlformats.org/package/2006/relationships"><Relationship Id="rId3" Type="http://schemas.openxmlformats.org/officeDocument/2006/relationships/notesSlide" Target="../notesSlides/notesSlide339.xml"/><Relationship Id="rId2" Type="http://schemas.openxmlformats.org/officeDocument/2006/relationships/slideLayout" Target="../slideLayouts/slideLayout2.xml"/><Relationship Id="rId1" Type="http://schemas.openxmlformats.org/officeDocument/2006/relationships/tags" Target="../tags/tag376.xml"/></Relationships>
</file>

<file path=ppt/slides/_rels/slide341.xml.rels><?xml version="1.0" encoding="UTF-8" standalone="yes"?>
<Relationships xmlns="http://schemas.openxmlformats.org/package/2006/relationships"><Relationship Id="rId3" Type="http://schemas.openxmlformats.org/officeDocument/2006/relationships/notesSlide" Target="../notesSlides/notesSlide340.xml"/><Relationship Id="rId2" Type="http://schemas.openxmlformats.org/officeDocument/2006/relationships/slideLayout" Target="../slideLayouts/slideLayout2.xml"/><Relationship Id="rId1" Type="http://schemas.openxmlformats.org/officeDocument/2006/relationships/tags" Target="../tags/tag377.xml"/></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341.xml"/><Relationship Id="rId2" Type="http://schemas.openxmlformats.org/officeDocument/2006/relationships/slideLayout" Target="../slideLayouts/slideLayout2.xml"/><Relationship Id="rId1" Type="http://schemas.openxmlformats.org/officeDocument/2006/relationships/tags" Target="../tags/tag378.xml"/></Relationships>
</file>

<file path=ppt/slides/_rels/slide343.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379.xml"/><Relationship Id="rId1" Type="http://schemas.openxmlformats.org/officeDocument/2006/relationships/vmlDrawing" Target="../drawings/vmlDrawing2.vml"/><Relationship Id="rId6" Type="http://schemas.openxmlformats.org/officeDocument/2006/relationships/image" Target="../media/image118.wmf"/><Relationship Id="rId5" Type="http://schemas.openxmlformats.org/officeDocument/2006/relationships/oleObject" Target="../embeddings/oleObject3.bin"/><Relationship Id="rId4" Type="http://schemas.openxmlformats.org/officeDocument/2006/relationships/notesSlide" Target="../notesSlides/notesSlide342.xml"/></Relationships>
</file>

<file path=ppt/slides/_rels/slide344.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slideLayout" Target="../slideLayouts/slideLayout2.xml"/><Relationship Id="rId7" Type="http://schemas.openxmlformats.org/officeDocument/2006/relationships/oleObject" Target="../embeddings/oleObject6.bin"/><Relationship Id="rId2" Type="http://schemas.openxmlformats.org/officeDocument/2006/relationships/tags" Target="../tags/tag380.xml"/><Relationship Id="rId1" Type="http://schemas.openxmlformats.org/officeDocument/2006/relationships/vmlDrawing" Target="../drawings/vmlDrawing3.vml"/><Relationship Id="rId6" Type="http://schemas.openxmlformats.org/officeDocument/2006/relationships/image" Target="../media/image119.wmf"/><Relationship Id="rId5" Type="http://schemas.openxmlformats.org/officeDocument/2006/relationships/oleObject" Target="../embeddings/oleObject5.bin"/><Relationship Id="rId4" Type="http://schemas.openxmlformats.org/officeDocument/2006/relationships/notesSlide" Target="../notesSlides/notesSlide343.xml"/></Relationships>
</file>

<file path=ppt/slides/_rels/slide345.xml.rels><?xml version="1.0" encoding="UTF-8" standalone="yes"?>
<Relationships xmlns="http://schemas.openxmlformats.org/package/2006/relationships"><Relationship Id="rId3" Type="http://schemas.openxmlformats.org/officeDocument/2006/relationships/notesSlide" Target="../notesSlides/notesSlide344.xml"/><Relationship Id="rId2" Type="http://schemas.openxmlformats.org/officeDocument/2006/relationships/slideLayout" Target="../slideLayouts/slideLayout1.xml"/><Relationship Id="rId1" Type="http://schemas.openxmlformats.org/officeDocument/2006/relationships/tags" Target="../tags/tag381.xml"/></Relationships>
</file>

<file path=ppt/slides/_rels/slide346.xml.rels><?xml version="1.0" encoding="UTF-8" standalone="yes"?>
<Relationships xmlns="http://schemas.openxmlformats.org/package/2006/relationships"><Relationship Id="rId3" Type="http://schemas.openxmlformats.org/officeDocument/2006/relationships/notesSlide" Target="../notesSlides/notesSlide345.xml"/><Relationship Id="rId2" Type="http://schemas.openxmlformats.org/officeDocument/2006/relationships/slideLayout" Target="../slideLayouts/slideLayout2.xml"/><Relationship Id="rId1" Type="http://schemas.openxmlformats.org/officeDocument/2006/relationships/tags" Target="../tags/tag382.xml"/></Relationships>
</file>

<file path=ppt/slides/_rels/slide347.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slideLayout" Target="../slideLayouts/slideLayout2.xml"/><Relationship Id="rId7" Type="http://schemas.openxmlformats.org/officeDocument/2006/relationships/oleObject" Target="../embeddings/oleObject8.bin"/><Relationship Id="rId2" Type="http://schemas.openxmlformats.org/officeDocument/2006/relationships/tags" Target="../tags/tag383.xml"/><Relationship Id="rId1" Type="http://schemas.openxmlformats.org/officeDocument/2006/relationships/vmlDrawing" Target="../drawings/vmlDrawing4.vml"/><Relationship Id="rId6" Type="http://schemas.openxmlformats.org/officeDocument/2006/relationships/image" Target="../media/image120.wmf"/><Relationship Id="rId5" Type="http://schemas.openxmlformats.org/officeDocument/2006/relationships/oleObject" Target="../embeddings/oleObject7.bin"/><Relationship Id="rId10" Type="http://schemas.openxmlformats.org/officeDocument/2006/relationships/image" Target="../media/image122.wmf"/><Relationship Id="rId4" Type="http://schemas.openxmlformats.org/officeDocument/2006/relationships/notesSlide" Target="../notesSlides/notesSlide346.xml"/><Relationship Id="rId9" Type="http://schemas.openxmlformats.org/officeDocument/2006/relationships/oleObject" Target="../embeddings/oleObject9.bin"/></Relationships>
</file>

<file path=ppt/slides/_rels/slide3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4.xml"/><Relationship Id="rId1" Type="http://schemas.openxmlformats.org/officeDocument/2006/relationships/vmlDrawing" Target="../drawings/vmlDrawing5.vml"/><Relationship Id="rId6" Type="http://schemas.openxmlformats.org/officeDocument/2006/relationships/image" Target="../media/image120.wmf"/><Relationship Id="rId5" Type="http://schemas.openxmlformats.org/officeDocument/2006/relationships/oleObject" Target="../embeddings/oleObject10.bin"/><Relationship Id="rId4" Type="http://schemas.openxmlformats.org/officeDocument/2006/relationships/notesSlide" Target="../notesSlides/notesSlide347.xml"/></Relationships>
</file>

<file path=ppt/slides/_rels/slide34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3.wmf"/><Relationship Id="rId2" Type="http://schemas.openxmlformats.org/officeDocument/2006/relationships/tags" Target="../tags/tag385.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24.png"/><Relationship Id="rId4" Type="http://schemas.openxmlformats.org/officeDocument/2006/relationships/notesSlide" Target="../notesSlides/notesSlide34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349.xml"/><Relationship Id="rId2" Type="http://schemas.openxmlformats.org/officeDocument/2006/relationships/slideLayout" Target="../slideLayouts/slideLayout2.xml"/><Relationship Id="rId1" Type="http://schemas.openxmlformats.org/officeDocument/2006/relationships/tags" Target="../tags/tag386.xml"/></Relationships>
</file>

<file path=ppt/slides/_rels/slide351.xml.rels><?xml version="1.0" encoding="UTF-8" standalone="yes"?>
<Relationships xmlns="http://schemas.openxmlformats.org/package/2006/relationships"><Relationship Id="rId3" Type="http://schemas.openxmlformats.org/officeDocument/2006/relationships/notesSlide" Target="../notesSlides/notesSlide350.xml"/><Relationship Id="rId2" Type="http://schemas.openxmlformats.org/officeDocument/2006/relationships/slideLayout" Target="../slideLayouts/slideLayout2.xml"/><Relationship Id="rId1" Type="http://schemas.openxmlformats.org/officeDocument/2006/relationships/tags" Target="../tags/tag387.xml"/></Relationships>
</file>

<file path=ppt/slides/_rels/slide352.xml.rels><?xml version="1.0" encoding="UTF-8" standalone="yes"?>
<Relationships xmlns="http://schemas.openxmlformats.org/package/2006/relationships"><Relationship Id="rId3" Type="http://schemas.openxmlformats.org/officeDocument/2006/relationships/notesSlide" Target="../notesSlides/notesSlide351.xml"/><Relationship Id="rId2" Type="http://schemas.openxmlformats.org/officeDocument/2006/relationships/slideLayout" Target="../slideLayouts/slideLayout2.xml"/><Relationship Id="rId1" Type="http://schemas.openxmlformats.org/officeDocument/2006/relationships/tags" Target="../tags/tag388.xml"/></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352.xml"/><Relationship Id="rId2" Type="http://schemas.openxmlformats.org/officeDocument/2006/relationships/slideLayout" Target="../slideLayouts/slideLayout2.xml"/><Relationship Id="rId1" Type="http://schemas.openxmlformats.org/officeDocument/2006/relationships/tags" Target="../tags/tag389.xml"/><Relationship Id="rId4" Type="http://schemas.openxmlformats.org/officeDocument/2006/relationships/image" Target="../media/image125.png"/></Relationships>
</file>

<file path=ppt/slides/_rels/slide354.xml.rels><?xml version="1.0" encoding="UTF-8" standalone="yes"?>
<Relationships xmlns="http://schemas.openxmlformats.org/package/2006/relationships"><Relationship Id="rId3" Type="http://schemas.openxmlformats.org/officeDocument/2006/relationships/notesSlide" Target="../notesSlides/notesSlide353.xml"/><Relationship Id="rId2" Type="http://schemas.openxmlformats.org/officeDocument/2006/relationships/slideLayout" Target="../slideLayouts/slideLayout2.xml"/><Relationship Id="rId1" Type="http://schemas.openxmlformats.org/officeDocument/2006/relationships/tags" Target="../tags/tag390.xml"/></Relationships>
</file>

<file path=ppt/slides/_rels/slide355.xml.rels><?xml version="1.0" encoding="UTF-8" standalone="yes"?>
<Relationships xmlns="http://schemas.openxmlformats.org/package/2006/relationships"><Relationship Id="rId3" Type="http://schemas.openxmlformats.org/officeDocument/2006/relationships/notesSlide" Target="../notesSlides/notesSlide354.xml"/><Relationship Id="rId2" Type="http://schemas.openxmlformats.org/officeDocument/2006/relationships/slideLayout" Target="../slideLayouts/slideLayout2.xml"/><Relationship Id="rId1" Type="http://schemas.openxmlformats.org/officeDocument/2006/relationships/tags" Target="../tags/tag391.xml"/></Relationships>
</file>

<file path=ppt/slides/_rels/slide356.xml.rels><?xml version="1.0" encoding="UTF-8" standalone="yes"?>
<Relationships xmlns="http://schemas.openxmlformats.org/package/2006/relationships"><Relationship Id="rId3" Type="http://schemas.openxmlformats.org/officeDocument/2006/relationships/notesSlide" Target="../notesSlides/notesSlide355.xml"/><Relationship Id="rId2" Type="http://schemas.openxmlformats.org/officeDocument/2006/relationships/slideLayout" Target="../slideLayouts/slideLayout2.xml"/><Relationship Id="rId1" Type="http://schemas.openxmlformats.org/officeDocument/2006/relationships/tags" Target="../tags/tag392.xml"/><Relationship Id="rId4" Type="http://schemas.openxmlformats.org/officeDocument/2006/relationships/image" Target="../media/image126.png"/></Relationships>
</file>

<file path=ppt/slides/_rels/slide357.xml.rels><?xml version="1.0" encoding="UTF-8" standalone="yes"?>
<Relationships xmlns="http://schemas.openxmlformats.org/package/2006/relationships"><Relationship Id="rId3" Type="http://schemas.openxmlformats.org/officeDocument/2006/relationships/notesSlide" Target="../notesSlides/notesSlide356.xml"/><Relationship Id="rId2" Type="http://schemas.openxmlformats.org/officeDocument/2006/relationships/slideLayout" Target="../slideLayouts/slideLayout2.xml"/><Relationship Id="rId1" Type="http://schemas.openxmlformats.org/officeDocument/2006/relationships/tags" Target="../tags/tag393.xml"/></Relationships>
</file>

<file path=ppt/slides/_rels/slide358.xml.rels><?xml version="1.0" encoding="UTF-8" standalone="yes"?>
<Relationships xmlns="http://schemas.openxmlformats.org/package/2006/relationships"><Relationship Id="rId3" Type="http://schemas.openxmlformats.org/officeDocument/2006/relationships/notesSlide" Target="../notesSlides/notesSlide357.xml"/><Relationship Id="rId2" Type="http://schemas.openxmlformats.org/officeDocument/2006/relationships/slideLayout" Target="../slideLayouts/slideLayout2.xml"/><Relationship Id="rId1" Type="http://schemas.openxmlformats.org/officeDocument/2006/relationships/tags" Target="../tags/tag394.xml"/><Relationship Id="rId5" Type="http://schemas.openxmlformats.org/officeDocument/2006/relationships/image" Target="../media/image128.png"/><Relationship Id="rId4" Type="http://schemas.openxmlformats.org/officeDocument/2006/relationships/image" Target="../media/image127.png"/></Relationships>
</file>

<file path=ppt/slides/_rels/slide359.xml.rels><?xml version="1.0" encoding="UTF-8" standalone="yes"?>
<Relationships xmlns="http://schemas.openxmlformats.org/package/2006/relationships"><Relationship Id="rId3" Type="http://schemas.openxmlformats.org/officeDocument/2006/relationships/notesSlide" Target="../notesSlides/notesSlide358.xml"/><Relationship Id="rId2" Type="http://schemas.openxmlformats.org/officeDocument/2006/relationships/slideLayout" Target="../slideLayouts/slideLayout2.xml"/><Relationship Id="rId1" Type="http://schemas.openxmlformats.org/officeDocument/2006/relationships/tags" Target="../tags/tag395.xml"/><Relationship Id="rId4" Type="http://schemas.openxmlformats.org/officeDocument/2006/relationships/image" Target="../media/image1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60.xml.rels><?xml version="1.0" encoding="UTF-8" standalone="yes"?>
<Relationships xmlns="http://schemas.openxmlformats.org/package/2006/relationships"><Relationship Id="rId3" Type="http://schemas.openxmlformats.org/officeDocument/2006/relationships/notesSlide" Target="../notesSlides/notesSlide359.xml"/><Relationship Id="rId2" Type="http://schemas.openxmlformats.org/officeDocument/2006/relationships/slideLayout" Target="../slideLayouts/slideLayout1.xml"/><Relationship Id="rId1" Type="http://schemas.openxmlformats.org/officeDocument/2006/relationships/tags" Target="../tags/tag396.xml"/></Relationships>
</file>

<file path=ppt/slides/_rels/slide361.xml.rels><?xml version="1.0" encoding="UTF-8" standalone="yes"?>
<Relationships xmlns="http://schemas.openxmlformats.org/package/2006/relationships"><Relationship Id="rId3" Type="http://schemas.openxmlformats.org/officeDocument/2006/relationships/notesSlide" Target="../notesSlides/notesSlide360.xml"/><Relationship Id="rId2" Type="http://schemas.openxmlformats.org/officeDocument/2006/relationships/slideLayout" Target="../slideLayouts/slideLayout2.xml"/><Relationship Id="rId1" Type="http://schemas.openxmlformats.org/officeDocument/2006/relationships/tags" Target="../tags/tag397.xml"/></Relationships>
</file>

<file path=ppt/slides/_rels/slide362.xml.rels><?xml version="1.0" encoding="UTF-8" standalone="yes"?>
<Relationships xmlns="http://schemas.openxmlformats.org/package/2006/relationships"><Relationship Id="rId3" Type="http://schemas.openxmlformats.org/officeDocument/2006/relationships/notesSlide" Target="../notesSlides/notesSlide361.xml"/><Relationship Id="rId2" Type="http://schemas.openxmlformats.org/officeDocument/2006/relationships/slideLayout" Target="../slideLayouts/slideLayout2.xml"/><Relationship Id="rId1" Type="http://schemas.openxmlformats.org/officeDocument/2006/relationships/tags" Target="../tags/tag398.xml"/></Relationships>
</file>

<file path=ppt/slides/_rels/slide363.xml.rels><?xml version="1.0" encoding="UTF-8" standalone="yes"?>
<Relationships xmlns="http://schemas.openxmlformats.org/package/2006/relationships"><Relationship Id="rId3" Type="http://schemas.openxmlformats.org/officeDocument/2006/relationships/notesSlide" Target="../notesSlides/notesSlide362.xml"/><Relationship Id="rId2" Type="http://schemas.openxmlformats.org/officeDocument/2006/relationships/slideLayout" Target="../slideLayouts/slideLayout2.xml"/><Relationship Id="rId1" Type="http://schemas.openxmlformats.org/officeDocument/2006/relationships/tags" Target="../tags/tag399.xml"/></Relationships>
</file>

<file path=ppt/slides/_rels/slide364.xml.rels><?xml version="1.0" encoding="UTF-8" standalone="yes"?>
<Relationships xmlns="http://schemas.openxmlformats.org/package/2006/relationships"><Relationship Id="rId3" Type="http://schemas.openxmlformats.org/officeDocument/2006/relationships/notesSlide" Target="../notesSlides/notesSlide363.xml"/><Relationship Id="rId2" Type="http://schemas.openxmlformats.org/officeDocument/2006/relationships/slideLayout" Target="../slideLayouts/slideLayout2.xml"/><Relationship Id="rId1" Type="http://schemas.openxmlformats.org/officeDocument/2006/relationships/tags" Target="../tags/tag400.xml"/></Relationships>
</file>

<file path=ppt/slides/_rels/slide365.xml.rels><?xml version="1.0" encoding="UTF-8" standalone="yes"?>
<Relationships xmlns="http://schemas.openxmlformats.org/package/2006/relationships"><Relationship Id="rId3" Type="http://schemas.openxmlformats.org/officeDocument/2006/relationships/notesSlide" Target="../notesSlides/notesSlide364.xml"/><Relationship Id="rId2" Type="http://schemas.openxmlformats.org/officeDocument/2006/relationships/slideLayout" Target="../slideLayouts/slideLayout2.xml"/><Relationship Id="rId1" Type="http://schemas.openxmlformats.org/officeDocument/2006/relationships/tags" Target="../tags/tag401.xml"/></Relationships>
</file>

<file path=ppt/slides/_rels/slide36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tags" Target="../tags/tag402.xml"/><Relationship Id="rId4" Type="http://schemas.openxmlformats.org/officeDocument/2006/relationships/image" Target="../media/image131.png"/></Relationships>
</file>

<file path=ppt/slides/_rels/slide36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slideLayout" Target="../slideLayouts/slideLayout2.xml"/><Relationship Id="rId1" Type="http://schemas.openxmlformats.org/officeDocument/2006/relationships/tags" Target="../tags/tag403.xml"/></Relationships>
</file>

<file path=ppt/slides/_rels/slide368.xml.rels><?xml version="1.0" encoding="UTF-8" standalone="yes"?>
<Relationships xmlns="http://schemas.openxmlformats.org/package/2006/relationships"><Relationship Id="rId3" Type="http://schemas.openxmlformats.org/officeDocument/2006/relationships/notesSlide" Target="../notesSlides/notesSlide365.xml"/><Relationship Id="rId2" Type="http://schemas.openxmlformats.org/officeDocument/2006/relationships/slideLayout" Target="../slideLayouts/slideLayout2.xml"/><Relationship Id="rId1" Type="http://schemas.openxmlformats.org/officeDocument/2006/relationships/tags" Target="../tags/tag404.xml"/></Relationships>
</file>

<file path=ppt/slides/_rels/slide369.xml.rels><?xml version="1.0" encoding="UTF-8" standalone="yes"?>
<Relationships xmlns="http://schemas.openxmlformats.org/package/2006/relationships"><Relationship Id="rId3" Type="http://schemas.openxmlformats.org/officeDocument/2006/relationships/notesSlide" Target="../notesSlides/notesSlide366.xml"/><Relationship Id="rId2" Type="http://schemas.openxmlformats.org/officeDocument/2006/relationships/slideLayout" Target="../slideLayouts/slideLayout2.xml"/><Relationship Id="rId1" Type="http://schemas.openxmlformats.org/officeDocument/2006/relationships/tags" Target="../tags/tag40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70.xml.rels><?xml version="1.0" encoding="UTF-8" standalone="yes"?>
<Relationships xmlns="http://schemas.openxmlformats.org/package/2006/relationships"><Relationship Id="rId3" Type="http://schemas.openxmlformats.org/officeDocument/2006/relationships/notesSlide" Target="../notesSlides/notesSlide367.xml"/><Relationship Id="rId2" Type="http://schemas.openxmlformats.org/officeDocument/2006/relationships/slideLayout" Target="../slideLayouts/slideLayout2.xml"/><Relationship Id="rId1" Type="http://schemas.openxmlformats.org/officeDocument/2006/relationships/tags" Target="../tags/tag406.xml"/><Relationship Id="rId5" Type="http://schemas.openxmlformats.org/officeDocument/2006/relationships/image" Target="../media/image134.wmf"/><Relationship Id="rId4" Type="http://schemas.openxmlformats.org/officeDocument/2006/relationships/image" Target="../media/image133.wmf"/></Relationships>
</file>

<file path=ppt/slides/_rels/slide371.xml.rels><?xml version="1.0" encoding="UTF-8" standalone="yes"?>
<Relationships xmlns="http://schemas.openxmlformats.org/package/2006/relationships"><Relationship Id="rId3" Type="http://schemas.openxmlformats.org/officeDocument/2006/relationships/notesSlide" Target="../notesSlides/notesSlide368.xml"/><Relationship Id="rId2" Type="http://schemas.openxmlformats.org/officeDocument/2006/relationships/slideLayout" Target="../slideLayouts/slideLayout2.xml"/><Relationship Id="rId1" Type="http://schemas.openxmlformats.org/officeDocument/2006/relationships/tags" Target="../tags/tag407.xml"/></Relationships>
</file>

<file path=ppt/slides/_rels/slide372.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tags" Target="../tags/tag408.xml"/><Relationship Id="rId4" Type="http://schemas.openxmlformats.org/officeDocument/2006/relationships/image" Target="../media/image127.png"/></Relationships>
</file>

<file path=ppt/slides/_rels/slide37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slideLayout" Target="../slideLayouts/slideLayout2.xml"/><Relationship Id="rId1" Type="http://schemas.openxmlformats.org/officeDocument/2006/relationships/tags" Target="../tags/tag409.xml"/></Relationships>
</file>

<file path=ppt/slides/_rels/slide374.xml.rels><?xml version="1.0" encoding="UTF-8" standalone="yes"?>
<Relationships xmlns="http://schemas.openxmlformats.org/package/2006/relationships"><Relationship Id="rId3" Type="http://schemas.openxmlformats.org/officeDocument/2006/relationships/notesSlide" Target="../notesSlides/notesSlide369.xml"/><Relationship Id="rId2" Type="http://schemas.openxmlformats.org/officeDocument/2006/relationships/slideLayout" Target="../slideLayouts/slideLayout2.xml"/><Relationship Id="rId1" Type="http://schemas.openxmlformats.org/officeDocument/2006/relationships/tags" Target="../tags/tag410.xml"/></Relationships>
</file>

<file path=ppt/slides/_rels/slide375.xml.rels><?xml version="1.0" encoding="UTF-8" standalone="yes"?>
<Relationships xmlns="http://schemas.openxmlformats.org/package/2006/relationships"><Relationship Id="rId3" Type="http://schemas.openxmlformats.org/officeDocument/2006/relationships/notesSlide" Target="../notesSlides/notesSlide370.xml"/><Relationship Id="rId2" Type="http://schemas.openxmlformats.org/officeDocument/2006/relationships/slideLayout" Target="../slideLayouts/slideLayout2.xml"/><Relationship Id="rId1" Type="http://schemas.openxmlformats.org/officeDocument/2006/relationships/tags" Target="../tags/tag411.xml"/></Relationships>
</file>

<file path=ppt/slides/_rels/slide376.xml.rels><?xml version="1.0" encoding="UTF-8" standalone="yes"?>
<Relationships xmlns="http://schemas.openxmlformats.org/package/2006/relationships"><Relationship Id="rId3" Type="http://schemas.openxmlformats.org/officeDocument/2006/relationships/notesSlide" Target="../notesSlides/notesSlide371.xml"/><Relationship Id="rId2" Type="http://schemas.openxmlformats.org/officeDocument/2006/relationships/slideLayout" Target="../slideLayouts/slideLayout2.xml"/><Relationship Id="rId1" Type="http://schemas.openxmlformats.org/officeDocument/2006/relationships/tags" Target="../tags/tag412.xml"/></Relationships>
</file>

<file path=ppt/slides/_rels/slide37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slideLayout" Target="../slideLayouts/slideLayout2.xml"/><Relationship Id="rId1" Type="http://schemas.openxmlformats.org/officeDocument/2006/relationships/tags" Target="../tags/tag413.xml"/><Relationship Id="rId4" Type="http://schemas.openxmlformats.org/officeDocument/2006/relationships/image" Target="../media/image137.png"/></Relationships>
</file>

<file path=ppt/slides/_rels/slide37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slideLayout" Target="../slideLayouts/slideLayout2.xml"/><Relationship Id="rId1" Type="http://schemas.openxmlformats.org/officeDocument/2006/relationships/tags" Target="../tags/tag414.xml"/></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372.xml"/><Relationship Id="rId2" Type="http://schemas.openxmlformats.org/officeDocument/2006/relationships/slideLayout" Target="../slideLayouts/slideLayout2.xml"/><Relationship Id="rId1" Type="http://schemas.openxmlformats.org/officeDocument/2006/relationships/tags" Target="../tags/tag41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80.xml.rels><?xml version="1.0" encoding="UTF-8" standalone="yes"?>
<Relationships xmlns="http://schemas.openxmlformats.org/package/2006/relationships"><Relationship Id="rId3" Type="http://schemas.openxmlformats.org/officeDocument/2006/relationships/notesSlide" Target="../notesSlides/notesSlide373.xml"/><Relationship Id="rId2" Type="http://schemas.openxmlformats.org/officeDocument/2006/relationships/slideLayout" Target="../slideLayouts/slideLayout2.xml"/><Relationship Id="rId1" Type="http://schemas.openxmlformats.org/officeDocument/2006/relationships/tags" Target="../tags/tag416.xml"/></Relationships>
</file>

<file path=ppt/slides/_rels/slide38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slideLayout" Target="../slideLayouts/slideLayout2.xml"/><Relationship Id="rId1" Type="http://schemas.openxmlformats.org/officeDocument/2006/relationships/tags" Target="../tags/tag417.xml"/><Relationship Id="rId4" Type="http://schemas.openxmlformats.org/officeDocument/2006/relationships/image" Target="../media/image140.png"/></Relationships>
</file>

<file path=ppt/slides/_rels/slide382.xml.rels><?xml version="1.0" encoding="UTF-8" standalone="yes"?>
<Relationships xmlns="http://schemas.openxmlformats.org/package/2006/relationships"><Relationship Id="rId3" Type="http://schemas.openxmlformats.org/officeDocument/2006/relationships/notesSlide" Target="../notesSlides/notesSlide374.xml"/><Relationship Id="rId2" Type="http://schemas.openxmlformats.org/officeDocument/2006/relationships/slideLayout" Target="../slideLayouts/slideLayout2.xml"/><Relationship Id="rId1" Type="http://schemas.openxmlformats.org/officeDocument/2006/relationships/tags" Target="../tags/tag418.xml"/><Relationship Id="rId4" Type="http://schemas.openxmlformats.org/officeDocument/2006/relationships/image" Target="../media/image141.png"/></Relationships>
</file>

<file path=ppt/slides/_rels/slide383.xml.rels><?xml version="1.0" encoding="UTF-8" standalone="yes"?>
<Relationships xmlns="http://schemas.openxmlformats.org/package/2006/relationships"><Relationship Id="rId3" Type="http://schemas.openxmlformats.org/officeDocument/2006/relationships/notesSlide" Target="../notesSlides/notesSlide375.xml"/><Relationship Id="rId2" Type="http://schemas.openxmlformats.org/officeDocument/2006/relationships/slideLayout" Target="../slideLayouts/slideLayout2.xml"/><Relationship Id="rId1" Type="http://schemas.openxmlformats.org/officeDocument/2006/relationships/tags" Target="../tags/tag419.xml"/><Relationship Id="rId5" Type="http://schemas.openxmlformats.org/officeDocument/2006/relationships/image" Target="../media/image143.png"/><Relationship Id="rId4" Type="http://schemas.openxmlformats.org/officeDocument/2006/relationships/image" Target="../media/image142.png"/></Relationships>
</file>

<file path=ppt/slides/_rels/slide384.xml.rels><?xml version="1.0" encoding="UTF-8" standalone="yes"?>
<Relationships xmlns="http://schemas.openxmlformats.org/package/2006/relationships"><Relationship Id="rId3" Type="http://schemas.openxmlformats.org/officeDocument/2006/relationships/notesSlide" Target="../notesSlides/notesSlide376.xml"/><Relationship Id="rId2" Type="http://schemas.openxmlformats.org/officeDocument/2006/relationships/slideLayout" Target="../slideLayouts/slideLayout2.xml"/><Relationship Id="rId1" Type="http://schemas.openxmlformats.org/officeDocument/2006/relationships/tags" Target="../tags/tag420.xml"/><Relationship Id="rId5" Type="http://schemas.openxmlformats.org/officeDocument/2006/relationships/image" Target="../media/image145.png"/><Relationship Id="rId4" Type="http://schemas.openxmlformats.org/officeDocument/2006/relationships/image" Target="../media/image144.png"/></Relationships>
</file>

<file path=ppt/slides/_rels/slide385.xml.rels><?xml version="1.0" encoding="UTF-8" standalone="yes"?>
<Relationships xmlns="http://schemas.openxmlformats.org/package/2006/relationships"><Relationship Id="rId3" Type="http://schemas.openxmlformats.org/officeDocument/2006/relationships/notesSlide" Target="../notesSlides/notesSlide377.xml"/><Relationship Id="rId2" Type="http://schemas.openxmlformats.org/officeDocument/2006/relationships/slideLayout" Target="../slideLayouts/slideLayout1.xml"/><Relationship Id="rId1" Type="http://schemas.openxmlformats.org/officeDocument/2006/relationships/tags" Target="../tags/tag421.xml"/></Relationships>
</file>

<file path=ppt/slides/_rels/slide386.xml.rels><?xml version="1.0" encoding="UTF-8" standalone="yes"?>
<Relationships xmlns="http://schemas.openxmlformats.org/package/2006/relationships"><Relationship Id="rId3" Type="http://schemas.openxmlformats.org/officeDocument/2006/relationships/notesSlide" Target="../notesSlides/notesSlide378.xml"/><Relationship Id="rId2" Type="http://schemas.openxmlformats.org/officeDocument/2006/relationships/slideLayout" Target="../slideLayouts/slideLayout2.xml"/><Relationship Id="rId1" Type="http://schemas.openxmlformats.org/officeDocument/2006/relationships/tags" Target="../tags/tag422.xml"/></Relationships>
</file>

<file path=ppt/slides/_rels/slide387.xml.rels><?xml version="1.0" encoding="UTF-8" standalone="yes"?>
<Relationships xmlns="http://schemas.openxmlformats.org/package/2006/relationships"><Relationship Id="rId3" Type="http://schemas.openxmlformats.org/officeDocument/2006/relationships/notesSlide" Target="../notesSlides/notesSlide379.xml"/><Relationship Id="rId2" Type="http://schemas.openxmlformats.org/officeDocument/2006/relationships/slideLayout" Target="../slideLayouts/slideLayout1.xml"/><Relationship Id="rId1" Type="http://schemas.openxmlformats.org/officeDocument/2006/relationships/tags" Target="../tags/tag423.xml"/></Relationships>
</file>

<file path=ppt/slides/_rels/slide388.xml.rels><?xml version="1.0" encoding="UTF-8" standalone="yes"?>
<Relationships xmlns="http://schemas.openxmlformats.org/package/2006/relationships"><Relationship Id="rId3" Type="http://schemas.openxmlformats.org/officeDocument/2006/relationships/notesSlide" Target="../notesSlides/notesSlide380.xml"/><Relationship Id="rId2" Type="http://schemas.openxmlformats.org/officeDocument/2006/relationships/slideLayout" Target="../slideLayouts/slideLayout2.xml"/><Relationship Id="rId1" Type="http://schemas.openxmlformats.org/officeDocument/2006/relationships/tags" Target="../tags/tag424.xml"/></Relationships>
</file>

<file path=ppt/slides/_rels/slide389.xml.rels><?xml version="1.0" encoding="UTF-8" standalone="yes"?>
<Relationships xmlns="http://schemas.openxmlformats.org/package/2006/relationships"><Relationship Id="rId3" Type="http://schemas.openxmlformats.org/officeDocument/2006/relationships/notesSlide" Target="../notesSlides/notesSlide381.xml"/><Relationship Id="rId2" Type="http://schemas.openxmlformats.org/officeDocument/2006/relationships/slideLayout" Target="../slideLayouts/slideLayout2.xml"/><Relationship Id="rId1" Type="http://schemas.openxmlformats.org/officeDocument/2006/relationships/tags" Target="../tags/tag42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90.xml.rels><?xml version="1.0" encoding="UTF-8" standalone="yes"?>
<Relationships xmlns="http://schemas.openxmlformats.org/package/2006/relationships"><Relationship Id="rId3" Type="http://schemas.openxmlformats.org/officeDocument/2006/relationships/notesSlide" Target="../notesSlides/notesSlide382.xml"/><Relationship Id="rId2" Type="http://schemas.openxmlformats.org/officeDocument/2006/relationships/slideLayout" Target="../slideLayouts/slideLayout2.xml"/><Relationship Id="rId1" Type="http://schemas.openxmlformats.org/officeDocument/2006/relationships/tags" Target="../tags/tag426.xml"/></Relationships>
</file>

<file path=ppt/slides/_rels/slide391.xml.rels><?xml version="1.0" encoding="UTF-8" standalone="yes"?>
<Relationships xmlns="http://schemas.openxmlformats.org/package/2006/relationships"><Relationship Id="rId3" Type="http://schemas.openxmlformats.org/officeDocument/2006/relationships/notesSlide" Target="../notesSlides/notesSlide383.xml"/><Relationship Id="rId2" Type="http://schemas.openxmlformats.org/officeDocument/2006/relationships/slideLayout" Target="../slideLayouts/slideLayout2.xml"/><Relationship Id="rId1" Type="http://schemas.openxmlformats.org/officeDocument/2006/relationships/tags" Target="../tags/tag427.xml"/></Relationships>
</file>

<file path=ppt/slides/_rels/slide392.xml.rels><?xml version="1.0" encoding="UTF-8" standalone="yes"?>
<Relationships xmlns="http://schemas.openxmlformats.org/package/2006/relationships"><Relationship Id="rId3" Type="http://schemas.openxmlformats.org/officeDocument/2006/relationships/notesSlide" Target="../notesSlides/notesSlide384.xml"/><Relationship Id="rId2" Type="http://schemas.openxmlformats.org/officeDocument/2006/relationships/slideLayout" Target="../slideLayouts/slideLayout2.xml"/><Relationship Id="rId1" Type="http://schemas.openxmlformats.org/officeDocument/2006/relationships/tags" Target="../tags/tag428.xml"/></Relationships>
</file>

<file path=ppt/slides/_rels/slide393.xml.rels><?xml version="1.0" encoding="UTF-8" standalone="yes"?>
<Relationships xmlns="http://schemas.openxmlformats.org/package/2006/relationships"><Relationship Id="rId3" Type="http://schemas.openxmlformats.org/officeDocument/2006/relationships/notesSlide" Target="../notesSlides/notesSlide385.xml"/><Relationship Id="rId2" Type="http://schemas.openxmlformats.org/officeDocument/2006/relationships/slideLayout" Target="../slideLayouts/slideLayout2.xml"/><Relationship Id="rId1" Type="http://schemas.openxmlformats.org/officeDocument/2006/relationships/tags" Target="../tags/tag429.xml"/></Relationships>
</file>

<file path=ppt/slides/_rels/slide394.xml.rels><?xml version="1.0" encoding="UTF-8" standalone="yes"?>
<Relationships xmlns="http://schemas.openxmlformats.org/package/2006/relationships"><Relationship Id="rId3" Type="http://schemas.openxmlformats.org/officeDocument/2006/relationships/notesSlide" Target="../notesSlides/notesSlide386.xml"/><Relationship Id="rId2" Type="http://schemas.openxmlformats.org/officeDocument/2006/relationships/slideLayout" Target="../slideLayouts/slideLayout2.xml"/><Relationship Id="rId1" Type="http://schemas.openxmlformats.org/officeDocument/2006/relationships/tags" Target="../tags/tag430.xml"/></Relationships>
</file>

<file path=ppt/slides/_rels/slide395.xml.rels><?xml version="1.0" encoding="UTF-8" standalone="yes"?>
<Relationships xmlns="http://schemas.openxmlformats.org/package/2006/relationships"><Relationship Id="rId3" Type="http://schemas.openxmlformats.org/officeDocument/2006/relationships/notesSlide" Target="../notesSlides/notesSlide387.xml"/><Relationship Id="rId2" Type="http://schemas.openxmlformats.org/officeDocument/2006/relationships/slideLayout" Target="../slideLayouts/slideLayout2.xml"/><Relationship Id="rId1" Type="http://schemas.openxmlformats.org/officeDocument/2006/relationships/tags" Target="../tags/tag431.xml"/></Relationships>
</file>

<file path=ppt/slides/_rels/slide396.xml.rels><?xml version="1.0" encoding="UTF-8" standalone="yes"?>
<Relationships xmlns="http://schemas.openxmlformats.org/package/2006/relationships"><Relationship Id="rId3" Type="http://schemas.openxmlformats.org/officeDocument/2006/relationships/notesSlide" Target="../notesSlides/notesSlide388.xml"/><Relationship Id="rId2" Type="http://schemas.openxmlformats.org/officeDocument/2006/relationships/slideLayout" Target="../slideLayouts/slideLayout2.xml"/><Relationship Id="rId1" Type="http://schemas.openxmlformats.org/officeDocument/2006/relationships/tags" Target="../tags/tag432.xml"/></Relationships>
</file>

<file path=ppt/slides/_rels/slide397.xml.rels><?xml version="1.0" encoding="UTF-8" standalone="yes"?>
<Relationships xmlns="http://schemas.openxmlformats.org/package/2006/relationships"><Relationship Id="rId3" Type="http://schemas.openxmlformats.org/officeDocument/2006/relationships/notesSlide" Target="../notesSlides/notesSlide389.xml"/><Relationship Id="rId2" Type="http://schemas.openxmlformats.org/officeDocument/2006/relationships/slideLayout" Target="../slideLayouts/slideLayout2.xml"/><Relationship Id="rId1" Type="http://schemas.openxmlformats.org/officeDocument/2006/relationships/tags" Target="../tags/tag433.xml"/><Relationship Id="rId4" Type="http://schemas.openxmlformats.org/officeDocument/2006/relationships/image" Target="../media/image146.wmf"/></Relationships>
</file>

<file path=ppt/slides/_rels/slide398.xml.rels><?xml version="1.0" encoding="UTF-8" standalone="yes"?>
<Relationships xmlns="http://schemas.openxmlformats.org/package/2006/relationships"><Relationship Id="rId3" Type="http://schemas.openxmlformats.org/officeDocument/2006/relationships/notesSlide" Target="../notesSlides/notesSlide390.xml"/><Relationship Id="rId2" Type="http://schemas.openxmlformats.org/officeDocument/2006/relationships/slideLayout" Target="../slideLayouts/slideLayout2.xml"/><Relationship Id="rId1" Type="http://schemas.openxmlformats.org/officeDocument/2006/relationships/tags" Target="../tags/tag434.xml"/><Relationship Id="rId4" Type="http://schemas.openxmlformats.org/officeDocument/2006/relationships/image" Target="../media/image147.wmf"/></Relationships>
</file>

<file path=ppt/slides/_rels/slide399.xml.rels><?xml version="1.0" encoding="UTF-8" standalone="yes"?>
<Relationships xmlns="http://schemas.openxmlformats.org/package/2006/relationships"><Relationship Id="rId3" Type="http://schemas.openxmlformats.org/officeDocument/2006/relationships/notesSlide" Target="../notesSlides/notesSlide391.xml"/><Relationship Id="rId2" Type="http://schemas.openxmlformats.org/officeDocument/2006/relationships/slideLayout" Target="../slideLayouts/slideLayout2.xml"/><Relationship Id="rId1" Type="http://schemas.openxmlformats.org/officeDocument/2006/relationships/tags" Target="../tags/tag435.xml"/><Relationship Id="rId4" Type="http://schemas.openxmlformats.org/officeDocument/2006/relationships/image" Target="../media/image147.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9.xml"/><Relationship Id="rId9" Type="http://schemas.microsoft.com/office/2007/relationships/diagramDrawing" Target="../diagrams/drawing2.xml"/></Relationships>
</file>

<file path=ppt/slides/_rels/slide400.xml.rels><?xml version="1.0" encoding="UTF-8" standalone="yes"?>
<Relationships xmlns="http://schemas.openxmlformats.org/package/2006/relationships"><Relationship Id="rId3" Type="http://schemas.openxmlformats.org/officeDocument/2006/relationships/notesSlide" Target="../notesSlides/notesSlide392.xml"/><Relationship Id="rId2" Type="http://schemas.openxmlformats.org/officeDocument/2006/relationships/slideLayout" Target="../slideLayouts/slideLayout2.xml"/><Relationship Id="rId1" Type="http://schemas.openxmlformats.org/officeDocument/2006/relationships/tags" Target="../tags/tag436.xml"/><Relationship Id="rId4" Type="http://schemas.openxmlformats.org/officeDocument/2006/relationships/image" Target="../media/image147.wmf"/></Relationships>
</file>

<file path=ppt/slides/_rels/slide401.xml.rels><?xml version="1.0" encoding="UTF-8" standalone="yes"?>
<Relationships xmlns="http://schemas.openxmlformats.org/package/2006/relationships"><Relationship Id="rId3" Type="http://schemas.openxmlformats.org/officeDocument/2006/relationships/notesSlide" Target="../notesSlides/notesSlide393.xml"/><Relationship Id="rId2" Type="http://schemas.openxmlformats.org/officeDocument/2006/relationships/slideLayout" Target="../slideLayouts/slideLayout2.xml"/><Relationship Id="rId1" Type="http://schemas.openxmlformats.org/officeDocument/2006/relationships/tags" Target="../tags/tag437.xml"/></Relationships>
</file>

<file path=ppt/slides/_rels/slide402.xml.rels><?xml version="1.0" encoding="UTF-8" standalone="yes"?>
<Relationships xmlns="http://schemas.openxmlformats.org/package/2006/relationships"><Relationship Id="rId3" Type="http://schemas.openxmlformats.org/officeDocument/2006/relationships/notesSlide" Target="../notesSlides/notesSlide394.xml"/><Relationship Id="rId2" Type="http://schemas.openxmlformats.org/officeDocument/2006/relationships/slideLayout" Target="../slideLayouts/slideLayout2.xml"/><Relationship Id="rId1" Type="http://schemas.openxmlformats.org/officeDocument/2006/relationships/tags" Target="../tags/tag438.xml"/></Relationships>
</file>

<file path=ppt/slides/_rels/slide403.xml.rels><?xml version="1.0" encoding="UTF-8" standalone="yes"?>
<Relationships xmlns="http://schemas.openxmlformats.org/package/2006/relationships"><Relationship Id="rId3" Type="http://schemas.openxmlformats.org/officeDocument/2006/relationships/notesSlide" Target="../notesSlides/notesSlide395.xml"/><Relationship Id="rId2" Type="http://schemas.openxmlformats.org/officeDocument/2006/relationships/slideLayout" Target="../slideLayouts/slideLayout1.xml"/><Relationship Id="rId1" Type="http://schemas.openxmlformats.org/officeDocument/2006/relationships/tags" Target="../tags/tag439.xml"/></Relationships>
</file>

<file path=ppt/slides/_rels/slide404.xml.rels><?xml version="1.0" encoding="UTF-8" standalone="yes"?>
<Relationships xmlns="http://schemas.openxmlformats.org/package/2006/relationships"><Relationship Id="rId3" Type="http://schemas.openxmlformats.org/officeDocument/2006/relationships/notesSlide" Target="../notesSlides/notesSlide396.xml"/><Relationship Id="rId2" Type="http://schemas.openxmlformats.org/officeDocument/2006/relationships/slideLayout" Target="../slideLayouts/slideLayout2.xml"/><Relationship Id="rId1" Type="http://schemas.openxmlformats.org/officeDocument/2006/relationships/tags" Target="../tags/tag440.xml"/></Relationships>
</file>

<file path=ppt/slides/_rels/slide405.xml.rels><?xml version="1.0" encoding="UTF-8" standalone="yes"?>
<Relationships xmlns="http://schemas.openxmlformats.org/package/2006/relationships"><Relationship Id="rId3" Type="http://schemas.openxmlformats.org/officeDocument/2006/relationships/notesSlide" Target="../notesSlides/notesSlide397.xml"/><Relationship Id="rId2" Type="http://schemas.openxmlformats.org/officeDocument/2006/relationships/slideLayout" Target="../slideLayouts/slideLayout2.xml"/><Relationship Id="rId1" Type="http://schemas.openxmlformats.org/officeDocument/2006/relationships/tags" Target="../tags/tag441.xml"/><Relationship Id="rId4" Type="http://schemas.openxmlformats.org/officeDocument/2006/relationships/image" Target="../media/image148.png"/></Relationships>
</file>

<file path=ppt/slides/_rels/slide406.xml.rels><?xml version="1.0" encoding="UTF-8" standalone="yes"?>
<Relationships xmlns="http://schemas.openxmlformats.org/package/2006/relationships"><Relationship Id="rId3" Type="http://schemas.openxmlformats.org/officeDocument/2006/relationships/notesSlide" Target="../notesSlides/notesSlide398.xml"/><Relationship Id="rId2" Type="http://schemas.openxmlformats.org/officeDocument/2006/relationships/slideLayout" Target="../slideLayouts/slideLayout2.xml"/><Relationship Id="rId1" Type="http://schemas.openxmlformats.org/officeDocument/2006/relationships/tags" Target="../tags/tag442.xml"/></Relationships>
</file>

<file path=ppt/slides/_rels/slide407.xml.rels><?xml version="1.0" encoding="UTF-8" standalone="yes"?>
<Relationships xmlns="http://schemas.openxmlformats.org/package/2006/relationships"><Relationship Id="rId3" Type="http://schemas.openxmlformats.org/officeDocument/2006/relationships/notesSlide" Target="../notesSlides/notesSlide399.xml"/><Relationship Id="rId2" Type="http://schemas.openxmlformats.org/officeDocument/2006/relationships/slideLayout" Target="../slideLayouts/slideLayout2.xml"/><Relationship Id="rId1" Type="http://schemas.openxmlformats.org/officeDocument/2006/relationships/tags" Target="../tags/tag443.xml"/></Relationships>
</file>

<file path=ppt/slides/_rels/slide408.xml.rels><?xml version="1.0" encoding="UTF-8" standalone="yes"?>
<Relationships xmlns="http://schemas.openxmlformats.org/package/2006/relationships"><Relationship Id="rId3" Type="http://schemas.openxmlformats.org/officeDocument/2006/relationships/notesSlide" Target="../notesSlides/notesSlide400.xml"/><Relationship Id="rId2" Type="http://schemas.openxmlformats.org/officeDocument/2006/relationships/slideLayout" Target="../slideLayouts/slideLayout2.xml"/><Relationship Id="rId1" Type="http://schemas.openxmlformats.org/officeDocument/2006/relationships/tags" Target="../tags/tag444.xml"/></Relationships>
</file>

<file path=ppt/slides/_rels/slide409.xml.rels><?xml version="1.0" encoding="UTF-8" standalone="yes"?>
<Relationships xmlns="http://schemas.openxmlformats.org/package/2006/relationships"><Relationship Id="rId3" Type="http://schemas.openxmlformats.org/officeDocument/2006/relationships/notesSlide" Target="../notesSlides/notesSlide401.xml"/><Relationship Id="rId2" Type="http://schemas.openxmlformats.org/officeDocument/2006/relationships/slideLayout" Target="../slideLayouts/slideLayout2.xml"/><Relationship Id="rId1" Type="http://schemas.openxmlformats.org/officeDocument/2006/relationships/tags" Target="../tags/tag445.xml"/><Relationship Id="rId4" Type="http://schemas.openxmlformats.org/officeDocument/2006/relationships/image" Target="../media/image14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10.xml.rels><?xml version="1.0" encoding="UTF-8" standalone="yes"?>
<Relationships xmlns="http://schemas.openxmlformats.org/package/2006/relationships"><Relationship Id="rId3" Type="http://schemas.openxmlformats.org/officeDocument/2006/relationships/notesSlide" Target="../notesSlides/notesSlide402.xml"/><Relationship Id="rId2" Type="http://schemas.openxmlformats.org/officeDocument/2006/relationships/slideLayout" Target="../slideLayouts/slideLayout2.xml"/><Relationship Id="rId1" Type="http://schemas.openxmlformats.org/officeDocument/2006/relationships/tags" Target="../tags/tag446.xml"/><Relationship Id="rId4" Type="http://schemas.openxmlformats.org/officeDocument/2006/relationships/image" Target="../media/image150.png"/></Relationships>
</file>

<file path=ppt/slides/_rels/slide4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7.xml"/><Relationship Id="rId1" Type="http://schemas.openxmlformats.org/officeDocument/2006/relationships/vmlDrawing" Target="../drawings/vmlDrawing7.vml"/><Relationship Id="rId6" Type="http://schemas.openxmlformats.org/officeDocument/2006/relationships/image" Target="../media/image151.wmf"/><Relationship Id="rId5" Type="http://schemas.openxmlformats.org/officeDocument/2006/relationships/oleObject" Target="../embeddings/oleObject12.bin"/><Relationship Id="rId4" Type="http://schemas.openxmlformats.org/officeDocument/2006/relationships/notesSlide" Target="../notesSlides/notesSlide403.xml"/></Relationships>
</file>

<file path=ppt/slides/_rels/slide412.xml.rels><?xml version="1.0" encoding="UTF-8" standalone="yes"?>
<Relationships xmlns="http://schemas.openxmlformats.org/package/2006/relationships"><Relationship Id="rId3" Type="http://schemas.openxmlformats.org/officeDocument/2006/relationships/notesSlide" Target="../notesSlides/notesSlide404.xml"/><Relationship Id="rId2" Type="http://schemas.openxmlformats.org/officeDocument/2006/relationships/slideLayout" Target="../slideLayouts/slideLayout2.xml"/><Relationship Id="rId1" Type="http://schemas.openxmlformats.org/officeDocument/2006/relationships/tags" Target="../tags/tag448.xml"/></Relationships>
</file>

<file path=ppt/slides/_rels/slide413.xml.rels><?xml version="1.0" encoding="UTF-8" standalone="yes"?>
<Relationships xmlns="http://schemas.openxmlformats.org/package/2006/relationships"><Relationship Id="rId3" Type="http://schemas.openxmlformats.org/officeDocument/2006/relationships/notesSlide" Target="../notesSlides/notesSlide405.xml"/><Relationship Id="rId2" Type="http://schemas.openxmlformats.org/officeDocument/2006/relationships/slideLayout" Target="../slideLayouts/slideLayout2.xml"/><Relationship Id="rId1" Type="http://schemas.openxmlformats.org/officeDocument/2006/relationships/tags" Target="../tags/tag449.xml"/></Relationships>
</file>

<file path=ppt/slides/_rels/slide414.xml.rels><?xml version="1.0" encoding="UTF-8" standalone="yes"?>
<Relationships xmlns="http://schemas.openxmlformats.org/package/2006/relationships"><Relationship Id="rId3" Type="http://schemas.openxmlformats.org/officeDocument/2006/relationships/notesSlide" Target="../notesSlides/notesSlide406.xml"/><Relationship Id="rId2" Type="http://schemas.openxmlformats.org/officeDocument/2006/relationships/slideLayout" Target="../slideLayouts/slideLayout2.xml"/><Relationship Id="rId1" Type="http://schemas.openxmlformats.org/officeDocument/2006/relationships/tags" Target="../tags/tag450.xml"/><Relationship Id="rId4" Type="http://schemas.openxmlformats.org/officeDocument/2006/relationships/image" Target="../media/image148.png"/></Relationships>
</file>

<file path=ppt/slides/_rels/slide415.xml.rels><?xml version="1.0" encoding="UTF-8" standalone="yes"?>
<Relationships xmlns="http://schemas.openxmlformats.org/package/2006/relationships"><Relationship Id="rId3" Type="http://schemas.openxmlformats.org/officeDocument/2006/relationships/notesSlide" Target="../notesSlides/notesSlide407.xml"/><Relationship Id="rId2" Type="http://schemas.openxmlformats.org/officeDocument/2006/relationships/slideLayout" Target="../slideLayouts/slideLayout2.xml"/><Relationship Id="rId1" Type="http://schemas.openxmlformats.org/officeDocument/2006/relationships/tags" Target="../tags/tag451.xml"/><Relationship Id="rId4" Type="http://schemas.openxmlformats.org/officeDocument/2006/relationships/image" Target="../media/image152.png"/></Relationships>
</file>

<file path=ppt/slides/_rels/slide416.xml.rels><?xml version="1.0" encoding="UTF-8" standalone="yes"?>
<Relationships xmlns="http://schemas.openxmlformats.org/package/2006/relationships"><Relationship Id="rId3" Type="http://schemas.openxmlformats.org/officeDocument/2006/relationships/notesSlide" Target="../notesSlides/notesSlide408.xml"/><Relationship Id="rId2" Type="http://schemas.openxmlformats.org/officeDocument/2006/relationships/slideLayout" Target="../slideLayouts/slideLayout2.xml"/><Relationship Id="rId1" Type="http://schemas.openxmlformats.org/officeDocument/2006/relationships/tags" Target="../tags/tag452.xml"/></Relationships>
</file>

<file path=ppt/slides/_rels/slide417.xml.rels><?xml version="1.0" encoding="UTF-8" standalone="yes"?>
<Relationships xmlns="http://schemas.openxmlformats.org/package/2006/relationships"><Relationship Id="rId3" Type="http://schemas.openxmlformats.org/officeDocument/2006/relationships/notesSlide" Target="../notesSlides/notesSlide409.xml"/><Relationship Id="rId2" Type="http://schemas.openxmlformats.org/officeDocument/2006/relationships/slideLayout" Target="../slideLayouts/slideLayout1.xml"/><Relationship Id="rId1" Type="http://schemas.openxmlformats.org/officeDocument/2006/relationships/tags" Target="../tags/tag453.xml"/></Relationships>
</file>

<file path=ppt/slides/_rels/slide418.xml.rels><?xml version="1.0" encoding="UTF-8" standalone="yes"?>
<Relationships xmlns="http://schemas.openxmlformats.org/package/2006/relationships"><Relationship Id="rId3" Type="http://schemas.openxmlformats.org/officeDocument/2006/relationships/notesSlide" Target="../notesSlides/notesSlide410.xml"/><Relationship Id="rId2" Type="http://schemas.openxmlformats.org/officeDocument/2006/relationships/slideLayout" Target="../slideLayouts/slideLayout2.xml"/><Relationship Id="rId1" Type="http://schemas.openxmlformats.org/officeDocument/2006/relationships/tags" Target="../tags/tag454.xml"/></Relationships>
</file>

<file path=ppt/slides/_rels/slide419.xml.rels><?xml version="1.0" encoding="UTF-8" standalone="yes"?>
<Relationships xmlns="http://schemas.openxmlformats.org/package/2006/relationships"><Relationship Id="rId3" Type="http://schemas.openxmlformats.org/officeDocument/2006/relationships/notesSlide" Target="../notesSlides/notesSlide411.xml"/><Relationship Id="rId2" Type="http://schemas.openxmlformats.org/officeDocument/2006/relationships/slideLayout" Target="../slideLayouts/slideLayout2.xml"/><Relationship Id="rId1" Type="http://schemas.openxmlformats.org/officeDocument/2006/relationships/tags" Target="../tags/tag45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20.xml.rels><?xml version="1.0" encoding="UTF-8" standalone="yes"?>
<Relationships xmlns="http://schemas.openxmlformats.org/package/2006/relationships"><Relationship Id="rId3" Type="http://schemas.openxmlformats.org/officeDocument/2006/relationships/notesSlide" Target="../notesSlides/notesSlide412.xml"/><Relationship Id="rId2" Type="http://schemas.openxmlformats.org/officeDocument/2006/relationships/slideLayout" Target="../slideLayouts/slideLayout2.xml"/><Relationship Id="rId1" Type="http://schemas.openxmlformats.org/officeDocument/2006/relationships/tags" Target="../tags/tag456.xml"/></Relationships>
</file>

<file path=ppt/slides/_rels/slide421.xml.rels><?xml version="1.0" encoding="UTF-8" standalone="yes"?>
<Relationships xmlns="http://schemas.openxmlformats.org/package/2006/relationships"><Relationship Id="rId3" Type="http://schemas.openxmlformats.org/officeDocument/2006/relationships/notesSlide" Target="../notesSlides/notesSlide413.xml"/><Relationship Id="rId2" Type="http://schemas.openxmlformats.org/officeDocument/2006/relationships/slideLayout" Target="../slideLayouts/slideLayout2.xml"/><Relationship Id="rId1" Type="http://schemas.openxmlformats.org/officeDocument/2006/relationships/tags" Target="../tags/tag457.xml"/></Relationships>
</file>

<file path=ppt/slides/_rels/slide422.xml.rels><?xml version="1.0" encoding="UTF-8" standalone="yes"?>
<Relationships xmlns="http://schemas.openxmlformats.org/package/2006/relationships"><Relationship Id="rId8" Type="http://schemas.openxmlformats.org/officeDocument/2006/relationships/image" Target="../media/image154.wmf"/><Relationship Id="rId13"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image" Target="../media/image156.wmf"/><Relationship Id="rId2" Type="http://schemas.openxmlformats.org/officeDocument/2006/relationships/tags" Target="../tags/tag458.xml"/><Relationship Id="rId1" Type="http://schemas.openxmlformats.org/officeDocument/2006/relationships/vmlDrawing" Target="../drawings/vmlDrawing8.vml"/><Relationship Id="rId6" Type="http://schemas.openxmlformats.org/officeDocument/2006/relationships/image" Target="../media/image153.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55.wmf"/><Relationship Id="rId4" Type="http://schemas.openxmlformats.org/officeDocument/2006/relationships/notesSlide" Target="../notesSlides/notesSlide414.xml"/><Relationship Id="rId9" Type="http://schemas.openxmlformats.org/officeDocument/2006/relationships/oleObject" Target="../embeddings/oleObject15.bin"/><Relationship Id="rId14" Type="http://schemas.openxmlformats.org/officeDocument/2006/relationships/image" Target="../media/image157.wmf"/></Relationships>
</file>

<file path=ppt/slides/_rels/slide423.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slideLayout" Target="../slideLayouts/slideLayout2.xml"/><Relationship Id="rId7" Type="http://schemas.openxmlformats.org/officeDocument/2006/relationships/oleObject" Target="../embeddings/oleObject19.bin"/><Relationship Id="rId2" Type="http://schemas.openxmlformats.org/officeDocument/2006/relationships/tags" Target="../tags/tag459.xml"/><Relationship Id="rId1" Type="http://schemas.openxmlformats.org/officeDocument/2006/relationships/vmlDrawing" Target="../drawings/vmlDrawing9.vml"/><Relationship Id="rId6" Type="http://schemas.openxmlformats.org/officeDocument/2006/relationships/image" Target="../media/image158.wmf"/><Relationship Id="rId5" Type="http://schemas.openxmlformats.org/officeDocument/2006/relationships/oleObject" Target="../embeddings/oleObject18.bin"/><Relationship Id="rId10" Type="http://schemas.openxmlformats.org/officeDocument/2006/relationships/image" Target="../media/image160.wmf"/><Relationship Id="rId4" Type="http://schemas.openxmlformats.org/officeDocument/2006/relationships/notesSlide" Target="../notesSlides/notesSlide415.xml"/><Relationship Id="rId9" Type="http://schemas.openxmlformats.org/officeDocument/2006/relationships/oleObject" Target="../embeddings/oleObject20.bin"/></Relationships>
</file>

<file path=ppt/slides/_rels/slide424.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25.bin"/><Relationship Id="rId3" Type="http://schemas.openxmlformats.org/officeDocument/2006/relationships/slideLayout" Target="../slideLayouts/slideLayout2.xml"/><Relationship Id="rId7" Type="http://schemas.openxmlformats.org/officeDocument/2006/relationships/oleObject" Target="../embeddings/oleObject22.bin"/><Relationship Id="rId12" Type="http://schemas.openxmlformats.org/officeDocument/2006/relationships/image" Target="../media/image164.wmf"/><Relationship Id="rId2" Type="http://schemas.openxmlformats.org/officeDocument/2006/relationships/tags" Target="../tags/tag460.xml"/><Relationship Id="rId1" Type="http://schemas.openxmlformats.org/officeDocument/2006/relationships/vmlDrawing" Target="../drawings/vmlDrawing10.vml"/><Relationship Id="rId6" Type="http://schemas.openxmlformats.org/officeDocument/2006/relationships/image" Target="../media/image161.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63.wmf"/><Relationship Id="rId4" Type="http://schemas.openxmlformats.org/officeDocument/2006/relationships/notesSlide" Target="../notesSlides/notesSlide416.xml"/><Relationship Id="rId9" Type="http://schemas.openxmlformats.org/officeDocument/2006/relationships/oleObject" Target="../embeddings/oleObject23.bin"/><Relationship Id="rId14" Type="http://schemas.openxmlformats.org/officeDocument/2006/relationships/image" Target="../media/image159.wmf"/></Relationships>
</file>

<file path=ppt/slides/_rels/slide425.xml.rels><?xml version="1.0" encoding="UTF-8" standalone="yes"?>
<Relationships xmlns="http://schemas.openxmlformats.org/package/2006/relationships"><Relationship Id="rId8" Type="http://schemas.openxmlformats.org/officeDocument/2006/relationships/image" Target="../media/image166.wmf"/><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tags" Target="../tags/tag461.xml"/><Relationship Id="rId1" Type="http://schemas.openxmlformats.org/officeDocument/2006/relationships/vmlDrawing" Target="../drawings/vmlDrawing11.vml"/><Relationship Id="rId6" Type="http://schemas.openxmlformats.org/officeDocument/2006/relationships/image" Target="../media/image165.wmf"/><Relationship Id="rId5" Type="http://schemas.openxmlformats.org/officeDocument/2006/relationships/oleObject" Target="../embeddings/oleObject26.bin"/><Relationship Id="rId4" Type="http://schemas.openxmlformats.org/officeDocument/2006/relationships/notesSlide" Target="../notesSlides/notesSlide417.xml"/></Relationships>
</file>

<file path=ppt/slides/_rels/slide426.xml.rels><?xml version="1.0" encoding="UTF-8" standalone="yes"?>
<Relationships xmlns="http://schemas.openxmlformats.org/package/2006/relationships"><Relationship Id="rId3" Type="http://schemas.openxmlformats.org/officeDocument/2006/relationships/notesSlide" Target="../notesSlides/notesSlide418.xml"/><Relationship Id="rId2" Type="http://schemas.openxmlformats.org/officeDocument/2006/relationships/slideLayout" Target="../slideLayouts/slideLayout1.xml"/><Relationship Id="rId1" Type="http://schemas.openxmlformats.org/officeDocument/2006/relationships/tags" Target="../tags/tag462.xml"/></Relationships>
</file>

<file path=ppt/slides/_rels/slide427.xml.rels><?xml version="1.0" encoding="UTF-8" standalone="yes"?>
<Relationships xmlns="http://schemas.openxmlformats.org/package/2006/relationships"><Relationship Id="rId3" Type="http://schemas.openxmlformats.org/officeDocument/2006/relationships/notesSlide" Target="../notesSlides/notesSlide419.xml"/><Relationship Id="rId2" Type="http://schemas.openxmlformats.org/officeDocument/2006/relationships/slideLayout" Target="../slideLayouts/slideLayout2.xml"/><Relationship Id="rId1" Type="http://schemas.openxmlformats.org/officeDocument/2006/relationships/tags" Target="../tags/tag463.xml"/></Relationships>
</file>

<file path=ppt/slides/_rels/slide428.xml.rels><?xml version="1.0" encoding="UTF-8" standalone="yes"?>
<Relationships xmlns="http://schemas.openxmlformats.org/package/2006/relationships"><Relationship Id="rId3" Type="http://schemas.openxmlformats.org/officeDocument/2006/relationships/notesSlide" Target="../notesSlides/notesSlide420.xml"/><Relationship Id="rId2" Type="http://schemas.openxmlformats.org/officeDocument/2006/relationships/slideLayout" Target="../slideLayouts/slideLayout2.xml"/><Relationship Id="rId1" Type="http://schemas.openxmlformats.org/officeDocument/2006/relationships/tags" Target="../tags/tag464.xml"/></Relationships>
</file>

<file path=ppt/slides/_rels/slide429.xml.rels><?xml version="1.0" encoding="UTF-8" standalone="yes"?>
<Relationships xmlns="http://schemas.openxmlformats.org/package/2006/relationships"><Relationship Id="rId3" Type="http://schemas.openxmlformats.org/officeDocument/2006/relationships/notesSlide" Target="../notesSlides/notesSlide421.xml"/><Relationship Id="rId2" Type="http://schemas.openxmlformats.org/officeDocument/2006/relationships/slideLayout" Target="../slideLayouts/slideLayout2.xml"/><Relationship Id="rId1" Type="http://schemas.openxmlformats.org/officeDocument/2006/relationships/tags" Target="../tags/tag46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10.png"/></Relationships>
</file>

<file path=ppt/slides/_rels/slide430.xml.rels><?xml version="1.0" encoding="UTF-8" standalone="yes"?>
<Relationships xmlns="http://schemas.openxmlformats.org/package/2006/relationships"><Relationship Id="rId3" Type="http://schemas.openxmlformats.org/officeDocument/2006/relationships/notesSlide" Target="../notesSlides/notesSlide422.xml"/><Relationship Id="rId2" Type="http://schemas.openxmlformats.org/officeDocument/2006/relationships/slideLayout" Target="../slideLayouts/slideLayout2.xml"/><Relationship Id="rId1" Type="http://schemas.openxmlformats.org/officeDocument/2006/relationships/tags" Target="../tags/tag466.xml"/></Relationships>
</file>

<file path=ppt/slides/_rels/slide431.xml.rels><?xml version="1.0" encoding="UTF-8" standalone="yes"?>
<Relationships xmlns="http://schemas.openxmlformats.org/package/2006/relationships"><Relationship Id="rId3" Type="http://schemas.openxmlformats.org/officeDocument/2006/relationships/notesSlide" Target="../notesSlides/notesSlide423.xml"/><Relationship Id="rId2" Type="http://schemas.openxmlformats.org/officeDocument/2006/relationships/slideLayout" Target="../slideLayouts/slideLayout2.xml"/><Relationship Id="rId1" Type="http://schemas.openxmlformats.org/officeDocument/2006/relationships/tags" Target="../tags/tag467.xml"/></Relationships>
</file>

<file path=ppt/slides/_rels/slide432.xml.rels><?xml version="1.0" encoding="UTF-8" standalone="yes"?>
<Relationships xmlns="http://schemas.openxmlformats.org/package/2006/relationships"><Relationship Id="rId3" Type="http://schemas.openxmlformats.org/officeDocument/2006/relationships/notesSlide" Target="../notesSlides/notesSlide424.xml"/><Relationship Id="rId2" Type="http://schemas.openxmlformats.org/officeDocument/2006/relationships/slideLayout" Target="../slideLayouts/slideLayout2.xml"/><Relationship Id="rId1" Type="http://schemas.openxmlformats.org/officeDocument/2006/relationships/tags" Target="../tags/tag468.xml"/><Relationship Id="rId4" Type="http://schemas.openxmlformats.org/officeDocument/2006/relationships/image" Target="../media/image167.png"/></Relationships>
</file>

<file path=ppt/slides/_rels/slide433.xml.rels><?xml version="1.0" encoding="UTF-8" standalone="yes"?>
<Relationships xmlns="http://schemas.openxmlformats.org/package/2006/relationships"><Relationship Id="rId3" Type="http://schemas.openxmlformats.org/officeDocument/2006/relationships/notesSlide" Target="../notesSlides/notesSlide425.xml"/><Relationship Id="rId2" Type="http://schemas.openxmlformats.org/officeDocument/2006/relationships/slideLayout" Target="../slideLayouts/slideLayout2.xml"/><Relationship Id="rId1" Type="http://schemas.openxmlformats.org/officeDocument/2006/relationships/tags" Target="../tags/tag469.xml"/><Relationship Id="rId4" Type="http://schemas.openxmlformats.org/officeDocument/2006/relationships/image" Target="../media/image168.png"/></Relationships>
</file>

<file path=ppt/slides/_rels/slide434.xml.rels><?xml version="1.0" encoding="UTF-8" standalone="yes"?>
<Relationships xmlns="http://schemas.openxmlformats.org/package/2006/relationships"><Relationship Id="rId3" Type="http://schemas.openxmlformats.org/officeDocument/2006/relationships/notesSlide" Target="../notesSlides/notesSlide426.xml"/><Relationship Id="rId2" Type="http://schemas.openxmlformats.org/officeDocument/2006/relationships/slideLayout" Target="../slideLayouts/slideLayout2.xml"/><Relationship Id="rId1" Type="http://schemas.openxmlformats.org/officeDocument/2006/relationships/tags" Target="../tags/tag470.xml"/><Relationship Id="rId4" Type="http://schemas.openxmlformats.org/officeDocument/2006/relationships/image" Target="../media/image169.png"/></Relationships>
</file>

<file path=ppt/slides/_rels/slide435.xml.rels><?xml version="1.0" encoding="UTF-8" standalone="yes"?>
<Relationships xmlns="http://schemas.openxmlformats.org/package/2006/relationships"><Relationship Id="rId3" Type="http://schemas.openxmlformats.org/officeDocument/2006/relationships/notesSlide" Target="../notesSlides/notesSlide427.xml"/><Relationship Id="rId2" Type="http://schemas.openxmlformats.org/officeDocument/2006/relationships/slideLayout" Target="../slideLayouts/slideLayout2.xml"/><Relationship Id="rId1" Type="http://schemas.openxmlformats.org/officeDocument/2006/relationships/tags" Target="../tags/tag471.xml"/><Relationship Id="rId4" Type="http://schemas.openxmlformats.org/officeDocument/2006/relationships/image" Target="../media/image170.png"/></Relationships>
</file>

<file path=ppt/slides/_rels/slide436.xml.rels><?xml version="1.0" encoding="UTF-8" standalone="yes"?>
<Relationships xmlns="http://schemas.openxmlformats.org/package/2006/relationships"><Relationship Id="rId3" Type="http://schemas.openxmlformats.org/officeDocument/2006/relationships/notesSlide" Target="../notesSlides/notesSlide428.xml"/><Relationship Id="rId2" Type="http://schemas.openxmlformats.org/officeDocument/2006/relationships/slideLayout" Target="../slideLayouts/slideLayout2.xml"/><Relationship Id="rId1" Type="http://schemas.openxmlformats.org/officeDocument/2006/relationships/tags" Target="../tags/tag472.xml"/></Relationships>
</file>

<file path=ppt/slides/_rels/slide43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slideLayout" Target="../slideLayouts/slideLayout2.xml"/><Relationship Id="rId1" Type="http://schemas.openxmlformats.org/officeDocument/2006/relationships/tags" Target="../tags/tag473.xml"/><Relationship Id="rId4" Type="http://schemas.openxmlformats.org/officeDocument/2006/relationships/image" Target="../media/image172.png"/></Relationships>
</file>

<file path=ppt/slides/_rels/slide438.xml.rels><?xml version="1.0" encoding="UTF-8" standalone="yes"?>
<Relationships xmlns="http://schemas.openxmlformats.org/package/2006/relationships"><Relationship Id="rId3" Type="http://schemas.openxmlformats.org/officeDocument/2006/relationships/notesSlide" Target="../notesSlides/notesSlide429.xml"/><Relationship Id="rId2" Type="http://schemas.openxmlformats.org/officeDocument/2006/relationships/slideLayout" Target="../slideLayouts/slideLayout2.xml"/><Relationship Id="rId1" Type="http://schemas.openxmlformats.org/officeDocument/2006/relationships/tags" Target="../tags/tag474.xml"/></Relationships>
</file>

<file path=ppt/slides/_rels/slide43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slideLayout" Target="../slideLayouts/slideLayout2.xml"/><Relationship Id="rId1" Type="http://schemas.openxmlformats.org/officeDocument/2006/relationships/tags" Target="../tags/tag47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0.xml.rels><?xml version="1.0" encoding="UTF-8" standalone="yes"?>
<Relationships xmlns="http://schemas.openxmlformats.org/package/2006/relationships"><Relationship Id="rId3" Type="http://schemas.openxmlformats.org/officeDocument/2006/relationships/notesSlide" Target="../notesSlides/notesSlide430.xml"/><Relationship Id="rId2" Type="http://schemas.openxmlformats.org/officeDocument/2006/relationships/slideLayout" Target="../slideLayouts/slideLayout2.xml"/><Relationship Id="rId1" Type="http://schemas.openxmlformats.org/officeDocument/2006/relationships/tags" Target="../tags/tag476.xml"/></Relationships>
</file>

<file path=ppt/slides/_rels/slide441.xml.rels><?xml version="1.0" encoding="UTF-8" standalone="yes"?>
<Relationships xmlns="http://schemas.openxmlformats.org/package/2006/relationships"><Relationship Id="rId3" Type="http://schemas.openxmlformats.org/officeDocument/2006/relationships/notesSlide" Target="../notesSlides/notesSlide431.xml"/><Relationship Id="rId2" Type="http://schemas.openxmlformats.org/officeDocument/2006/relationships/slideLayout" Target="../slideLayouts/slideLayout2.xml"/><Relationship Id="rId1" Type="http://schemas.openxmlformats.org/officeDocument/2006/relationships/tags" Target="../tags/tag477.xml"/></Relationships>
</file>

<file path=ppt/slides/_rels/slide44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slideLayout" Target="../slideLayouts/slideLayout2.xml"/><Relationship Id="rId1" Type="http://schemas.openxmlformats.org/officeDocument/2006/relationships/tags" Target="../tags/tag478.xml"/><Relationship Id="rId4" Type="http://schemas.openxmlformats.org/officeDocument/2006/relationships/image" Target="../media/image175.png"/></Relationships>
</file>

<file path=ppt/slides/_rels/slide44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slideLayout" Target="../slideLayouts/slideLayout2.xml"/><Relationship Id="rId1" Type="http://schemas.openxmlformats.org/officeDocument/2006/relationships/tags" Target="../tags/tag479.xml"/></Relationships>
</file>

<file path=ppt/slides/_rels/slide4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0.xml"/></Relationships>
</file>

<file path=ppt/slides/_rels/slide445.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slideLayout" Target="../slideLayouts/slideLayout2.xml"/><Relationship Id="rId1" Type="http://schemas.openxmlformats.org/officeDocument/2006/relationships/tags" Target="../tags/tag481.xml"/><Relationship Id="rId4" Type="http://schemas.openxmlformats.org/officeDocument/2006/relationships/image" Target="../media/image178.png"/></Relationships>
</file>

<file path=ppt/slides/_rels/slide446.xml.rels><?xml version="1.0" encoding="UTF-8" standalone="yes"?>
<Relationships xmlns="http://schemas.openxmlformats.org/package/2006/relationships"><Relationship Id="rId3" Type="http://schemas.openxmlformats.org/officeDocument/2006/relationships/notesSlide" Target="../notesSlides/notesSlide432.xml"/><Relationship Id="rId2" Type="http://schemas.openxmlformats.org/officeDocument/2006/relationships/slideLayout" Target="../slideLayouts/slideLayout2.xml"/><Relationship Id="rId1" Type="http://schemas.openxmlformats.org/officeDocument/2006/relationships/tags" Target="../tags/tag482.xml"/><Relationship Id="rId4" Type="http://schemas.openxmlformats.org/officeDocument/2006/relationships/image" Target="../media/image179.png"/></Relationships>
</file>

<file path=ppt/slides/_rels/slide447.xml.rels><?xml version="1.0" encoding="UTF-8" standalone="yes"?>
<Relationships xmlns="http://schemas.openxmlformats.org/package/2006/relationships"><Relationship Id="rId3" Type="http://schemas.openxmlformats.org/officeDocument/2006/relationships/notesSlide" Target="../notesSlides/notesSlide433.xml"/><Relationship Id="rId2" Type="http://schemas.openxmlformats.org/officeDocument/2006/relationships/slideLayout" Target="../slideLayouts/slideLayout2.xml"/><Relationship Id="rId1" Type="http://schemas.openxmlformats.org/officeDocument/2006/relationships/tags" Target="../tags/tag483.xml"/><Relationship Id="rId4" Type="http://schemas.openxmlformats.org/officeDocument/2006/relationships/image" Target="../media/image180.png"/></Relationships>
</file>

<file path=ppt/slides/_rels/slide448.xml.rels><?xml version="1.0" encoding="UTF-8" standalone="yes"?>
<Relationships xmlns="http://schemas.openxmlformats.org/package/2006/relationships"><Relationship Id="rId3" Type="http://schemas.openxmlformats.org/officeDocument/2006/relationships/notesSlide" Target="../notesSlides/notesSlide434.xml"/><Relationship Id="rId2" Type="http://schemas.openxmlformats.org/officeDocument/2006/relationships/slideLayout" Target="../slideLayouts/slideLayout2.xml"/><Relationship Id="rId1" Type="http://schemas.openxmlformats.org/officeDocument/2006/relationships/tags" Target="../tags/tag484.xml"/></Relationships>
</file>

<file path=ppt/slides/_rels/slide449.xml.rels><?xml version="1.0" encoding="UTF-8" standalone="yes"?>
<Relationships xmlns="http://schemas.openxmlformats.org/package/2006/relationships"><Relationship Id="rId3" Type="http://schemas.openxmlformats.org/officeDocument/2006/relationships/notesSlide" Target="../notesSlides/notesSlide435.xml"/><Relationship Id="rId2" Type="http://schemas.openxmlformats.org/officeDocument/2006/relationships/slideLayout" Target="../slideLayouts/slideLayout2.xml"/><Relationship Id="rId1" Type="http://schemas.openxmlformats.org/officeDocument/2006/relationships/tags" Target="../tags/tag485.xml"/><Relationship Id="rId4" Type="http://schemas.openxmlformats.org/officeDocument/2006/relationships/image" Target="../media/image17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50.xml.rels><?xml version="1.0" encoding="UTF-8" standalone="yes"?>
<Relationships xmlns="http://schemas.openxmlformats.org/package/2006/relationships"><Relationship Id="rId3" Type="http://schemas.openxmlformats.org/officeDocument/2006/relationships/notesSlide" Target="../notesSlides/notesSlide436.xml"/><Relationship Id="rId2" Type="http://schemas.openxmlformats.org/officeDocument/2006/relationships/slideLayout" Target="../slideLayouts/slideLayout2.xml"/><Relationship Id="rId1" Type="http://schemas.openxmlformats.org/officeDocument/2006/relationships/tags" Target="../tags/tag486.xml"/><Relationship Id="rId4" Type="http://schemas.openxmlformats.org/officeDocument/2006/relationships/image" Target="../media/image180.png"/></Relationships>
</file>

<file path=ppt/slides/_rels/slide451.xml.rels><?xml version="1.0" encoding="UTF-8" standalone="yes"?>
<Relationships xmlns="http://schemas.openxmlformats.org/package/2006/relationships"><Relationship Id="rId3" Type="http://schemas.openxmlformats.org/officeDocument/2006/relationships/notesSlide" Target="../notesSlides/notesSlide437.xml"/><Relationship Id="rId2" Type="http://schemas.openxmlformats.org/officeDocument/2006/relationships/slideLayout" Target="../slideLayouts/slideLayout1.xml"/><Relationship Id="rId1" Type="http://schemas.openxmlformats.org/officeDocument/2006/relationships/tags" Target="../tags/tag487.xml"/></Relationships>
</file>

<file path=ppt/slides/_rels/slide452.xml.rels><?xml version="1.0" encoding="UTF-8" standalone="yes"?>
<Relationships xmlns="http://schemas.openxmlformats.org/package/2006/relationships"><Relationship Id="rId3" Type="http://schemas.openxmlformats.org/officeDocument/2006/relationships/notesSlide" Target="../notesSlides/notesSlide438.xml"/><Relationship Id="rId2" Type="http://schemas.openxmlformats.org/officeDocument/2006/relationships/slideLayout" Target="../slideLayouts/slideLayout2.xml"/><Relationship Id="rId1" Type="http://schemas.openxmlformats.org/officeDocument/2006/relationships/tags" Target="../tags/tag488.xml"/></Relationships>
</file>

<file path=ppt/slides/_rels/slide453.xml.rels><?xml version="1.0" encoding="UTF-8" standalone="yes"?>
<Relationships xmlns="http://schemas.openxmlformats.org/package/2006/relationships"><Relationship Id="rId3" Type="http://schemas.openxmlformats.org/officeDocument/2006/relationships/notesSlide" Target="../notesSlides/notesSlide439.xml"/><Relationship Id="rId2" Type="http://schemas.openxmlformats.org/officeDocument/2006/relationships/slideLayout" Target="../slideLayouts/slideLayout1.xml"/><Relationship Id="rId1" Type="http://schemas.openxmlformats.org/officeDocument/2006/relationships/tags" Target="../tags/tag489.xml"/></Relationships>
</file>

<file path=ppt/slides/_rels/slide454.xml.rels><?xml version="1.0" encoding="UTF-8" standalone="yes"?>
<Relationships xmlns="http://schemas.openxmlformats.org/package/2006/relationships"><Relationship Id="rId3" Type="http://schemas.openxmlformats.org/officeDocument/2006/relationships/notesSlide" Target="../notesSlides/notesSlide440.xml"/><Relationship Id="rId2" Type="http://schemas.openxmlformats.org/officeDocument/2006/relationships/slideLayout" Target="../slideLayouts/slideLayout2.xml"/><Relationship Id="rId1" Type="http://schemas.openxmlformats.org/officeDocument/2006/relationships/tags" Target="../tags/tag490.xml"/></Relationships>
</file>

<file path=ppt/slides/_rels/slide455.xml.rels><?xml version="1.0" encoding="UTF-8" standalone="yes"?>
<Relationships xmlns="http://schemas.openxmlformats.org/package/2006/relationships"><Relationship Id="rId3" Type="http://schemas.openxmlformats.org/officeDocument/2006/relationships/notesSlide" Target="../notesSlides/notesSlide44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456.xml.rels><?xml version="1.0" encoding="UTF-8" standalone="yes"?>
<Relationships xmlns="http://schemas.openxmlformats.org/package/2006/relationships"><Relationship Id="rId3" Type="http://schemas.openxmlformats.org/officeDocument/2006/relationships/notesSlide" Target="../notesSlides/notesSlide442.xml"/><Relationship Id="rId2" Type="http://schemas.openxmlformats.org/officeDocument/2006/relationships/slideLayout" Target="../slideLayouts/slideLayout2.xml"/><Relationship Id="rId1" Type="http://schemas.openxmlformats.org/officeDocument/2006/relationships/tags" Target="../tags/tag492.xml"/></Relationships>
</file>

<file path=ppt/slides/_rels/slide457.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32.bin"/><Relationship Id="rId3" Type="http://schemas.openxmlformats.org/officeDocument/2006/relationships/slideLayout" Target="../slideLayouts/slideLayout2.xml"/><Relationship Id="rId7" Type="http://schemas.openxmlformats.org/officeDocument/2006/relationships/oleObject" Target="../embeddings/oleObject29.bin"/><Relationship Id="rId12" Type="http://schemas.openxmlformats.org/officeDocument/2006/relationships/image" Target="../media/image184.wmf"/><Relationship Id="rId2" Type="http://schemas.openxmlformats.org/officeDocument/2006/relationships/tags" Target="../tags/tag493.xml"/><Relationship Id="rId1" Type="http://schemas.openxmlformats.org/officeDocument/2006/relationships/vmlDrawing" Target="../drawings/vmlDrawing12.vml"/><Relationship Id="rId6" Type="http://schemas.openxmlformats.org/officeDocument/2006/relationships/image" Target="../media/image181.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183.wmf"/><Relationship Id="rId4" Type="http://schemas.openxmlformats.org/officeDocument/2006/relationships/notesSlide" Target="../notesSlides/notesSlide443.xml"/><Relationship Id="rId9" Type="http://schemas.openxmlformats.org/officeDocument/2006/relationships/oleObject" Target="../embeddings/oleObject30.bin"/><Relationship Id="rId14" Type="http://schemas.openxmlformats.org/officeDocument/2006/relationships/image" Target="../media/image185.wmf"/></Relationships>
</file>

<file path=ppt/slides/_rels/slide458.xml.rels><?xml version="1.0" encoding="UTF-8" standalone="yes"?>
<Relationships xmlns="http://schemas.openxmlformats.org/package/2006/relationships"><Relationship Id="rId3" Type="http://schemas.openxmlformats.org/officeDocument/2006/relationships/notesSlide" Target="../notesSlides/notesSlide444.xml"/><Relationship Id="rId2" Type="http://schemas.openxmlformats.org/officeDocument/2006/relationships/slideLayout" Target="../slideLayouts/slideLayout2.xml"/><Relationship Id="rId1" Type="http://schemas.openxmlformats.org/officeDocument/2006/relationships/tags" Target="../tags/tag494.xml"/></Relationships>
</file>

<file path=ppt/slides/_rels/slide459.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slideLayout" Target="../slideLayouts/slideLayout2.xml"/><Relationship Id="rId7" Type="http://schemas.openxmlformats.org/officeDocument/2006/relationships/oleObject" Target="../embeddings/oleObject34.bin"/><Relationship Id="rId12" Type="http://schemas.openxmlformats.org/officeDocument/2006/relationships/image" Target="../media/image189.wmf"/><Relationship Id="rId2" Type="http://schemas.openxmlformats.org/officeDocument/2006/relationships/tags" Target="../tags/tag495.xml"/><Relationship Id="rId1" Type="http://schemas.openxmlformats.org/officeDocument/2006/relationships/vmlDrawing" Target="../drawings/vmlDrawing13.vml"/><Relationship Id="rId6" Type="http://schemas.openxmlformats.org/officeDocument/2006/relationships/image" Target="../media/image18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188.wmf"/><Relationship Id="rId4" Type="http://schemas.openxmlformats.org/officeDocument/2006/relationships/notesSlide" Target="../notesSlides/notesSlide445.xml"/><Relationship Id="rId9" Type="http://schemas.openxmlformats.org/officeDocument/2006/relationships/oleObject" Target="../embeddings/oleObject35.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60.xml.rels><?xml version="1.0" encoding="UTF-8" standalone="yes"?>
<Relationships xmlns="http://schemas.openxmlformats.org/package/2006/relationships"><Relationship Id="rId3" Type="http://schemas.openxmlformats.org/officeDocument/2006/relationships/notesSlide" Target="../notesSlides/notesSlide446.xml"/><Relationship Id="rId2" Type="http://schemas.openxmlformats.org/officeDocument/2006/relationships/slideLayout" Target="../slideLayouts/slideLayout2.xml"/><Relationship Id="rId1" Type="http://schemas.openxmlformats.org/officeDocument/2006/relationships/tags" Target="../tags/tag496.xml"/></Relationships>
</file>

<file path=ppt/slides/_rels/slide461.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slideLayout" Target="../slideLayouts/slideLayout2.xml"/><Relationship Id="rId7" Type="http://schemas.openxmlformats.org/officeDocument/2006/relationships/oleObject" Target="../embeddings/oleObject38.bin"/><Relationship Id="rId2" Type="http://schemas.openxmlformats.org/officeDocument/2006/relationships/tags" Target="../tags/tag497.xml"/><Relationship Id="rId1" Type="http://schemas.openxmlformats.org/officeDocument/2006/relationships/vmlDrawing" Target="../drawings/vmlDrawing14.vml"/><Relationship Id="rId6" Type="http://schemas.openxmlformats.org/officeDocument/2006/relationships/image" Target="../media/image190.wmf"/><Relationship Id="rId5" Type="http://schemas.openxmlformats.org/officeDocument/2006/relationships/oleObject" Target="../embeddings/oleObject37.bin"/><Relationship Id="rId10" Type="http://schemas.openxmlformats.org/officeDocument/2006/relationships/image" Target="../media/image192.wmf"/><Relationship Id="rId4" Type="http://schemas.openxmlformats.org/officeDocument/2006/relationships/notesSlide" Target="../notesSlides/notesSlide447.xml"/><Relationship Id="rId9" Type="http://schemas.openxmlformats.org/officeDocument/2006/relationships/oleObject" Target="../embeddings/oleObject39.bin"/></Relationships>
</file>

<file path=ppt/slides/_rels/slide462.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44.bin"/><Relationship Id="rId3" Type="http://schemas.openxmlformats.org/officeDocument/2006/relationships/slideLayout" Target="../slideLayouts/slideLayout2.xml"/><Relationship Id="rId7" Type="http://schemas.openxmlformats.org/officeDocument/2006/relationships/oleObject" Target="../embeddings/oleObject41.bin"/><Relationship Id="rId12" Type="http://schemas.openxmlformats.org/officeDocument/2006/relationships/image" Target="../media/image184.wmf"/><Relationship Id="rId2" Type="http://schemas.openxmlformats.org/officeDocument/2006/relationships/tags" Target="../tags/tag498.xml"/><Relationship Id="rId1" Type="http://schemas.openxmlformats.org/officeDocument/2006/relationships/vmlDrawing" Target="../drawings/vmlDrawing15.vml"/><Relationship Id="rId6" Type="http://schemas.openxmlformats.org/officeDocument/2006/relationships/image" Target="../media/image193.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183.wmf"/><Relationship Id="rId4" Type="http://schemas.openxmlformats.org/officeDocument/2006/relationships/notesSlide" Target="../notesSlides/notesSlide448.xml"/><Relationship Id="rId9" Type="http://schemas.openxmlformats.org/officeDocument/2006/relationships/oleObject" Target="../embeddings/oleObject42.bin"/><Relationship Id="rId14" Type="http://schemas.openxmlformats.org/officeDocument/2006/relationships/image" Target="../media/image185.wmf"/></Relationships>
</file>

<file path=ppt/slides/_rels/slide463.xml.rels><?xml version="1.0" encoding="UTF-8" standalone="yes"?>
<Relationships xmlns="http://schemas.openxmlformats.org/package/2006/relationships"><Relationship Id="rId3" Type="http://schemas.openxmlformats.org/officeDocument/2006/relationships/notesSlide" Target="../notesSlides/notesSlide449.xml"/><Relationship Id="rId2" Type="http://schemas.openxmlformats.org/officeDocument/2006/relationships/slideLayout" Target="../slideLayouts/slideLayout2.xml"/><Relationship Id="rId1" Type="http://schemas.openxmlformats.org/officeDocument/2006/relationships/tags" Target="../tags/tag499.xml"/></Relationships>
</file>

<file path=ppt/slides/_rels/slide464.xml.rels><?xml version="1.0" encoding="UTF-8" standalone="yes"?>
<Relationships xmlns="http://schemas.openxmlformats.org/package/2006/relationships"><Relationship Id="rId8" Type="http://schemas.openxmlformats.org/officeDocument/2006/relationships/image" Target="../media/image195.wmf"/><Relationship Id="rId3" Type="http://schemas.openxmlformats.org/officeDocument/2006/relationships/slideLayout" Target="../slideLayouts/slideLayout2.xml"/><Relationship Id="rId7" Type="http://schemas.openxmlformats.org/officeDocument/2006/relationships/oleObject" Target="../embeddings/oleObject46.bin"/><Relationship Id="rId2" Type="http://schemas.openxmlformats.org/officeDocument/2006/relationships/tags" Target="../tags/tag500.xml"/><Relationship Id="rId1" Type="http://schemas.openxmlformats.org/officeDocument/2006/relationships/vmlDrawing" Target="../drawings/vmlDrawing16.vml"/><Relationship Id="rId6" Type="http://schemas.openxmlformats.org/officeDocument/2006/relationships/image" Target="../media/image194.wmf"/><Relationship Id="rId5" Type="http://schemas.openxmlformats.org/officeDocument/2006/relationships/oleObject" Target="../embeddings/oleObject45.bin"/><Relationship Id="rId4" Type="http://schemas.openxmlformats.org/officeDocument/2006/relationships/notesSlide" Target="../notesSlides/notesSlide450.xml"/></Relationships>
</file>

<file path=ppt/slides/_rels/slide465.xml.rels><?xml version="1.0" encoding="UTF-8" standalone="yes"?>
<Relationships xmlns="http://schemas.openxmlformats.org/package/2006/relationships"><Relationship Id="rId8" Type="http://schemas.openxmlformats.org/officeDocument/2006/relationships/image" Target="../media/image191.wmf"/><Relationship Id="rId3" Type="http://schemas.openxmlformats.org/officeDocument/2006/relationships/slideLayout" Target="../slideLayouts/slideLayout2.xml"/><Relationship Id="rId7" Type="http://schemas.openxmlformats.org/officeDocument/2006/relationships/oleObject" Target="../embeddings/oleObject48.bin"/><Relationship Id="rId2" Type="http://schemas.openxmlformats.org/officeDocument/2006/relationships/tags" Target="../tags/tag501.xml"/><Relationship Id="rId1" Type="http://schemas.openxmlformats.org/officeDocument/2006/relationships/vmlDrawing" Target="../drawings/vmlDrawing17.vml"/><Relationship Id="rId6" Type="http://schemas.openxmlformats.org/officeDocument/2006/relationships/image" Target="../media/image196.wmf"/><Relationship Id="rId5" Type="http://schemas.openxmlformats.org/officeDocument/2006/relationships/oleObject" Target="../embeddings/oleObject47.bin"/><Relationship Id="rId10" Type="http://schemas.openxmlformats.org/officeDocument/2006/relationships/image" Target="../media/image192.wmf"/><Relationship Id="rId4" Type="http://schemas.openxmlformats.org/officeDocument/2006/relationships/notesSlide" Target="../notesSlides/notesSlide451.xml"/><Relationship Id="rId9" Type="http://schemas.openxmlformats.org/officeDocument/2006/relationships/oleObject" Target="../embeddings/oleObject49.bin"/></Relationships>
</file>

<file path=ppt/slides/_rels/slide466.xml.rels><?xml version="1.0" encoding="UTF-8" standalone="yes"?>
<Relationships xmlns="http://schemas.openxmlformats.org/package/2006/relationships"><Relationship Id="rId8" Type="http://schemas.openxmlformats.org/officeDocument/2006/relationships/image" Target="../media/image187.wmf"/><Relationship Id="rId3" Type="http://schemas.openxmlformats.org/officeDocument/2006/relationships/slideLayout" Target="../slideLayouts/slideLayout2.xml"/><Relationship Id="rId7" Type="http://schemas.openxmlformats.org/officeDocument/2006/relationships/oleObject" Target="../embeddings/oleObject51.bin"/><Relationship Id="rId12" Type="http://schemas.openxmlformats.org/officeDocument/2006/relationships/image" Target="../media/image189.wmf"/><Relationship Id="rId2" Type="http://schemas.openxmlformats.org/officeDocument/2006/relationships/tags" Target="../tags/tag502.xml"/><Relationship Id="rId1" Type="http://schemas.openxmlformats.org/officeDocument/2006/relationships/vmlDrawing" Target="../drawings/vmlDrawing18.vml"/><Relationship Id="rId6" Type="http://schemas.openxmlformats.org/officeDocument/2006/relationships/image" Target="../media/image197.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188.wmf"/><Relationship Id="rId4" Type="http://schemas.openxmlformats.org/officeDocument/2006/relationships/notesSlide" Target="../notesSlides/notesSlide452.xml"/><Relationship Id="rId9" Type="http://schemas.openxmlformats.org/officeDocument/2006/relationships/oleObject" Target="../embeddings/oleObject52.bin"/></Relationships>
</file>

<file path=ppt/slides/_rels/slide467.xml.rels><?xml version="1.0" encoding="UTF-8" standalone="yes"?>
<Relationships xmlns="http://schemas.openxmlformats.org/package/2006/relationships"><Relationship Id="rId3" Type="http://schemas.openxmlformats.org/officeDocument/2006/relationships/notesSlide" Target="../notesSlides/notesSlide453.xml"/><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468.x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slideLayout" Target="../slideLayouts/slideLayout2.xml"/><Relationship Id="rId7" Type="http://schemas.openxmlformats.org/officeDocument/2006/relationships/oleObject" Target="../embeddings/oleObject55.bin"/><Relationship Id="rId2" Type="http://schemas.openxmlformats.org/officeDocument/2006/relationships/tags" Target="../tags/tag504.xml"/><Relationship Id="rId1" Type="http://schemas.openxmlformats.org/officeDocument/2006/relationships/vmlDrawing" Target="../drawings/vmlDrawing19.vml"/><Relationship Id="rId6" Type="http://schemas.openxmlformats.org/officeDocument/2006/relationships/image" Target="../media/image198.wmf"/><Relationship Id="rId5" Type="http://schemas.openxmlformats.org/officeDocument/2006/relationships/oleObject" Target="../embeddings/oleObject54.bin"/><Relationship Id="rId4" Type="http://schemas.openxmlformats.org/officeDocument/2006/relationships/notesSlide" Target="../notesSlides/notesSlide454.xml"/></Relationships>
</file>

<file path=ppt/slides/_rels/slide469.xml.rels><?xml version="1.0" encoding="UTF-8" standalone="yes"?>
<Relationships xmlns="http://schemas.openxmlformats.org/package/2006/relationships"><Relationship Id="rId3" Type="http://schemas.openxmlformats.org/officeDocument/2006/relationships/notesSlide" Target="../notesSlides/notesSlide455.xml"/><Relationship Id="rId2" Type="http://schemas.openxmlformats.org/officeDocument/2006/relationships/slideLayout" Target="../slideLayouts/slideLayout2.xml"/><Relationship Id="rId1" Type="http://schemas.openxmlformats.org/officeDocument/2006/relationships/tags" Target="../tags/tag50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6.xml"/><Relationship Id="rId1" Type="http://schemas.openxmlformats.org/officeDocument/2006/relationships/vmlDrawing" Target="../drawings/vmlDrawing20.vml"/><Relationship Id="rId6" Type="http://schemas.openxmlformats.org/officeDocument/2006/relationships/image" Target="../media/image200.wmf"/><Relationship Id="rId5" Type="http://schemas.openxmlformats.org/officeDocument/2006/relationships/oleObject" Target="../embeddings/oleObject56.bin"/><Relationship Id="rId4" Type="http://schemas.openxmlformats.org/officeDocument/2006/relationships/notesSlide" Target="../notesSlides/notesSlide456.xml"/></Relationships>
</file>

<file path=ppt/slides/_rels/slide471.xml.rels><?xml version="1.0" encoding="UTF-8" standalone="yes"?>
<Relationships xmlns="http://schemas.openxmlformats.org/package/2006/relationships"><Relationship Id="rId3" Type="http://schemas.openxmlformats.org/officeDocument/2006/relationships/notesSlide" Target="../notesSlides/notesSlide457.xml"/><Relationship Id="rId2" Type="http://schemas.openxmlformats.org/officeDocument/2006/relationships/slideLayout" Target="../slideLayouts/slideLayout2.xml"/><Relationship Id="rId1" Type="http://schemas.openxmlformats.org/officeDocument/2006/relationships/tags" Target="../tags/tag507.xml"/></Relationships>
</file>

<file path=ppt/slides/_rels/slide472.xml.rels><?xml version="1.0" encoding="UTF-8" standalone="yes"?>
<Relationships xmlns="http://schemas.openxmlformats.org/package/2006/relationships"><Relationship Id="rId3" Type="http://schemas.openxmlformats.org/officeDocument/2006/relationships/notesSlide" Target="../notesSlides/notesSlide458.xml"/><Relationship Id="rId2" Type="http://schemas.openxmlformats.org/officeDocument/2006/relationships/slideLayout" Target="../slideLayouts/slideLayout2.xml"/><Relationship Id="rId1" Type="http://schemas.openxmlformats.org/officeDocument/2006/relationships/tags" Target="../tags/tag508.xml"/><Relationship Id="rId5" Type="http://schemas.openxmlformats.org/officeDocument/2006/relationships/image" Target="../media/image202.png"/><Relationship Id="rId4" Type="http://schemas.openxmlformats.org/officeDocument/2006/relationships/image" Target="../media/image201.png"/></Relationships>
</file>

<file path=ppt/slides/_rels/slide473.xml.rels><?xml version="1.0" encoding="UTF-8" standalone="yes"?>
<Relationships xmlns="http://schemas.openxmlformats.org/package/2006/relationships"><Relationship Id="rId3" Type="http://schemas.openxmlformats.org/officeDocument/2006/relationships/notesSlide" Target="../notesSlides/notesSlide459.xml"/><Relationship Id="rId2" Type="http://schemas.openxmlformats.org/officeDocument/2006/relationships/slideLayout" Target="../slideLayouts/slideLayout2.xml"/><Relationship Id="rId1" Type="http://schemas.openxmlformats.org/officeDocument/2006/relationships/tags" Target="../tags/tag509.xml"/><Relationship Id="rId4" Type="http://schemas.openxmlformats.org/officeDocument/2006/relationships/image" Target="../media/image203.png"/></Relationships>
</file>

<file path=ppt/slides/_rels/slide474.xml.rels><?xml version="1.0" encoding="UTF-8" standalone="yes"?>
<Relationships xmlns="http://schemas.openxmlformats.org/package/2006/relationships"><Relationship Id="rId3" Type="http://schemas.openxmlformats.org/officeDocument/2006/relationships/notesSlide" Target="../notesSlides/notesSlide460.xml"/><Relationship Id="rId2" Type="http://schemas.openxmlformats.org/officeDocument/2006/relationships/slideLayout" Target="../slideLayouts/slideLayout1.xml"/><Relationship Id="rId1" Type="http://schemas.openxmlformats.org/officeDocument/2006/relationships/tags" Target="../tags/tag510.xml"/></Relationships>
</file>

<file path=ppt/slides/_rels/slide475.xml.rels><?xml version="1.0" encoding="UTF-8" standalone="yes"?>
<Relationships xmlns="http://schemas.openxmlformats.org/package/2006/relationships"><Relationship Id="rId3" Type="http://schemas.openxmlformats.org/officeDocument/2006/relationships/notesSlide" Target="../notesSlides/notesSlide461.xml"/><Relationship Id="rId2" Type="http://schemas.openxmlformats.org/officeDocument/2006/relationships/slideLayout" Target="../slideLayouts/slideLayout2.xml"/><Relationship Id="rId1" Type="http://schemas.openxmlformats.org/officeDocument/2006/relationships/tags" Target="../tags/tag511.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462.xml"/><Relationship Id="rId2" Type="http://schemas.openxmlformats.org/officeDocument/2006/relationships/slideLayout" Target="../slideLayouts/slideLayout2.xml"/><Relationship Id="rId1" Type="http://schemas.openxmlformats.org/officeDocument/2006/relationships/tags" Target="../tags/tag512.xml"/></Relationships>
</file>

<file path=ppt/slides/_rels/slide477.xml.rels><?xml version="1.0" encoding="UTF-8" standalone="yes"?>
<Relationships xmlns="http://schemas.openxmlformats.org/package/2006/relationships"><Relationship Id="rId3" Type="http://schemas.openxmlformats.org/officeDocument/2006/relationships/notesSlide" Target="../notesSlides/notesSlide463.xml"/><Relationship Id="rId2" Type="http://schemas.openxmlformats.org/officeDocument/2006/relationships/slideLayout" Target="../slideLayouts/slideLayout2.xml"/><Relationship Id="rId1" Type="http://schemas.openxmlformats.org/officeDocument/2006/relationships/tags" Target="../tags/tag513.xml"/></Relationships>
</file>

<file path=ppt/slides/_rels/slide478.xml.rels><?xml version="1.0" encoding="UTF-8" standalone="yes"?>
<Relationships xmlns="http://schemas.openxmlformats.org/package/2006/relationships"><Relationship Id="rId3" Type="http://schemas.openxmlformats.org/officeDocument/2006/relationships/notesSlide" Target="../notesSlides/notesSlide464.xml"/><Relationship Id="rId2" Type="http://schemas.openxmlformats.org/officeDocument/2006/relationships/slideLayout" Target="../slideLayouts/slideLayout2.xml"/><Relationship Id="rId1" Type="http://schemas.openxmlformats.org/officeDocument/2006/relationships/tags" Target="../tags/tag514.xml"/></Relationships>
</file>

<file path=ppt/slides/_rels/slide479.xml.rels><?xml version="1.0" encoding="UTF-8" standalone="yes"?>
<Relationships xmlns="http://schemas.openxmlformats.org/package/2006/relationships"><Relationship Id="rId3" Type="http://schemas.openxmlformats.org/officeDocument/2006/relationships/notesSlide" Target="../notesSlides/notesSlide465.xml"/><Relationship Id="rId2" Type="http://schemas.openxmlformats.org/officeDocument/2006/relationships/slideLayout" Target="../slideLayouts/slideLayout2.xml"/><Relationship Id="rId1" Type="http://schemas.openxmlformats.org/officeDocument/2006/relationships/tags" Target="../tags/tag51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80.xml.rels><?xml version="1.0" encoding="UTF-8" standalone="yes"?>
<Relationships xmlns="http://schemas.openxmlformats.org/package/2006/relationships"><Relationship Id="rId3" Type="http://schemas.openxmlformats.org/officeDocument/2006/relationships/notesSlide" Target="../notesSlides/notesSlide466.xml"/><Relationship Id="rId2" Type="http://schemas.openxmlformats.org/officeDocument/2006/relationships/slideLayout" Target="../slideLayouts/slideLayout1.xml"/><Relationship Id="rId1" Type="http://schemas.openxmlformats.org/officeDocument/2006/relationships/tags" Target="../tags/tag516.xml"/></Relationships>
</file>

<file path=ppt/slides/_rels/slide4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7.xml"/><Relationship Id="rId1" Type="http://schemas.openxmlformats.org/officeDocument/2006/relationships/vmlDrawing" Target="../drawings/vmlDrawing21.vml"/><Relationship Id="rId6" Type="http://schemas.openxmlformats.org/officeDocument/2006/relationships/image" Target="../media/image204.wmf"/><Relationship Id="rId5" Type="http://schemas.openxmlformats.org/officeDocument/2006/relationships/oleObject" Target="../embeddings/oleObject57.bin"/><Relationship Id="rId4" Type="http://schemas.openxmlformats.org/officeDocument/2006/relationships/notesSlide" Target="../notesSlides/notesSlide467.xml"/></Relationships>
</file>

<file path=ppt/slides/_rels/slide4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8.xml"/><Relationship Id="rId1" Type="http://schemas.openxmlformats.org/officeDocument/2006/relationships/vmlDrawing" Target="../drawings/vmlDrawing22.vml"/><Relationship Id="rId6" Type="http://schemas.openxmlformats.org/officeDocument/2006/relationships/image" Target="../media/image205.wmf"/><Relationship Id="rId5" Type="http://schemas.openxmlformats.org/officeDocument/2006/relationships/oleObject" Target="../embeddings/oleObject58.bin"/><Relationship Id="rId4" Type="http://schemas.openxmlformats.org/officeDocument/2006/relationships/notesSlide" Target="../notesSlides/notesSlide468.xml"/></Relationships>
</file>

<file path=ppt/slides/_rels/slide483.xml.rels><?xml version="1.0" encoding="UTF-8" standalone="yes"?>
<Relationships xmlns="http://schemas.openxmlformats.org/package/2006/relationships"><Relationship Id="rId3" Type="http://schemas.openxmlformats.org/officeDocument/2006/relationships/notesSlide" Target="../notesSlides/notesSlide469.xml"/><Relationship Id="rId2" Type="http://schemas.openxmlformats.org/officeDocument/2006/relationships/slideLayout" Target="../slideLayouts/slideLayout1.xml"/><Relationship Id="rId1" Type="http://schemas.openxmlformats.org/officeDocument/2006/relationships/tags" Target="../tags/tag519.xml"/></Relationships>
</file>

<file path=ppt/slides/_rels/slide484.xml.rels><?xml version="1.0" encoding="UTF-8" standalone="yes"?>
<Relationships xmlns="http://schemas.openxmlformats.org/package/2006/relationships"><Relationship Id="rId3" Type="http://schemas.openxmlformats.org/officeDocument/2006/relationships/notesSlide" Target="../notesSlides/notesSlide470.xml"/><Relationship Id="rId2" Type="http://schemas.openxmlformats.org/officeDocument/2006/relationships/slideLayout" Target="../slideLayouts/slideLayout2.xml"/><Relationship Id="rId1" Type="http://schemas.openxmlformats.org/officeDocument/2006/relationships/tags" Target="../tags/tag520.xml"/></Relationships>
</file>

<file path=ppt/slides/_rels/slide485.xml.rels><?xml version="1.0" encoding="UTF-8" standalone="yes"?>
<Relationships xmlns="http://schemas.openxmlformats.org/package/2006/relationships"><Relationship Id="rId3" Type="http://schemas.openxmlformats.org/officeDocument/2006/relationships/notesSlide" Target="../notesSlides/notesSlide471.xml"/><Relationship Id="rId2" Type="http://schemas.openxmlformats.org/officeDocument/2006/relationships/slideLayout" Target="../slideLayouts/slideLayout1.xml"/><Relationship Id="rId1" Type="http://schemas.openxmlformats.org/officeDocument/2006/relationships/tags" Target="../tags/tag521.xml"/></Relationships>
</file>

<file path=ppt/slides/_rels/slide486.xml.rels><?xml version="1.0" encoding="UTF-8" standalone="yes"?>
<Relationships xmlns="http://schemas.openxmlformats.org/package/2006/relationships"><Relationship Id="rId3" Type="http://schemas.openxmlformats.org/officeDocument/2006/relationships/notesSlide" Target="../notesSlides/notesSlide472.xml"/><Relationship Id="rId2" Type="http://schemas.openxmlformats.org/officeDocument/2006/relationships/slideLayout" Target="../slideLayouts/slideLayout2.xml"/><Relationship Id="rId1" Type="http://schemas.openxmlformats.org/officeDocument/2006/relationships/tags" Target="../tags/tag522.xml"/></Relationships>
</file>

<file path=ppt/slides/_rels/slide487.xml.rels><?xml version="1.0" encoding="UTF-8" standalone="yes"?>
<Relationships xmlns="http://schemas.openxmlformats.org/package/2006/relationships"><Relationship Id="rId3" Type="http://schemas.openxmlformats.org/officeDocument/2006/relationships/notesSlide" Target="../notesSlides/notesSlide473.xml"/><Relationship Id="rId2" Type="http://schemas.openxmlformats.org/officeDocument/2006/relationships/slideLayout" Target="../slideLayouts/slideLayout1.xml"/><Relationship Id="rId1" Type="http://schemas.openxmlformats.org/officeDocument/2006/relationships/tags" Target="../tags/tag523.xml"/></Relationships>
</file>

<file path=ppt/slides/_rels/slide488.xml.rels><?xml version="1.0" encoding="UTF-8" standalone="yes"?>
<Relationships xmlns="http://schemas.openxmlformats.org/package/2006/relationships"><Relationship Id="rId3" Type="http://schemas.openxmlformats.org/officeDocument/2006/relationships/notesSlide" Target="../notesSlides/notesSlide474.xml"/><Relationship Id="rId2" Type="http://schemas.openxmlformats.org/officeDocument/2006/relationships/slideLayout" Target="../slideLayouts/slideLayout2.xml"/><Relationship Id="rId1" Type="http://schemas.openxmlformats.org/officeDocument/2006/relationships/tags" Target="../tags/tag524.xml"/></Relationships>
</file>

<file path=ppt/slides/_rels/slide489.xml.rels><?xml version="1.0" encoding="UTF-8" standalone="yes"?>
<Relationships xmlns="http://schemas.openxmlformats.org/package/2006/relationships"><Relationship Id="rId3" Type="http://schemas.openxmlformats.org/officeDocument/2006/relationships/notesSlide" Target="../notesSlides/notesSlide475.xml"/><Relationship Id="rId2" Type="http://schemas.openxmlformats.org/officeDocument/2006/relationships/slideLayout" Target="../slideLayouts/slideLayout1.xml"/><Relationship Id="rId1" Type="http://schemas.openxmlformats.org/officeDocument/2006/relationships/tags" Target="../tags/tag52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90.xml.rels><?xml version="1.0" encoding="UTF-8" standalone="yes"?>
<Relationships xmlns="http://schemas.openxmlformats.org/package/2006/relationships"><Relationship Id="rId3" Type="http://schemas.openxmlformats.org/officeDocument/2006/relationships/notesSlide" Target="../notesSlides/notesSlide476.xml"/><Relationship Id="rId2" Type="http://schemas.openxmlformats.org/officeDocument/2006/relationships/slideLayout" Target="../slideLayouts/slideLayout2.xml"/><Relationship Id="rId1" Type="http://schemas.openxmlformats.org/officeDocument/2006/relationships/tags" Target="../tags/tag526.xml"/></Relationships>
</file>

<file path=ppt/slides/_rels/slide491.xml.rels><?xml version="1.0" encoding="UTF-8" standalone="yes"?>
<Relationships xmlns="http://schemas.openxmlformats.org/package/2006/relationships"><Relationship Id="rId3" Type="http://schemas.openxmlformats.org/officeDocument/2006/relationships/notesSlide" Target="../notesSlides/notesSlide477.xml"/><Relationship Id="rId2" Type="http://schemas.openxmlformats.org/officeDocument/2006/relationships/slideLayout" Target="../slideLayouts/slideLayout2.xml"/><Relationship Id="rId1" Type="http://schemas.openxmlformats.org/officeDocument/2006/relationships/tags" Target="../tags/tag527.xml"/></Relationships>
</file>

<file path=ppt/slides/_rels/slide492.xml.rels><?xml version="1.0" encoding="UTF-8" standalone="yes"?>
<Relationships xmlns="http://schemas.openxmlformats.org/package/2006/relationships"><Relationship Id="rId3" Type="http://schemas.openxmlformats.org/officeDocument/2006/relationships/notesSlide" Target="../notesSlides/notesSlide478.xml"/><Relationship Id="rId2" Type="http://schemas.openxmlformats.org/officeDocument/2006/relationships/slideLayout" Target="../slideLayouts/slideLayout2.xml"/><Relationship Id="rId1" Type="http://schemas.openxmlformats.org/officeDocument/2006/relationships/tags" Target="../tags/tag528.xml"/></Relationships>
</file>

<file path=ppt/slides/_rels/slide493.xml.rels><?xml version="1.0" encoding="UTF-8" standalone="yes"?>
<Relationships xmlns="http://schemas.openxmlformats.org/package/2006/relationships"><Relationship Id="rId3" Type="http://schemas.openxmlformats.org/officeDocument/2006/relationships/notesSlide" Target="../notesSlides/notesSlide479.xml"/><Relationship Id="rId2" Type="http://schemas.openxmlformats.org/officeDocument/2006/relationships/slideLayout" Target="../slideLayouts/slideLayout2.xml"/><Relationship Id="rId1" Type="http://schemas.openxmlformats.org/officeDocument/2006/relationships/tags" Target="../tags/tag529.xml"/></Relationships>
</file>

<file path=ppt/slides/_rels/slide494.xml.rels><?xml version="1.0" encoding="UTF-8" standalone="yes"?>
<Relationships xmlns="http://schemas.openxmlformats.org/package/2006/relationships"><Relationship Id="rId3" Type="http://schemas.openxmlformats.org/officeDocument/2006/relationships/notesSlide" Target="../notesSlides/notesSlide480.xml"/><Relationship Id="rId2" Type="http://schemas.openxmlformats.org/officeDocument/2006/relationships/slideLayout" Target="../slideLayouts/slideLayout2.xml"/><Relationship Id="rId1" Type="http://schemas.openxmlformats.org/officeDocument/2006/relationships/tags" Target="../tags/tag530.xml"/><Relationship Id="rId4" Type="http://schemas.openxmlformats.org/officeDocument/2006/relationships/image" Target="../media/image77.png"/></Relationships>
</file>

<file path=ppt/slides/_rels/slide495.xml.rels><?xml version="1.0" encoding="UTF-8" standalone="yes"?>
<Relationships xmlns="http://schemas.openxmlformats.org/package/2006/relationships"><Relationship Id="rId3" Type="http://schemas.openxmlformats.org/officeDocument/2006/relationships/notesSlide" Target="../notesSlides/notesSlide481.xml"/><Relationship Id="rId2" Type="http://schemas.openxmlformats.org/officeDocument/2006/relationships/slideLayout" Target="../slideLayouts/slideLayout2.xml"/><Relationship Id="rId1" Type="http://schemas.openxmlformats.org/officeDocument/2006/relationships/tags" Target="../tags/tag531.xml"/><Relationship Id="rId4" Type="http://schemas.openxmlformats.org/officeDocument/2006/relationships/image" Target="../media/image78.png"/></Relationships>
</file>

<file path=ppt/slides/_rels/slide496.xml.rels><?xml version="1.0" encoding="UTF-8" standalone="yes"?>
<Relationships xmlns="http://schemas.openxmlformats.org/package/2006/relationships"><Relationship Id="rId3" Type="http://schemas.openxmlformats.org/officeDocument/2006/relationships/notesSlide" Target="../notesSlides/notesSlide482.xml"/><Relationship Id="rId2" Type="http://schemas.openxmlformats.org/officeDocument/2006/relationships/slideLayout" Target="../slideLayouts/slideLayout2.xml"/><Relationship Id="rId1" Type="http://schemas.openxmlformats.org/officeDocument/2006/relationships/tags" Target="../tags/tag532.xml"/><Relationship Id="rId4" Type="http://schemas.openxmlformats.org/officeDocument/2006/relationships/image" Target="../media/image79.jpeg"/></Relationships>
</file>

<file path=ppt/slides/_rels/slide497.xml.rels><?xml version="1.0" encoding="UTF-8" standalone="yes"?>
<Relationships xmlns="http://schemas.openxmlformats.org/package/2006/relationships"><Relationship Id="rId3" Type="http://schemas.openxmlformats.org/officeDocument/2006/relationships/notesSlide" Target="../notesSlides/notesSlide483.xml"/><Relationship Id="rId2" Type="http://schemas.openxmlformats.org/officeDocument/2006/relationships/slideLayout" Target="../slideLayouts/slideLayout2.xml"/><Relationship Id="rId1" Type="http://schemas.openxmlformats.org/officeDocument/2006/relationships/tags" Target="../tags/tag533.xml"/></Relationships>
</file>

<file path=ppt/slides/_rels/slide498.xml.rels><?xml version="1.0" encoding="UTF-8" standalone="yes"?>
<Relationships xmlns="http://schemas.openxmlformats.org/package/2006/relationships"><Relationship Id="rId3" Type="http://schemas.openxmlformats.org/officeDocument/2006/relationships/notesSlide" Target="../notesSlides/notesSlide484.xml"/><Relationship Id="rId2" Type="http://schemas.openxmlformats.org/officeDocument/2006/relationships/slideLayout" Target="../slideLayouts/slideLayout2.xml"/><Relationship Id="rId1" Type="http://schemas.openxmlformats.org/officeDocument/2006/relationships/tags" Target="../tags/tag534.xml"/></Relationships>
</file>

<file path=ppt/slides/_rels/slide499.xml.rels><?xml version="1.0" encoding="UTF-8" standalone="yes"?>
<Relationships xmlns="http://schemas.openxmlformats.org/package/2006/relationships"><Relationship Id="rId3" Type="http://schemas.openxmlformats.org/officeDocument/2006/relationships/notesSlide" Target="../notesSlides/notesSlide485.xml"/><Relationship Id="rId2" Type="http://schemas.openxmlformats.org/officeDocument/2006/relationships/slideLayout" Target="../slideLayouts/slideLayout2.xml"/><Relationship Id="rId1" Type="http://schemas.openxmlformats.org/officeDocument/2006/relationships/tags" Target="../tags/tag5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00.xml.rels><?xml version="1.0" encoding="UTF-8" standalone="yes"?>
<Relationships xmlns="http://schemas.openxmlformats.org/package/2006/relationships"><Relationship Id="rId3" Type="http://schemas.openxmlformats.org/officeDocument/2006/relationships/notesSlide" Target="../notesSlides/notesSlide486.xml"/><Relationship Id="rId2" Type="http://schemas.openxmlformats.org/officeDocument/2006/relationships/slideLayout" Target="../slideLayouts/slideLayout1.xml"/><Relationship Id="rId1" Type="http://schemas.openxmlformats.org/officeDocument/2006/relationships/tags" Target="../tags/tag536.xml"/></Relationships>
</file>

<file path=ppt/slides/_rels/slide501.xml.rels><?xml version="1.0" encoding="UTF-8" standalone="yes"?>
<Relationships xmlns="http://schemas.openxmlformats.org/package/2006/relationships"><Relationship Id="rId3" Type="http://schemas.openxmlformats.org/officeDocument/2006/relationships/notesSlide" Target="../notesSlides/notesSlide487.xml"/><Relationship Id="rId2" Type="http://schemas.openxmlformats.org/officeDocument/2006/relationships/slideLayout" Target="../slideLayouts/slideLayout2.xml"/><Relationship Id="rId1" Type="http://schemas.openxmlformats.org/officeDocument/2006/relationships/tags" Target="../tags/tag537.xml"/></Relationships>
</file>

<file path=ppt/slides/_rels/slide502.xml.rels><?xml version="1.0" encoding="UTF-8" standalone="yes"?>
<Relationships xmlns="http://schemas.openxmlformats.org/package/2006/relationships"><Relationship Id="rId3" Type="http://schemas.openxmlformats.org/officeDocument/2006/relationships/notesSlide" Target="../notesSlides/notesSlide488.xml"/><Relationship Id="rId2" Type="http://schemas.openxmlformats.org/officeDocument/2006/relationships/slideLayout" Target="../slideLayouts/slideLayout2.xml"/><Relationship Id="rId1" Type="http://schemas.openxmlformats.org/officeDocument/2006/relationships/tags" Target="../tags/tag538.xml"/></Relationships>
</file>

<file path=ppt/slides/_rels/slide503.xml.rels><?xml version="1.0" encoding="UTF-8" standalone="yes"?>
<Relationships xmlns="http://schemas.openxmlformats.org/package/2006/relationships"><Relationship Id="rId3" Type="http://schemas.openxmlformats.org/officeDocument/2006/relationships/notesSlide" Target="../notesSlides/notesSlide489.xml"/><Relationship Id="rId2" Type="http://schemas.openxmlformats.org/officeDocument/2006/relationships/slideLayout" Target="../slideLayouts/slideLayout2.xml"/><Relationship Id="rId1" Type="http://schemas.openxmlformats.org/officeDocument/2006/relationships/tags" Target="../tags/tag539.xml"/></Relationships>
</file>

<file path=ppt/slides/_rels/slide504.xml.rels><?xml version="1.0" encoding="UTF-8" standalone="yes"?>
<Relationships xmlns="http://schemas.openxmlformats.org/package/2006/relationships"><Relationship Id="rId3" Type="http://schemas.openxmlformats.org/officeDocument/2006/relationships/notesSlide" Target="../notesSlides/notesSlide490.xml"/><Relationship Id="rId2" Type="http://schemas.openxmlformats.org/officeDocument/2006/relationships/slideLayout" Target="../slideLayouts/slideLayout2.xml"/><Relationship Id="rId1" Type="http://schemas.openxmlformats.org/officeDocument/2006/relationships/tags" Target="../tags/tag540.xml"/></Relationships>
</file>

<file path=ppt/slides/_rels/slide505.xml.rels><?xml version="1.0" encoding="UTF-8" standalone="yes"?>
<Relationships xmlns="http://schemas.openxmlformats.org/package/2006/relationships"><Relationship Id="rId3" Type="http://schemas.openxmlformats.org/officeDocument/2006/relationships/notesSlide" Target="../notesSlides/notesSlide491.xml"/><Relationship Id="rId2" Type="http://schemas.openxmlformats.org/officeDocument/2006/relationships/slideLayout" Target="../slideLayouts/slideLayout2.xml"/><Relationship Id="rId1" Type="http://schemas.openxmlformats.org/officeDocument/2006/relationships/tags" Target="../tags/tag541.xml"/></Relationships>
</file>

<file path=ppt/slides/_rels/slide506.xml.rels><?xml version="1.0" encoding="UTF-8" standalone="yes"?>
<Relationships xmlns="http://schemas.openxmlformats.org/package/2006/relationships"><Relationship Id="rId3" Type="http://schemas.openxmlformats.org/officeDocument/2006/relationships/notesSlide" Target="../notesSlides/notesSlide492.xml"/><Relationship Id="rId2" Type="http://schemas.openxmlformats.org/officeDocument/2006/relationships/slideLayout" Target="../slideLayouts/slideLayout2.xml"/><Relationship Id="rId1" Type="http://schemas.openxmlformats.org/officeDocument/2006/relationships/tags" Target="../tags/tag542.xml"/></Relationships>
</file>

<file path=ppt/slides/_rels/slide507.xml.rels><?xml version="1.0" encoding="UTF-8" standalone="yes"?>
<Relationships xmlns="http://schemas.openxmlformats.org/package/2006/relationships"><Relationship Id="rId3" Type="http://schemas.openxmlformats.org/officeDocument/2006/relationships/notesSlide" Target="../notesSlides/notesSlide493.xml"/><Relationship Id="rId2" Type="http://schemas.openxmlformats.org/officeDocument/2006/relationships/slideLayout" Target="../slideLayouts/slideLayout1.xml"/><Relationship Id="rId1" Type="http://schemas.openxmlformats.org/officeDocument/2006/relationships/tags" Target="../tags/tag543.xml"/></Relationships>
</file>

<file path=ppt/slides/_rels/slide508.xml.rels><?xml version="1.0" encoding="UTF-8" standalone="yes"?>
<Relationships xmlns="http://schemas.openxmlformats.org/package/2006/relationships"><Relationship Id="rId3" Type="http://schemas.openxmlformats.org/officeDocument/2006/relationships/notesSlide" Target="../notesSlides/notesSlide494.xml"/><Relationship Id="rId2" Type="http://schemas.openxmlformats.org/officeDocument/2006/relationships/slideLayout" Target="../slideLayouts/slideLayout2.xml"/><Relationship Id="rId1" Type="http://schemas.openxmlformats.org/officeDocument/2006/relationships/tags" Target="../tags/tag544.xml"/></Relationships>
</file>

<file path=ppt/slides/_rels/slide509.xml.rels><?xml version="1.0" encoding="UTF-8" standalone="yes"?>
<Relationships xmlns="http://schemas.openxmlformats.org/package/2006/relationships"><Relationship Id="rId3" Type="http://schemas.openxmlformats.org/officeDocument/2006/relationships/notesSlide" Target="../notesSlides/notesSlide495.xml"/><Relationship Id="rId2" Type="http://schemas.openxmlformats.org/officeDocument/2006/relationships/slideLayout" Target="../slideLayouts/slideLayout2.xml"/><Relationship Id="rId1" Type="http://schemas.openxmlformats.org/officeDocument/2006/relationships/tags" Target="../tags/tag54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10.xml.rels><?xml version="1.0" encoding="UTF-8" standalone="yes"?>
<Relationships xmlns="http://schemas.openxmlformats.org/package/2006/relationships"><Relationship Id="rId3" Type="http://schemas.openxmlformats.org/officeDocument/2006/relationships/notesSlide" Target="../notesSlides/notesSlide496.xml"/><Relationship Id="rId2" Type="http://schemas.openxmlformats.org/officeDocument/2006/relationships/slideLayout" Target="../slideLayouts/slideLayout2.xml"/><Relationship Id="rId1" Type="http://schemas.openxmlformats.org/officeDocument/2006/relationships/tags" Target="../tags/tag546.xml"/></Relationships>
</file>

<file path=ppt/slides/_rels/slide511.xml.rels><?xml version="1.0" encoding="UTF-8" standalone="yes"?>
<Relationships xmlns="http://schemas.openxmlformats.org/package/2006/relationships"><Relationship Id="rId3" Type="http://schemas.openxmlformats.org/officeDocument/2006/relationships/notesSlide" Target="../notesSlides/notesSlide497.xml"/><Relationship Id="rId2" Type="http://schemas.openxmlformats.org/officeDocument/2006/relationships/slideLayout" Target="../slideLayouts/slideLayout2.xml"/><Relationship Id="rId1" Type="http://schemas.openxmlformats.org/officeDocument/2006/relationships/tags" Target="../tags/tag547.xml"/></Relationships>
</file>

<file path=ppt/slides/_rels/slide512.xml.rels><?xml version="1.0" encoding="UTF-8" standalone="yes"?>
<Relationships xmlns="http://schemas.openxmlformats.org/package/2006/relationships"><Relationship Id="rId3" Type="http://schemas.openxmlformats.org/officeDocument/2006/relationships/notesSlide" Target="../notesSlides/notesSlide498.xml"/><Relationship Id="rId2" Type="http://schemas.openxmlformats.org/officeDocument/2006/relationships/slideLayout" Target="../slideLayouts/slideLayout2.xml"/><Relationship Id="rId1" Type="http://schemas.openxmlformats.org/officeDocument/2006/relationships/tags" Target="../tags/tag548.xml"/></Relationships>
</file>

<file path=ppt/slides/_rels/slide513.xml.rels><?xml version="1.0" encoding="UTF-8" standalone="yes"?>
<Relationships xmlns="http://schemas.openxmlformats.org/package/2006/relationships"><Relationship Id="rId3" Type="http://schemas.openxmlformats.org/officeDocument/2006/relationships/notesSlide" Target="../notesSlides/notesSlide499.xml"/><Relationship Id="rId2" Type="http://schemas.openxmlformats.org/officeDocument/2006/relationships/slideLayout" Target="../slideLayouts/slideLayout1.xml"/><Relationship Id="rId1" Type="http://schemas.openxmlformats.org/officeDocument/2006/relationships/tags" Target="../tags/tag549.xml"/></Relationships>
</file>

<file path=ppt/slides/_rels/slide514.xml.rels><?xml version="1.0" encoding="UTF-8" standalone="yes"?>
<Relationships xmlns="http://schemas.openxmlformats.org/package/2006/relationships"><Relationship Id="rId3" Type="http://schemas.openxmlformats.org/officeDocument/2006/relationships/notesSlide" Target="../notesSlides/notesSlide500.xml"/><Relationship Id="rId2" Type="http://schemas.openxmlformats.org/officeDocument/2006/relationships/slideLayout" Target="../slideLayouts/slideLayout2.xml"/><Relationship Id="rId1" Type="http://schemas.openxmlformats.org/officeDocument/2006/relationships/tags" Target="../tags/tag550.xml"/></Relationships>
</file>

<file path=ppt/slides/_rels/slide515.xml.rels><?xml version="1.0" encoding="UTF-8" standalone="yes"?>
<Relationships xmlns="http://schemas.openxmlformats.org/package/2006/relationships"><Relationship Id="rId3" Type="http://schemas.openxmlformats.org/officeDocument/2006/relationships/notesSlide" Target="../notesSlides/notesSlide501.xml"/><Relationship Id="rId2" Type="http://schemas.openxmlformats.org/officeDocument/2006/relationships/slideLayout" Target="../slideLayouts/slideLayout1.xml"/><Relationship Id="rId1" Type="http://schemas.openxmlformats.org/officeDocument/2006/relationships/tags" Target="../tags/tag551.xml"/></Relationships>
</file>

<file path=ppt/slides/_rels/slide516.xml.rels><?xml version="1.0" encoding="UTF-8" standalone="yes"?>
<Relationships xmlns="http://schemas.openxmlformats.org/package/2006/relationships"><Relationship Id="rId3" Type="http://schemas.openxmlformats.org/officeDocument/2006/relationships/notesSlide" Target="../notesSlides/notesSlide502.xml"/><Relationship Id="rId2" Type="http://schemas.openxmlformats.org/officeDocument/2006/relationships/slideLayout" Target="../slideLayouts/slideLayout2.xml"/><Relationship Id="rId1" Type="http://schemas.openxmlformats.org/officeDocument/2006/relationships/tags" Target="../tags/tag552.xml"/></Relationships>
</file>

<file path=ppt/slides/_rels/slide517.xml.rels><?xml version="1.0" encoding="UTF-8" standalone="yes"?>
<Relationships xmlns="http://schemas.openxmlformats.org/package/2006/relationships"><Relationship Id="rId3" Type="http://schemas.openxmlformats.org/officeDocument/2006/relationships/notesSlide" Target="../notesSlides/notesSlide503.xml"/><Relationship Id="rId2" Type="http://schemas.openxmlformats.org/officeDocument/2006/relationships/slideLayout" Target="../slideLayouts/slideLayout2.xml"/><Relationship Id="rId1" Type="http://schemas.openxmlformats.org/officeDocument/2006/relationships/tags" Target="../tags/tag553.xml"/></Relationships>
</file>

<file path=ppt/slides/_rels/slide518.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slideLayout" Target="../slideLayouts/slideLayout2.xml"/><Relationship Id="rId7" Type="http://schemas.openxmlformats.org/officeDocument/2006/relationships/oleObject" Target="../embeddings/oleObject60.bin"/><Relationship Id="rId2" Type="http://schemas.openxmlformats.org/officeDocument/2006/relationships/tags" Target="../tags/tag554.xml"/><Relationship Id="rId1" Type="http://schemas.openxmlformats.org/officeDocument/2006/relationships/vmlDrawing" Target="../drawings/vmlDrawing23.vml"/><Relationship Id="rId6" Type="http://schemas.openxmlformats.org/officeDocument/2006/relationships/image" Target="../media/image206.wmf"/><Relationship Id="rId5" Type="http://schemas.openxmlformats.org/officeDocument/2006/relationships/oleObject" Target="../embeddings/oleObject59.bin"/><Relationship Id="rId4" Type="http://schemas.openxmlformats.org/officeDocument/2006/relationships/notesSlide" Target="../notesSlides/notesSlide504.xml"/></Relationships>
</file>

<file path=ppt/slides/_rels/slide519.xml.rels><?xml version="1.0" encoding="UTF-8" standalone="yes"?>
<Relationships xmlns="http://schemas.openxmlformats.org/package/2006/relationships"><Relationship Id="rId3" Type="http://schemas.openxmlformats.org/officeDocument/2006/relationships/notesSlide" Target="../notesSlides/notesSlide505.xml"/><Relationship Id="rId2" Type="http://schemas.openxmlformats.org/officeDocument/2006/relationships/slideLayout" Target="../slideLayouts/slideLayout2.xml"/><Relationship Id="rId1" Type="http://schemas.openxmlformats.org/officeDocument/2006/relationships/tags" Target="../tags/tag55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6.xml"/><Relationship Id="rId1" Type="http://schemas.openxmlformats.org/officeDocument/2006/relationships/vmlDrawing" Target="../drawings/vmlDrawing24.vml"/><Relationship Id="rId6" Type="http://schemas.openxmlformats.org/officeDocument/2006/relationships/image" Target="../media/image208.wmf"/><Relationship Id="rId5" Type="http://schemas.openxmlformats.org/officeDocument/2006/relationships/oleObject" Target="../embeddings/oleObject61.bin"/><Relationship Id="rId4" Type="http://schemas.openxmlformats.org/officeDocument/2006/relationships/notesSlide" Target="../notesSlides/notesSlide506.xml"/></Relationships>
</file>

<file path=ppt/slides/_rels/slide521.xml.rels><?xml version="1.0" encoding="UTF-8" standalone="yes"?>
<Relationships xmlns="http://schemas.openxmlformats.org/package/2006/relationships"><Relationship Id="rId3" Type="http://schemas.openxmlformats.org/officeDocument/2006/relationships/notesSlide" Target="../notesSlides/notesSlide507.xml"/><Relationship Id="rId2" Type="http://schemas.openxmlformats.org/officeDocument/2006/relationships/slideLayout" Target="../slideLayouts/slideLayout2.xml"/><Relationship Id="rId1" Type="http://schemas.openxmlformats.org/officeDocument/2006/relationships/tags" Target="../tags/tag557.xml"/></Relationships>
</file>

<file path=ppt/slides/_rels/slide522.xml.rels><?xml version="1.0" encoding="UTF-8" standalone="yes"?>
<Relationships xmlns="http://schemas.openxmlformats.org/package/2006/relationships"><Relationship Id="rId3" Type="http://schemas.openxmlformats.org/officeDocument/2006/relationships/notesSlide" Target="../notesSlides/notesSlide508.xml"/><Relationship Id="rId2" Type="http://schemas.openxmlformats.org/officeDocument/2006/relationships/slideLayout" Target="../slideLayouts/slideLayout2.xml"/><Relationship Id="rId1" Type="http://schemas.openxmlformats.org/officeDocument/2006/relationships/tags" Target="../tags/tag558.xml"/></Relationships>
</file>

<file path=ppt/slides/_rels/slide523.xml.rels><?xml version="1.0" encoding="UTF-8" standalone="yes"?>
<Relationships xmlns="http://schemas.openxmlformats.org/package/2006/relationships"><Relationship Id="rId3" Type="http://schemas.openxmlformats.org/officeDocument/2006/relationships/notesSlide" Target="../notesSlides/notesSlide509.xml"/><Relationship Id="rId2" Type="http://schemas.openxmlformats.org/officeDocument/2006/relationships/slideLayout" Target="../slideLayouts/slideLayout2.xml"/><Relationship Id="rId1" Type="http://schemas.openxmlformats.org/officeDocument/2006/relationships/tags" Target="../tags/tag559.xml"/></Relationships>
</file>

<file path=ppt/slides/_rels/slide524.xml.rels><?xml version="1.0" encoding="UTF-8" standalone="yes"?>
<Relationships xmlns="http://schemas.openxmlformats.org/package/2006/relationships"><Relationship Id="rId3" Type="http://schemas.openxmlformats.org/officeDocument/2006/relationships/notesSlide" Target="../notesSlides/notesSlide510.xml"/><Relationship Id="rId2" Type="http://schemas.openxmlformats.org/officeDocument/2006/relationships/slideLayout" Target="../slideLayouts/slideLayout1.xml"/><Relationship Id="rId1" Type="http://schemas.openxmlformats.org/officeDocument/2006/relationships/tags" Target="../tags/tag560.xml"/></Relationships>
</file>

<file path=ppt/slides/_rels/slide525.xml.rels><?xml version="1.0" encoding="UTF-8" standalone="yes"?>
<Relationships xmlns="http://schemas.openxmlformats.org/package/2006/relationships"><Relationship Id="rId3" Type="http://schemas.openxmlformats.org/officeDocument/2006/relationships/notesSlide" Target="../notesSlides/notesSlide511.xml"/><Relationship Id="rId2" Type="http://schemas.openxmlformats.org/officeDocument/2006/relationships/slideLayout" Target="../slideLayouts/slideLayout2.xml"/><Relationship Id="rId1" Type="http://schemas.openxmlformats.org/officeDocument/2006/relationships/tags" Target="../tags/tag561.xml"/></Relationships>
</file>

<file path=ppt/slides/_rels/slide526.xml.rels><?xml version="1.0" encoding="UTF-8" standalone="yes"?>
<Relationships xmlns="http://schemas.openxmlformats.org/package/2006/relationships"><Relationship Id="rId3" Type="http://schemas.openxmlformats.org/officeDocument/2006/relationships/notesSlide" Target="../notesSlides/notesSlide512.xml"/><Relationship Id="rId2" Type="http://schemas.openxmlformats.org/officeDocument/2006/relationships/slideLayout" Target="../slideLayouts/slideLayout2.xml"/><Relationship Id="rId1" Type="http://schemas.openxmlformats.org/officeDocument/2006/relationships/tags" Target="../tags/tag562.xml"/></Relationships>
</file>

<file path=ppt/slides/_rels/slide527.xml.rels><?xml version="1.0" encoding="UTF-8" standalone="yes"?>
<Relationships xmlns="http://schemas.openxmlformats.org/package/2006/relationships"><Relationship Id="rId3" Type="http://schemas.openxmlformats.org/officeDocument/2006/relationships/notesSlide" Target="../notesSlides/notesSlide513.xml"/><Relationship Id="rId2" Type="http://schemas.openxmlformats.org/officeDocument/2006/relationships/slideLayout" Target="../slideLayouts/slideLayout2.xml"/><Relationship Id="rId1" Type="http://schemas.openxmlformats.org/officeDocument/2006/relationships/tags" Target="../tags/tag563.xml"/></Relationships>
</file>

<file path=ppt/slides/_rels/slide528.xml.rels><?xml version="1.0" encoding="UTF-8" standalone="yes"?>
<Relationships xmlns="http://schemas.openxmlformats.org/package/2006/relationships"><Relationship Id="rId3" Type="http://schemas.openxmlformats.org/officeDocument/2006/relationships/notesSlide" Target="../notesSlides/notesSlide514.xml"/><Relationship Id="rId2" Type="http://schemas.openxmlformats.org/officeDocument/2006/relationships/slideLayout" Target="../slideLayouts/slideLayout2.xml"/><Relationship Id="rId1" Type="http://schemas.openxmlformats.org/officeDocument/2006/relationships/tags" Target="../tags/tag564.xml"/></Relationships>
</file>

<file path=ppt/slides/_rels/slide529.xml.rels><?xml version="1.0" encoding="UTF-8" standalone="yes"?>
<Relationships xmlns="http://schemas.openxmlformats.org/package/2006/relationships"><Relationship Id="rId3" Type="http://schemas.openxmlformats.org/officeDocument/2006/relationships/notesSlide" Target="../notesSlides/notesSlide515.xml"/><Relationship Id="rId2" Type="http://schemas.openxmlformats.org/officeDocument/2006/relationships/slideLayout" Target="../slideLayouts/slideLayout2.xml"/><Relationship Id="rId1" Type="http://schemas.openxmlformats.org/officeDocument/2006/relationships/tags" Target="../tags/tag565.xml"/><Relationship Id="rId4" Type="http://schemas.openxmlformats.org/officeDocument/2006/relationships/image" Target="../media/image20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30.xml.rels><?xml version="1.0" encoding="UTF-8" standalone="yes"?>
<Relationships xmlns="http://schemas.openxmlformats.org/package/2006/relationships"><Relationship Id="rId3" Type="http://schemas.openxmlformats.org/officeDocument/2006/relationships/notesSlide" Target="../notesSlides/notesSlide516.xml"/><Relationship Id="rId2" Type="http://schemas.openxmlformats.org/officeDocument/2006/relationships/slideLayout" Target="../slideLayouts/slideLayout2.xml"/><Relationship Id="rId1" Type="http://schemas.openxmlformats.org/officeDocument/2006/relationships/tags" Target="../tags/tag566.xml"/><Relationship Id="rId4" Type="http://schemas.openxmlformats.org/officeDocument/2006/relationships/image" Target="../media/image209.png"/></Relationships>
</file>

<file path=ppt/slides/_rels/slide531.xml.rels><?xml version="1.0" encoding="UTF-8" standalone="yes"?>
<Relationships xmlns="http://schemas.openxmlformats.org/package/2006/relationships"><Relationship Id="rId3" Type="http://schemas.openxmlformats.org/officeDocument/2006/relationships/notesSlide" Target="../notesSlides/notesSlide517.xml"/><Relationship Id="rId2" Type="http://schemas.openxmlformats.org/officeDocument/2006/relationships/slideLayout" Target="../slideLayouts/slideLayout2.xml"/><Relationship Id="rId1" Type="http://schemas.openxmlformats.org/officeDocument/2006/relationships/tags" Target="../tags/tag567.xml"/><Relationship Id="rId4" Type="http://schemas.openxmlformats.org/officeDocument/2006/relationships/image" Target="../media/image209.png"/></Relationships>
</file>

<file path=ppt/slides/_rels/slide532.xml.rels><?xml version="1.0" encoding="UTF-8" standalone="yes"?>
<Relationships xmlns="http://schemas.openxmlformats.org/package/2006/relationships"><Relationship Id="rId3" Type="http://schemas.openxmlformats.org/officeDocument/2006/relationships/notesSlide" Target="../notesSlides/notesSlide518.xml"/><Relationship Id="rId2" Type="http://schemas.openxmlformats.org/officeDocument/2006/relationships/slideLayout" Target="../slideLayouts/slideLayout2.xml"/><Relationship Id="rId1" Type="http://schemas.openxmlformats.org/officeDocument/2006/relationships/tags" Target="../tags/tag568.xml"/><Relationship Id="rId4" Type="http://schemas.openxmlformats.org/officeDocument/2006/relationships/image" Target="../media/image210.png"/></Relationships>
</file>

<file path=ppt/slides/_rels/slide533.xml.rels><?xml version="1.0" encoding="UTF-8" standalone="yes"?>
<Relationships xmlns="http://schemas.openxmlformats.org/package/2006/relationships"><Relationship Id="rId3" Type="http://schemas.openxmlformats.org/officeDocument/2006/relationships/notesSlide" Target="../notesSlides/notesSlide519.xml"/><Relationship Id="rId2" Type="http://schemas.openxmlformats.org/officeDocument/2006/relationships/slideLayout" Target="../slideLayouts/slideLayout2.xml"/><Relationship Id="rId1" Type="http://schemas.openxmlformats.org/officeDocument/2006/relationships/tags" Target="../tags/tag569.xml"/></Relationships>
</file>

<file path=ppt/slides/_rels/slide534.xml.rels><?xml version="1.0" encoding="UTF-8" standalone="yes"?>
<Relationships xmlns="http://schemas.openxmlformats.org/package/2006/relationships"><Relationship Id="rId3" Type="http://schemas.openxmlformats.org/officeDocument/2006/relationships/notesSlide" Target="../notesSlides/notesSlide520.xml"/><Relationship Id="rId2" Type="http://schemas.openxmlformats.org/officeDocument/2006/relationships/slideLayout" Target="../slideLayouts/slideLayout2.xml"/><Relationship Id="rId1" Type="http://schemas.openxmlformats.org/officeDocument/2006/relationships/tags" Target="../tags/tag570.xml"/></Relationships>
</file>

<file path=ppt/slides/_rels/slide535.xml.rels><?xml version="1.0" encoding="UTF-8" standalone="yes"?>
<Relationships xmlns="http://schemas.openxmlformats.org/package/2006/relationships"><Relationship Id="rId3" Type="http://schemas.openxmlformats.org/officeDocument/2006/relationships/notesSlide" Target="../notesSlides/notesSlide521.xml"/><Relationship Id="rId2" Type="http://schemas.openxmlformats.org/officeDocument/2006/relationships/slideLayout" Target="../slideLayouts/slideLayout2.xml"/><Relationship Id="rId1" Type="http://schemas.openxmlformats.org/officeDocument/2006/relationships/tags" Target="../tags/tag571.xml"/></Relationships>
</file>

<file path=ppt/slides/_rels/slide536.xml.rels><?xml version="1.0" encoding="UTF-8" standalone="yes"?>
<Relationships xmlns="http://schemas.openxmlformats.org/package/2006/relationships"><Relationship Id="rId3" Type="http://schemas.openxmlformats.org/officeDocument/2006/relationships/notesSlide" Target="../notesSlides/notesSlide522.xml"/><Relationship Id="rId2" Type="http://schemas.openxmlformats.org/officeDocument/2006/relationships/slideLayout" Target="../slideLayouts/slideLayout2.xml"/><Relationship Id="rId1" Type="http://schemas.openxmlformats.org/officeDocument/2006/relationships/tags" Target="../tags/tag572.xml"/><Relationship Id="rId4" Type="http://schemas.openxmlformats.org/officeDocument/2006/relationships/image" Target="../media/image211.png"/></Relationships>
</file>

<file path=ppt/slides/_rels/slide537.xml.rels><?xml version="1.0" encoding="UTF-8" standalone="yes"?>
<Relationships xmlns="http://schemas.openxmlformats.org/package/2006/relationships"><Relationship Id="rId3" Type="http://schemas.openxmlformats.org/officeDocument/2006/relationships/notesSlide" Target="../notesSlides/notesSlide523.xml"/><Relationship Id="rId2" Type="http://schemas.openxmlformats.org/officeDocument/2006/relationships/slideLayout" Target="../slideLayouts/slideLayout2.xml"/><Relationship Id="rId1" Type="http://schemas.openxmlformats.org/officeDocument/2006/relationships/tags" Target="../tags/tag573.xml"/></Relationships>
</file>

<file path=ppt/slides/_rels/slide538.xml.rels><?xml version="1.0" encoding="UTF-8" standalone="yes"?>
<Relationships xmlns="http://schemas.openxmlformats.org/package/2006/relationships"><Relationship Id="rId3" Type="http://schemas.openxmlformats.org/officeDocument/2006/relationships/notesSlide" Target="../notesSlides/notesSlide524.xml"/><Relationship Id="rId2" Type="http://schemas.openxmlformats.org/officeDocument/2006/relationships/slideLayout" Target="../slideLayouts/slideLayout2.xml"/><Relationship Id="rId1" Type="http://schemas.openxmlformats.org/officeDocument/2006/relationships/tags" Target="../tags/tag574.xml"/><Relationship Id="rId4" Type="http://schemas.openxmlformats.org/officeDocument/2006/relationships/image" Target="../media/image212.png"/></Relationships>
</file>

<file path=ppt/slides/_rels/slide539.xml.rels><?xml version="1.0" encoding="UTF-8" standalone="yes"?>
<Relationships xmlns="http://schemas.openxmlformats.org/package/2006/relationships"><Relationship Id="rId3" Type="http://schemas.openxmlformats.org/officeDocument/2006/relationships/notesSlide" Target="../notesSlides/notesSlide525.xml"/><Relationship Id="rId2" Type="http://schemas.openxmlformats.org/officeDocument/2006/relationships/slideLayout" Target="../slideLayouts/slideLayout2.xml"/><Relationship Id="rId1" Type="http://schemas.openxmlformats.org/officeDocument/2006/relationships/tags" Target="../tags/tag57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0.xml.rels><?xml version="1.0" encoding="UTF-8" standalone="yes"?>
<Relationships xmlns="http://schemas.openxmlformats.org/package/2006/relationships"><Relationship Id="rId3" Type="http://schemas.openxmlformats.org/officeDocument/2006/relationships/notesSlide" Target="../notesSlides/notesSlide526.xml"/><Relationship Id="rId2" Type="http://schemas.openxmlformats.org/officeDocument/2006/relationships/slideLayout" Target="../slideLayouts/slideLayout2.xml"/><Relationship Id="rId1" Type="http://schemas.openxmlformats.org/officeDocument/2006/relationships/tags" Target="../tags/tag576.xml"/><Relationship Id="rId4" Type="http://schemas.openxmlformats.org/officeDocument/2006/relationships/image" Target="../media/image213.png"/></Relationships>
</file>

<file path=ppt/slides/_rels/slide541.xml.rels><?xml version="1.0" encoding="UTF-8" standalone="yes"?>
<Relationships xmlns="http://schemas.openxmlformats.org/package/2006/relationships"><Relationship Id="rId3" Type="http://schemas.openxmlformats.org/officeDocument/2006/relationships/notesSlide" Target="../notesSlides/notesSlide527.xml"/><Relationship Id="rId2" Type="http://schemas.openxmlformats.org/officeDocument/2006/relationships/slideLayout" Target="../slideLayouts/slideLayout2.xml"/><Relationship Id="rId1" Type="http://schemas.openxmlformats.org/officeDocument/2006/relationships/tags" Target="../tags/tag577.xml"/></Relationships>
</file>

<file path=ppt/slides/_rels/slide542.xml.rels><?xml version="1.0" encoding="UTF-8" standalone="yes"?>
<Relationships xmlns="http://schemas.openxmlformats.org/package/2006/relationships"><Relationship Id="rId3" Type="http://schemas.openxmlformats.org/officeDocument/2006/relationships/notesSlide" Target="../notesSlides/notesSlide528.xml"/><Relationship Id="rId2" Type="http://schemas.openxmlformats.org/officeDocument/2006/relationships/slideLayout" Target="../slideLayouts/slideLayout2.xml"/><Relationship Id="rId1" Type="http://schemas.openxmlformats.org/officeDocument/2006/relationships/tags" Target="../tags/tag578.xml"/></Relationships>
</file>

<file path=ppt/slides/_rels/slide543.xml.rels><?xml version="1.0" encoding="UTF-8" standalone="yes"?>
<Relationships xmlns="http://schemas.openxmlformats.org/package/2006/relationships"><Relationship Id="rId3" Type="http://schemas.openxmlformats.org/officeDocument/2006/relationships/notesSlide" Target="../notesSlides/notesSlide529.xml"/><Relationship Id="rId2" Type="http://schemas.openxmlformats.org/officeDocument/2006/relationships/slideLayout" Target="../slideLayouts/slideLayout2.xml"/><Relationship Id="rId1" Type="http://schemas.openxmlformats.org/officeDocument/2006/relationships/tags" Target="../tags/tag579.xml"/></Relationships>
</file>

<file path=ppt/slides/_rels/slide544.xml.rels><?xml version="1.0" encoding="UTF-8" standalone="yes"?>
<Relationships xmlns="http://schemas.openxmlformats.org/package/2006/relationships"><Relationship Id="rId3" Type="http://schemas.openxmlformats.org/officeDocument/2006/relationships/notesSlide" Target="../notesSlides/notesSlide530.xml"/><Relationship Id="rId2" Type="http://schemas.openxmlformats.org/officeDocument/2006/relationships/slideLayout" Target="../slideLayouts/slideLayout2.xml"/><Relationship Id="rId1" Type="http://schemas.openxmlformats.org/officeDocument/2006/relationships/tags" Target="../tags/tag580.xml"/><Relationship Id="rId4" Type="http://schemas.openxmlformats.org/officeDocument/2006/relationships/image" Target="../media/image214.png"/></Relationships>
</file>

<file path=ppt/slides/_rels/slide545.xml.rels><?xml version="1.0" encoding="UTF-8" standalone="yes"?>
<Relationships xmlns="http://schemas.openxmlformats.org/package/2006/relationships"><Relationship Id="rId3" Type="http://schemas.openxmlformats.org/officeDocument/2006/relationships/notesSlide" Target="../notesSlides/notesSlide531.xml"/><Relationship Id="rId2" Type="http://schemas.openxmlformats.org/officeDocument/2006/relationships/slideLayout" Target="../slideLayouts/slideLayout1.xml"/><Relationship Id="rId1" Type="http://schemas.openxmlformats.org/officeDocument/2006/relationships/tags" Target="../tags/tag581.xml"/></Relationships>
</file>

<file path=ppt/slides/_rels/slide546.xml.rels><?xml version="1.0" encoding="UTF-8" standalone="yes"?>
<Relationships xmlns="http://schemas.openxmlformats.org/package/2006/relationships"><Relationship Id="rId3" Type="http://schemas.openxmlformats.org/officeDocument/2006/relationships/notesSlide" Target="../notesSlides/notesSlide532.xml"/><Relationship Id="rId2" Type="http://schemas.openxmlformats.org/officeDocument/2006/relationships/slideLayout" Target="../slideLayouts/slideLayout2.xml"/><Relationship Id="rId1" Type="http://schemas.openxmlformats.org/officeDocument/2006/relationships/tags" Target="../tags/tag582.xml"/></Relationships>
</file>

<file path=ppt/slides/_rels/slide547.xml.rels><?xml version="1.0" encoding="UTF-8" standalone="yes"?>
<Relationships xmlns="http://schemas.openxmlformats.org/package/2006/relationships"><Relationship Id="rId3" Type="http://schemas.openxmlformats.org/officeDocument/2006/relationships/notesSlide" Target="../notesSlides/notesSlide533.xml"/><Relationship Id="rId2" Type="http://schemas.openxmlformats.org/officeDocument/2006/relationships/slideLayout" Target="../slideLayouts/slideLayout2.xml"/><Relationship Id="rId1" Type="http://schemas.openxmlformats.org/officeDocument/2006/relationships/tags" Target="../tags/tag583.xml"/></Relationships>
</file>

<file path=ppt/slides/_rels/slide548.xml.rels><?xml version="1.0" encoding="UTF-8" standalone="yes"?>
<Relationships xmlns="http://schemas.openxmlformats.org/package/2006/relationships"><Relationship Id="rId3" Type="http://schemas.openxmlformats.org/officeDocument/2006/relationships/notesSlide" Target="../notesSlides/notesSlide534.xml"/><Relationship Id="rId2" Type="http://schemas.openxmlformats.org/officeDocument/2006/relationships/slideLayout" Target="../slideLayouts/slideLayout2.xml"/><Relationship Id="rId1" Type="http://schemas.openxmlformats.org/officeDocument/2006/relationships/tags" Target="../tags/tag584.xml"/><Relationship Id="rId4" Type="http://schemas.openxmlformats.org/officeDocument/2006/relationships/image" Target="../media/image209.png"/></Relationships>
</file>

<file path=ppt/slides/_rels/slide549.xml.rels><?xml version="1.0" encoding="UTF-8" standalone="yes"?>
<Relationships xmlns="http://schemas.openxmlformats.org/package/2006/relationships"><Relationship Id="rId3" Type="http://schemas.openxmlformats.org/officeDocument/2006/relationships/notesSlide" Target="../notesSlides/notesSlide535.xml"/><Relationship Id="rId2" Type="http://schemas.openxmlformats.org/officeDocument/2006/relationships/slideLayout" Target="../slideLayouts/slideLayout2.xml"/><Relationship Id="rId1" Type="http://schemas.openxmlformats.org/officeDocument/2006/relationships/tags" Target="../tags/tag585.xml"/><Relationship Id="rId4" Type="http://schemas.openxmlformats.org/officeDocument/2006/relationships/image" Target="../media/image212.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0.xml.rels><?xml version="1.0" encoding="UTF-8" standalone="yes"?>
<Relationships xmlns="http://schemas.openxmlformats.org/package/2006/relationships"><Relationship Id="rId3" Type="http://schemas.openxmlformats.org/officeDocument/2006/relationships/notesSlide" Target="../notesSlides/notesSlide536.xml"/><Relationship Id="rId2" Type="http://schemas.openxmlformats.org/officeDocument/2006/relationships/slideLayout" Target="../slideLayouts/slideLayout2.xml"/><Relationship Id="rId1" Type="http://schemas.openxmlformats.org/officeDocument/2006/relationships/tags" Target="../tags/tag586.xml"/><Relationship Id="rId4" Type="http://schemas.openxmlformats.org/officeDocument/2006/relationships/image" Target="../media/image214.png"/></Relationships>
</file>

<file path=ppt/slides/_rels/slide551.xml.rels><?xml version="1.0" encoding="UTF-8" standalone="yes"?>
<Relationships xmlns="http://schemas.openxmlformats.org/package/2006/relationships"><Relationship Id="rId3" Type="http://schemas.openxmlformats.org/officeDocument/2006/relationships/notesSlide" Target="../notesSlides/notesSlide537.xml"/><Relationship Id="rId2" Type="http://schemas.openxmlformats.org/officeDocument/2006/relationships/slideLayout" Target="../slideLayouts/slideLayout1.xml"/><Relationship Id="rId1" Type="http://schemas.openxmlformats.org/officeDocument/2006/relationships/tags" Target="../tags/tag587.xml"/><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79.xml"/><Relationship Id="rId4" Type="http://schemas.openxmlformats.org/officeDocument/2006/relationships/image" Target="../media/image12.jpe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81.xml"/><Relationship Id="rId4" Type="http://schemas.openxmlformats.org/officeDocument/2006/relationships/image" Target="../media/image13.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88.xml"/><Relationship Id="rId4" Type="http://schemas.openxmlformats.org/officeDocument/2006/relationships/image" Target="../media/image1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19.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91.xml"/><Relationship Id="rId4" Type="http://schemas.openxmlformats.org/officeDocument/2006/relationships/image" Target="../media/image20.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92.xml"/><Relationship Id="rId4" Type="http://schemas.openxmlformats.org/officeDocument/2006/relationships/image" Target="../media/image2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93.xml"/><Relationship Id="rId4" Type="http://schemas.openxmlformats.org/officeDocument/2006/relationships/image" Target="../media/image22.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9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96.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107.xml"/><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5A6A12F4-C341-4E64-9C18-B0BA3358FAF5}" type="slidenum">
              <a:rPr lang="en-US" smtClean="0"/>
              <a:pPr/>
              <a:t>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latin typeface="+mj-lt"/>
            </a:endParaRPr>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10" name="Group 9">
            <a:extLst>
              <a:ext uri="{FF2B5EF4-FFF2-40B4-BE49-F238E27FC236}">
                <a16:creationId xmlns:a16="http://schemas.microsoft.com/office/drawing/2014/main" id="{640CCAD4-1F0D-4584-9BC5-97119A707CAE}"/>
              </a:ext>
            </a:extLst>
          </p:cNvPr>
          <p:cNvGrpSpPr/>
          <p:nvPr/>
        </p:nvGrpSpPr>
        <p:grpSpPr>
          <a:xfrm>
            <a:off x="3657600" y="3429000"/>
            <a:ext cx="4876800" cy="1657037"/>
            <a:chOff x="3657600" y="3429000"/>
            <a:chExt cx="4876800" cy="1657037"/>
          </a:xfrm>
        </p:grpSpPr>
        <p:pic>
          <p:nvPicPr>
            <p:cNvPr id="11" name="Picture 10">
              <a:extLst>
                <a:ext uri="{FF2B5EF4-FFF2-40B4-BE49-F238E27FC236}">
                  <a16:creationId xmlns:a16="http://schemas.microsoft.com/office/drawing/2014/main" id="{6BC0019E-F001-403F-AE7F-4137BEB8E6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429000"/>
              <a:ext cx="3657600" cy="852135"/>
            </a:xfrm>
            <a:prstGeom prst="rect">
              <a:avLst/>
            </a:prstGeom>
          </p:spPr>
        </p:pic>
        <p:sp>
          <p:nvSpPr>
            <p:cNvPr id="12" name="TextBox 11">
              <a:extLst>
                <a:ext uri="{FF2B5EF4-FFF2-40B4-BE49-F238E27FC236}">
                  <a16:creationId xmlns:a16="http://schemas.microsoft.com/office/drawing/2014/main" id="{DD01CD6F-38EF-46B3-9F4F-651F4BA71F76}"/>
                </a:ext>
              </a:extLst>
            </p:cNvPr>
            <p:cNvSpPr txBox="1"/>
            <p:nvPr/>
          </p:nvSpPr>
          <p:spPr>
            <a:xfrm>
              <a:off x="3657600" y="4362762"/>
              <a:ext cx="4876800" cy="723275"/>
            </a:xfrm>
            <a:prstGeom prst="rect">
              <a:avLst/>
            </a:prstGeom>
            <a:noFill/>
          </p:spPr>
          <p:txBody>
            <a:bodyPr wrap="square" rtlCol="0">
              <a:spAutoFit/>
            </a:bodyPr>
            <a:lstStyle/>
            <a:p>
              <a:pPr algn="r"/>
              <a:r>
                <a:rPr lang="en-US" sz="2000" dirty="0"/>
                <a:t>Lean Six Sigma Yellow Belt Training </a:t>
              </a:r>
            </a:p>
            <a:p>
              <a:pPr algn="r">
                <a:spcBef>
                  <a:spcPts val="600"/>
                </a:spcBef>
              </a:pPr>
              <a:r>
                <a:rPr lang="en-US" sz="1600" dirty="0"/>
                <a:t>Featuring Examples from SigmaXL v.8</a:t>
              </a:r>
            </a:p>
          </p:txBody>
        </p:sp>
      </p:grpSp>
    </p:spTree>
    <p:custDataLst>
      <p:tags r:id="rId1"/>
    </p:custDataLst>
    <p:extLst>
      <p:ext uri="{BB962C8B-B14F-4D97-AF65-F5344CB8AC3E}">
        <p14:creationId xmlns:p14="http://schemas.microsoft.com/office/powerpoint/2010/main" val="138682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lnSpcReduction="10000"/>
          </a:bodyPr>
          <a:lstStyle/>
          <a:p>
            <a:r>
              <a:rPr lang="en-US" dirty="0"/>
              <a:t>This table shows each sigma level’s corresponding defect rate and DPMO (defects per million opportunities).</a:t>
            </a:r>
          </a:p>
          <a:p>
            <a:r>
              <a:rPr lang="en-US" dirty="0"/>
              <a:t>The higher the sigma level, the lower the defective rate and DPMO.</a:t>
            </a:r>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endParaRPr lang="en-US" dirty="0"/>
          </a:p>
          <a:p>
            <a:endParaRPr lang="en-US" dirty="0"/>
          </a:p>
          <a:p>
            <a:r>
              <a:rPr lang="en-US" dirty="0"/>
              <a:t>How does this translate into things you might easily relate to?</a:t>
            </a:r>
          </a:p>
        </p:txBody>
      </p:sp>
      <p:sp>
        <p:nvSpPr>
          <p:cNvPr id="9" name="Slide Number Placeholder 8"/>
          <p:cNvSpPr>
            <a:spLocks noGrp="1"/>
          </p:cNvSpPr>
          <p:nvPr>
            <p:ph type="sldNum" sz="quarter" idx="4"/>
          </p:nvPr>
        </p:nvSpPr>
        <p:spPr/>
        <p:txBody>
          <a:bodyPr/>
          <a:lstStyle/>
          <a:p>
            <a:fld id="{5A6A12F4-C341-4E64-9C18-B0BA3358FAF5}" type="slidenum">
              <a:rPr lang="en-US" smtClean="0"/>
              <a:pPr/>
              <a:t>10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632076"/>
            <a:ext cx="541020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287080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2209800"/>
            <a:ext cx="48847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defRPr/>
            </a:pPr>
            <a:r>
              <a:rPr lang="en-US" dirty="0"/>
              <a:t>Step 3: Develop Relationship Matrix </a:t>
            </a:r>
            <a:r>
              <a:rPr lang="en-US" sz="1400" dirty="0"/>
              <a:t>(What’s &amp; How’s)</a:t>
            </a:r>
            <a:endParaRPr lang="en-US" dirty="0"/>
          </a:p>
        </p:txBody>
      </p:sp>
      <p:sp>
        <p:nvSpPr>
          <p:cNvPr id="13319" name="Content Placeholder 2"/>
          <p:cNvSpPr>
            <a:spLocks noGrp="1"/>
          </p:cNvSpPr>
          <p:nvPr>
            <p:ph idx="1"/>
          </p:nvPr>
        </p:nvSpPr>
        <p:spPr/>
        <p:txBody>
          <a:bodyPr>
            <a:normAutofit/>
          </a:bodyPr>
          <a:lstStyle/>
          <a:p>
            <a:r>
              <a:rPr lang="en-US" dirty="0"/>
              <a:t>This is the center portion of the house. Each cell represents how each technical specification relates to each customer requirement.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332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2425" y="3469715"/>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533395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4: Prioritize Customer Requirements</a:t>
            </a:r>
          </a:p>
        </p:txBody>
      </p:sp>
      <p:sp>
        <p:nvSpPr>
          <p:cNvPr id="14342" name="Content Placeholder 2"/>
          <p:cNvSpPr>
            <a:spLocks noGrp="1"/>
          </p:cNvSpPr>
          <p:nvPr>
            <p:ph idx="1"/>
          </p:nvPr>
        </p:nvSpPr>
        <p:spPr/>
        <p:txBody>
          <a:bodyPr>
            <a:normAutofit/>
          </a:bodyPr>
          <a:lstStyle/>
          <a:p>
            <a:r>
              <a:rPr lang="en-US" dirty="0"/>
              <a:t>This is the right portion of the house. Each cell represents </a:t>
            </a:r>
            <a:r>
              <a:rPr lang="en-IN" dirty="0"/>
              <a:t>customer requirements based on relative importance to customers and perceptions of competitive performance</a:t>
            </a:r>
            <a:r>
              <a:rPr lang="en-US" dirty="0"/>
              <a: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4343" name="Picture 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425" y="3511270"/>
            <a:ext cx="19081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2420471"/>
            <a:ext cx="5267730" cy="405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60"/>
          <p:cNvSpPr/>
          <p:nvPr/>
        </p:nvSpPr>
        <p:spPr>
          <a:xfrm>
            <a:off x="6375400" y="2420599"/>
            <a:ext cx="492530" cy="40278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Tree>
    <p:custDataLst>
      <p:tags r:id="rId1"/>
    </p:custDataLst>
    <p:extLst>
      <p:ext uri="{BB962C8B-B14F-4D97-AF65-F5344CB8AC3E}">
        <p14:creationId xmlns:p14="http://schemas.microsoft.com/office/powerpoint/2010/main" val="4267612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5: Competitive Assessments</a:t>
            </a:r>
          </a:p>
        </p:txBody>
      </p:sp>
      <p:sp>
        <p:nvSpPr>
          <p:cNvPr id="15366" name="Content Placeholder 2"/>
          <p:cNvSpPr>
            <a:spLocks noGrp="1"/>
          </p:cNvSpPr>
          <p:nvPr>
            <p:ph idx="1"/>
          </p:nvPr>
        </p:nvSpPr>
        <p:spPr/>
        <p:txBody>
          <a:bodyPr>
            <a:normAutofit/>
          </a:bodyPr>
          <a:lstStyle/>
          <a:p>
            <a:r>
              <a:rPr lang="en-US" dirty="0"/>
              <a:t>This is the extreme right portion of the house. Comparison of the organization’s product to competitors’ products.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536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10485" y="2590800"/>
            <a:ext cx="61182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Rectangle 102"/>
          <p:cNvSpPr/>
          <p:nvPr/>
        </p:nvSpPr>
        <p:spPr>
          <a:xfrm>
            <a:off x="6663484" y="2590800"/>
            <a:ext cx="1165225" cy="381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pic>
        <p:nvPicPr>
          <p:cNvPr id="1536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9" y="3429000"/>
            <a:ext cx="213201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30116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6: Correlation Matrix</a:t>
            </a:r>
          </a:p>
        </p:txBody>
      </p:sp>
      <p:sp>
        <p:nvSpPr>
          <p:cNvPr id="16390" name="Content Placeholder 2"/>
          <p:cNvSpPr>
            <a:spLocks noGrp="1"/>
          </p:cNvSpPr>
          <p:nvPr>
            <p:ph idx="1"/>
          </p:nvPr>
        </p:nvSpPr>
        <p:spPr>
          <a:xfrm>
            <a:off x="457200" y="1104900"/>
            <a:ext cx="10769600" cy="5486400"/>
          </a:xfrm>
        </p:spPr>
        <p:txBody>
          <a:bodyPr/>
          <a:lstStyle/>
          <a:p>
            <a:r>
              <a:rPr lang="en-US" dirty="0"/>
              <a:t>This is the top portion of the house. It identifies the way “how” items either support (positive) or conflict (negative) with one another</a:t>
            </a:r>
            <a:r>
              <a:rPr lang="en-US" sz="2000" dirty="0"/>
              <a: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103</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639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3411" y="3497850"/>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b="25018"/>
          <a:stretch>
            <a:fillRect/>
          </a:stretch>
        </p:blipFill>
        <p:spPr bwMode="auto">
          <a:xfrm>
            <a:off x="3001626" y="2337417"/>
            <a:ext cx="4838010" cy="438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p:cNvSpPr>
            <a:spLocks noChangeAspect="1"/>
          </p:cNvSpPr>
          <p:nvPr/>
        </p:nvSpPr>
        <p:spPr>
          <a:xfrm>
            <a:off x="4267200" y="2331720"/>
            <a:ext cx="2209800" cy="1325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grpSp>
        <p:nvGrpSpPr>
          <p:cNvPr id="16392" name="Group 44"/>
          <p:cNvGrpSpPr>
            <a:grpSpLocks/>
          </p:cNvGrpSpPr>
          <p:nvPr/>
        </p:nvGrpSpPr>
        <p:grpSpPr bwMode="auto">
          <a:xfrm>
            <a:off x="1846262" y="3548064"/>
            <a:ext cx="2116138" cy="1100137"/>
            <a:chOff x="295275" y="2728913"/>
            <a:chExt cx="2116138" cy="1100137"/>
          </a:xfrm>
        </p:grpSpPr>
        <p:sp>
          <p:nvSpPr>
            <p:cNvPr id="12" name="Rectangle 178"/>
            <p:cNvSpPr>
              <a:spLocks noChangeArrowheads="1"/>
            </p:cNvSpPr>
            <p:nvPr/>
          </p:nvSpPr>
          <p:spPr bwMode="auto">
            <a:xfrm>
              <a:off x="839788" y="2830513"/>
              <a:ext cx="1498808"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Strong Positive</a:t>
              </a:r>
            </a:p>
          </p:txBody>
        </p:sp>
        <p:sp>
          <p:nvSpPr>
            <p:cNvPr id="13" name="Rectangle 179"/>
            <p:cNvSpPr>
              <a:spLocks noChangeArrowheads="1"/>
            </p:cNvSpPr>
            <p:nvPr/>
          </p:nvSpPr>
          <p:spPr bwMode="auto">
            <a:xfrm>
              <a:off x="838200" y="3057525"/>
              <a:ext cx="872034"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Positive</a:t>
              </a:r>
            </a:p>
          </p:txBody>
        </p:sp>
        <p:sp>
          <p:nvSpPr>
            <p:cNvPr id="14" name="Rectangle 180"/>
            <p:cNvSpPr>
              <a:spLocks noChangeArrowheads="1"/>
            </p:cNvSpPr>
            <p:nvPr/>
          </p:nvSpPr>
          <p:spPr bwMode="auto">
            <a:xfrm>
              <a:off x="838200" y="3298825"/>
              <a:ext cx="931345"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Negative</a:t>
              </a:r>
            </a:p>
          </p:txBody>
        </p:sp>
        <p:sp>
          <p:nvSpPr>
            <p:cNvPr id="15" name="Oval 181"/>
            <p:cNvSpPr>
              <a:spLocks noChangeArrowheads="1"/>
            </p:cNvSpPr>
            <p:nvPr/>
          </p:nvSpPr>
          <p:spPr bwMode="auto">
            <a:xfrm>
              <a:off x="717550" y="3086100"/>
              <a:ext cx="93663" cy="10160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399" name="Group 184"/>
            <p:cNvGrpSpPr>
              <a:grpSpLocks/>
            </p:cNvGrpSpPr>
            <p:nvPr/>
          </p:nvGrpSpPr>
          <p:grpSpPr bwMode="auto">
            <a:xfrm>
              <a:off x="711200" y="2855913"/>
              <a:ext cx="93663" cy="101600"/>
              <a:chOff x="448" y="1799"/>
              <a:chExt cx="59" cy="64"/>
            </a:xfrm>
          </p:grpSpPr>
          <p:sp>
            <p:nvSpPr>
              <p:cNvPr id="31" name="Oval 182"/>
              <p:cNvSpPr>
                <a:spLocks noChangeArrowheads="1"/>
              </p:cNvSpPr>
              <p:nvPr/>
            </p:nvSpPr>
            <p:spPr bwMode="auto">
              <a:xfrm>
                <a:off x="448" y="1799"/>
                <a:ext cx="59" cy="64"/>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2" name="Oval 183"/>
              <p:cNvSpPr>
                <a:spLocks noChangeArrowheads="1"/>
              </p:cNvSpPr>
              <p:nvPr/>
            </p:nvSpPr>
            <p:spPr bwMode="auto">
              <a:xfrm>
                <a:off x="465" y="1817"/>
                <a:ext cx="25" cy="30"/>
              </a:xfrm>
              <a:prstGeom prst="ellipse">
                <a:avLst/>
              </a:prstGeom>
              <a:noFill/>
              <a:ln w="12700">
                <a:solidFill>
                  <a:srgbClr val="FFFFFF"/>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00" name="Group 189"/>
            <p:cNvGrpSpPr>
              <a:grpSpLocks/>
            </p:cNvGrpSpPr>
            <p:nvPr/>
          </p:nvGrpSpPr>
          <p:grpSpPr bwMode="auto">
            <a:xfrm>
              <a:off x="717550" y="3532188"/>
              <a:ext cx="107950" cy="112712"/>
              <a:chOff x="452" y="2225"/>
              <a:chExt cx="68" cy="71"/>
            </a:xfrm>
          </p:grpSpPr>
          <p:sp>
            <p:nvSpPr>
              <p:cNvPr id="27" name="Line 185"/>
              <p:cNvSpPr>
                <a:spLocks noChangeShapeType="1"/>
              </p:cNvSpPr>
              <p:nvPr/>
            </p:nvSpPr>
            <p:spPr bwMode="auto">
              <a:xfrm>
                <a:off x="452" y="2260"/>
                <a:ext cx="68" cy="0"/>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8" name="Line 186"/>
              <p:cNvSpPr>
                <a:spLocks noChangeShapeType="1"/>
              </p:cNvSpPr>
              <p:nvPr/>
            </p:nvSpPr>
            <p:spPr bwMode="auto">
              <a:xfrm>
                <a:off x="486" y="2225"/>
                <a:ext cx="0"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9" name="Line 187"/>
              <p:cNvSpPr>
                <a:spLocks noChangeShapeType="1"/>
              </p:cNvSpPr>
              <p:nvPr/>
            </p:nvSpPr>
            <p:spPr bwMode="auto">
              <a:xfrm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0" name="Line 188"/>
              <p:cNvSpPr>
                <a:spLocks noChangeShapeType="1"/>
              </p:cNvSpPr>
              <p:nvPr/>
            </p:nvSpPr>
            <p:spPr bwMode="auto">
              <a:xfrm flipH="1" flipV="1">
                <a:off x="452" y="2225"/>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01" name="Group 192"/>
            <p:cNvGrpSpPr>
              <a:grpSpLocks/>
            </p:cNvGrpSpPr>
            <p:nvPr/>
          </p:nvGrpSpPr>
          <p:grpSpPr bwMode="auto">
            <a:xfrm>
              <a:off x="717550" y="3305175"/>
              <a:ext cx="107950" cy="112712"/>
              <a:chOff x="452" y="2082"/>
              <a:chExt cx="68" cy="71"/>
            </a:xfrm>
          </p:grpSpPr>
          <p:sp>
            <p:nvSpPr>
              <p:cNvPr id="25" name="Line 190"/>
              <p:cNvSpPr>
                <a:spLocks noChangeShapeType="1"/>
              </p:cNvSpPr>
              <p:nvPr/>
            </p:nvSpPr>
            <p:spPr bwMode="auto">
              <a:xfrm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26" name="Line 191"/>
              <p:cNvSpPr>
                <a:spLocks noChangeShapeType="1"/>
              </p:cNvSpPr>
              <p:nvPr/>
            </p:nvSpPr>
            <p:spPr bwMode="auto">
              <a:xfrm flipH="1" flipV="1">
                <a:off x="452" y="2082"/>
                <a:ext cx="68" cy="71"/>
              </a:xfrm>
              <a:prstGeom prst="line">
                <a:avLst/>
              </a:prstGeom>
              <a:noFill/>
              <a:ln w="12700">
                <a:solidFill>
                  <a:srgbClr val="FFFFFF"/>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sp>
          <p:nvSpPr>
            <p:cNvPr id="19" name="Rectangle 193"/>
            <p:cNvSpPr>
              <a:spLocks noChangeArrowheads="1"/>
            </p:cNvSpPr>
            <p:nvPr/>
          </p:nvSpPr>
          <p:spPr bwMode="auto">
            <a:xfrm>
              <a:off x="839788" y="3511550"/>
              <a:ext cx="1558119" cy="265330"/>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latin typeface="+mj-lt"/>
                </a:rPr>
                <a:t>Strong Negative</a:t>
              </a:r>
            </a:p>
          </p:txBody>
        </p:sp>
        <p:sp>
          <p:nvSpPr>
            <p:cNvPr id="20" name="Rectangle 194"/>
            <p:cNvSpPr>
              <a:spLocks noChangeArrowheads="1"/>
            </p:cNvSpPr>
            <p:nvPr/>
          </p:nvSpPr>
          <p:spPr bwMode="auto">
            <a:xfrm>
              <a:off x="303213" y="2830513"/>
              <a:ext cx="388937"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1" name="Rectangle 195"/>
            <p:cNvSpPr>
              <a:spLocks noChangeArrowheads="1"/>
            </p:cNvSpPr>
            <p:nvPr/>
          </p:nvSpPr>
          <p:spPr bwMode="auto">
            <a:xfrm>
              <a:off x="303213" y="3057525"/>
              <a:ext cx="388937"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2" name="Rectangle 196"/>
            <p:cNvSpPr>
              <a:spLocks noChangeArrowheads="1"/>
            </p:cNvSpPr>
            <p:nvPr/>
          </p:nvSpPr>
          <p:spPr bwMode="auto">
            <a:xfrm>
              <a:off x="339725" y="3284538"/>
              <a:ext cx="344488" cy="265112"/>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-3</a:t>
              </a:r>
            </a:p>
          </p:txBody>
        </p:sp>
        <p:sp>
          <p:nvSpPr>
            <p:cNvPr id="23" name="Rectangle 197"/>
            <p:cNvSpPr>
              <a:spLocks noChangeArrowheads="1"/>
            </p:cNvSpPr>
            <p:nvPr/>
          </p:nvSpPr>
          <p:spPr bwMode="auto">
            <a:xfrm>
              <a:off x="339725" y="3511550"/>
              <a:ext cx="344488" cy="265113"/>
            </a:xfrm>
            <a:prstGeom prst="rect">
              <a:avLst/>
            </a:prstGeom>
            <a:noFill/>
            <a:ln w="9525">
              <a:noFill/>
              <a:miter lim="800000"/>
              <a:headEnd/>
              <a:tailEnd/>
            </a:ln>
            <a:effectLst/>
          </p:spPr>
          <p:txBody>
            <a:bodyPr wrap="none" lIns="92075" tIns="46038" rIns="92075" bIns="46038">
              <a:spAutoFit/>
            </a:bodyPr>
            <a:lstStyle/>
            <a:p>
              <a:pPr>
                <a:lnSpc>
                  <a:spcPct val="80000"/>
                </a:lnSpc>
                <a:defRPr/>
              </a:pPr>
              <a:r>
                <a:rPr lang="en-US" sz="1400" b="1" dirty="0">
                  <a:solidFill>
                    <a:schemeClr val="accent1">
                      <a:lumMod val="90000"/>
                      <a:lumOff val="10000"/>
                    </a:schemeClr>
                  </a:solidFill>
                </a:rPr>
                <a:t>-9</a:t>
              </a:r>
            </a:p>
          </p:txBody>
        </p:sp>
        <p:sp>
          <p:nvSpPr>
            <p:cNvPr id="24" name="Rectangle 198"/>
            <p:cNvSpPr>
              <a:spLocks noChangeArrowheads="1"/>
            </p:cNvSpPr>
            <p:nvPr/>
          </p:nvSpPr>
          <p:spPr bwMode="auto">
            <a:xfrm>
              <a:off x="295275" y="2728913"/>
              <a:ext cx="2116138" cy="1100137"/>
            </a:xfrm>
            <a:prstGeom prst="rect">
              <a:avLst/>
            </a:prstGeom>
            <a:noFill/>
            <a:ln w="12700">
              <a:solidFill>
                <a:srgbClr val="FFFFFF"/>
              </a:solidFill>
              <a:miter lim="800000"/>
              <a:headEnd/>
              <a:tailEnd/>
            </a:ln>
            <a:effectLst/>
          </p:spPr>
          <p:txBody>
            <a:bodyPr wrap="none" anchor="ctr"/>
            <a:lstStyle/>
            <a:p>
              <a:pPr>
                <a:defRPr/>
              </a:pPr>
              <a:endParaRPr lang="en-IN" dirty="0">
                <a:solidFill>
                  <a:schemeClr val="accent1">
                    <a:lumMod val="90000"/>
                    <a:lumOff val="10000"/>
                  </a:schemeClr>
                </a:solidFill>
              </a:endParaRPr>
            </a:p>
          </p:txBody>
        </p:sp>
        <p:sp>
          <p:nvSpPr>
            <p:cNvPr id="33" name="Oval 181"/>
            <p:cNvSpPr>
              <a:spLocks noChangeArrowheads="1"/>
            </p:cNvSpPr>
            <p:nvPr/>
          </p:nvSpPr>
          <p:spPr bwMode="auto">
            <a:xfrm>
              <a:off x="715963" y="3103563"/>
              <a:ext cx="93662" cy="101600"/>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nvGrpSpPr>
            <p:cNvPr id="16409" name="Group 184"/>
            <p:cNvGrpSpPr>
              <a:grpSpLocks/>
            </p:cNvGrpSpPr>
            <p:nvPr/>
          </p:nvGrpSpPr>
          <p:grpSpPr bwMode="auto">
            <a:xfrm>
              <a:off x="708946" y="2873169"/>
              <a:ext cx="93663" cy="101600"/>
              <a:chOff x="448" y="1799"/>
              <a:chExt cx="59" cy="64"/>
            </a:xfrm>
          </p:grpSpPr>
          <p:sp>
            <p:nvSpPr>
              <p:cNvPr id="35" name="Oval 182"/>
              <p:cNvSpPr>
                <a:spLocks noChangeArrowheads="1"/>
              </p:cNvSpPr>
              <p:nvPr/>
            </p:nvSpPr>
            <p:spPr bwMode="auto">
              <a:xfrm>
                <a:off x="448" y="1799"/>
                <a:ext cx="59" cy="64"/>
              </a:xfrm>
              <a:prstGeom prst="ellipse">
                <a:avLst/>
              </a:prstGeom>
              <a:noFill/>
              <a:ln w="12700">
                <a:solidFill>
                  <a:schemeClr val="accent1">
                    <a:lumMod val="90000"/>
                    <a:lumOff val="1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sp>
            <p:nvSpPr>
              <p:cNvPr id="36" name="Oval 183"/>
              <p:cNvSpPr>
                <a:spLocks noChangeArrowheads="1"/>
              </p:cNvSpPr>
              <p:nvPr/>
            </p:nvSpPr>
            <p:spPr bwMode="auto">
              <a:xfrm>
                <a:off x="465" y="1817"/>
                <a:ext cx="25" cy="30"/>
              </a:xfrm>
              <a:prstGeom prst="ellipse">
                <a:avLst/>
              </a:prstGeom>
              <a:noFill/>
              <a:ln w="12700">
                <a:solidFill>
                  <a:schemeClr val="tx2">
                    <a:lumMod val="50000"/>
                  </a:schemeClr>
                </a:solidFill>
                <a:round/>
                <a:headEnd/>
                <a:tailEnd/>
              </a:ln>
              <a:effectLst/>
            </p:spPr>
            <p:txBody>
              <a:bodyPr wrap="none" anchor="ctr"/>
              <a:lstStyle/>
              <a:p>
                <a:pPr>
                  <a:defRPr/>
                </a:pPr>
                <a:endParaRPr lang="en-IN" dirty="0">
                  <a:solidFill>
                    <a:schemeClr val="accent1">
                      <a:lumMod val="90000"/>
                      <a:lumOff val="10000"/>
                    </a:schemeClr>
                  </a:solidFill>
                </a:endParaRPr>
              </a:p>
            </p:txBody>
          </p:sp>
        </p:grpSp>
        <p:grpSp>
          <p:nvGrpSpPr>
            <p:cNvPr id="16410" name="Group 189"/>
            <p:cNvGrpSpPr>
              <a:grpSpLocks/>
            </p:cNvGrpSpPr>
            <p:nvPr/>
          </p:nvGrpSpPr>
          <p:grpSpPr bwMode="auto">
            <a:xfrm>
              <a:off x="715296" y="3549444"/>
              <a:ext cx="107950" cy="112712"/>
              <a:chOff x="452" y="2225"/>
              <a:chExt cx="68" cy="71"/>
            </a:xfrm>
          </p:grpSpPr>
          <p:sp>
            <p:nvSpPr>
              <p:cNvPr id="38" name="Line 185"/>
              <p:cNvSpPr>
                <a:spLocks noChangeShapeType="1"/>
              </p:cNvSpPr>
              <p:nvPr/>
            </p:nvSpPr>
            <p:spPr bwMode="auto">
              <a:xfrm>
                <a:off x="452" y="2260"/>
                <a:ext cx="68" cy="0"/>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39" name="Line 186"/>
              <p:cNvSpPr>
                <a:spLocks noChangeShapeType="1"/>
              </p:cNvSpPr>
              <p:nvPr/>
            </p:nvSpPr>
            <p:spPr bwMode="auto">
              <a:xfrm>
                <a:off x="486" y="2225"/>
                <a:ext cx="0"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0" name="Line 187"/>
              <p:cNvSpPr>
                <a:spLocks noChangeShapeType="1"/>
              </p:cNvSpPr>
              <p:nvPr/>
            </p:nvSpPr>
            <p:spPr bwMode="auto">
              <a:xfrm flipV="1">
                <a:off x="452" y="2225"/>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1" name="Line 188"/>
              <p:cNvSpPr>
                <a:spLocks noChangeShapeType="1"/>
              </p:cNvSpPr>
              <p:nvPr/>
            </p:nvSpPr>
            <p:spPr bwMode="auto">
              <a:xfrm flipH="1" flipV="1">
                <a:off x="452" y="2225"/>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nvGrpSpPr>
            <p:cNvPr id="16411" name="Group 192"/>
            <p:cNvGrpSpPr>
              <a:grpSpLocks/>
            </p:cNvGrpSpPr>
            <p:nvPr/>
          </p:nvGrpSpPr>
          <p:grpSpPr bwMode="auto">
            <a:xfrm>
              <a:off x="715296" y="3322431"/>
              <a:ext cx="107950" cy="112712"/>
              <a:chOff x="452" y="2082"/>
              <a:chExt cx="68" cy="71"/>
            </a:xfrm>
          </p:grpSpPr>
          <p:sp>
            <p:nvSpPr>
              <p:cNvPr id="43" name="Line 190"/>
              <p:cNvSpPr>
                <a:spLocks noChangeShapeType="1"/>
              </p:cNvSpPr>
              <p:nvPr/>
            </p:nvSpPr>
            <p:spPr bwMode="auto">
              <a:xfrm flipV="1">
                <a:off x="452" y="2082"/>
                <a:ext cx="68" cy="71"/>
              </a:xfrm>
              <a:prstGeom prst="line">
                <a:avLst/>
              </a:prstGeom>
              <a:noFill/>
              <a:ln w="12700">
                <a:solidFill>
                  <a:schemeClr val="tx2">
                    <a:lumMod val="5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sp>
            <p:nvSpPr>
              <p:cNvPr id="44" name="Line 191"/>
              <p:cNvSpPr>
                <a:spLocks noChangeShapeType="1"/>
              </p:cNvSpPr>
              <p:nvPr/>
            </p:nvSpPr>
            <p:spPr bwMode="auto">
              <a:xfrm flipH="1" flipV="1">
                <a:off x="452" y="2082"/>
                <a:ext cx="68" cy="71"/>
              </a:xfrm>
              <a:prstGeom prst="line">
                <a:avLst/>
              </a:prstGeom>
              <a:noFill/>
              <a:ln w="12700">
                <a:solidFill>
                  <a:schemeClr val="accent1">
                    <a:lumMod val="90000"/>
                    <a:lumOff val="10000"/>
                  </a:schemeClr>
                </a:solidFill>
                <a:round/>
                <a:headEnd type="none" w="sm" len="sm"/>
                <a:tailEnd type="none" w="sm" len="sm"/>
              </a:ln>
              <a:effectLst/>
            </p:spPr>
            <p:txBody>
              <a:bodyPr/>
              <a:lstStyle/>
              <a:p>
                <a:pPr>
                  <a:defRPr/>
                </a:pPr>
                <a:endParaRPr lang="en-IN" dirty="0">
                  <a:solidFill>
                    <a:schemeClr val="accent1">
                      <a:lumMod val="90000"/>
                      <a:lumOff val="10000"/>
                    </a:schemeClr>
                  </a:solidFill>
                </a:endParaRPr>
              </a:p>
            </p:txBody>
          </p:sp>
        </p:grpSp>
      </p:grpSp>
    </p:spTree>
    <p:custDataLst>
      <p:tags r:id="rId1"/>
    </p:custDataLst>
    <p:extLst>
      <p:ext uri="{BB962C8B-B14F-4D97-AF65-F5344CB8AC3E}">
        <p14:creationId xmlns:p14="http://schemas.microsoft.com/office/powerpoint/2010/main" val="13860663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1" y="3276600"/>
            <a:ext cx="3440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itle 1"/>
          <p:cNvSpPr txBox="1">
            <a:spLocks/>
          </p:cNvSpPr>
          <p:nvPr/>
        </p:nvSpPr>
        <p:spPr>
          <a:xfrm>
            <a:off x="609600" y="23020"/>
            <a:ext cx="7620000" cy="960437"/>
          </a:xfrm>
          <a:prstGeom prst="rect">
            <a:avLst/>
          </a:prstGeom>
        </p:spPr>
        <p:txBody>
          <a:bodyPr anchor="ctr">
            <a:normAutofit/>
          </a:bodyPr>
          <a:lstStyle/>
          <a:p>
            <a:pPr>
              <a:defRPr/>
            </a:pPr>
            <a:r>
              <a:rPr lang="en-US" sz="3600" spc="-100" dirty="0">
                <a:solidFill>
                  <a:schemeClr val="tx2"/>
                </a:solidFill>
                <a:latin typeface="Source Sans Pro" panose="020B0503030403020204" pitchFamily="34" charset="0"/>
                <a:ea typeface="+mj-ea"/>
                <a:cs typeface="+mj-cs"/>
              </a:rPr>
              <a:t>Step 7: </a:t>
            </a:r>
            <a:r>
              <a:rPr lang="en-US" sz="3600" dirty="0">
                <a:latin typeface="Source Sans Pro" panose="020B0503030403020204" pitchFamily="34" charset="0"/>
              </a:rPr>
              <a:t>Prioritize Design Requirements</a:t>
            </a:r>
          </a:p>
        </p:txBody>
      </p:sp>
      <p:sp>
        <p:nvSpPr>
          <p:cNvPr id="17415" name="Content Placeholder 2"/>
          <p:cNvSpPr>
            <a:spLocks noGrp="1"/>
          </p:cNvSpPr>
          <p:nvPr>
            <p:ph idx="1"/>
          </p:nvPr>
        </p:nvSpPr>
        <p:spPr/>
        <p:txBody>
          <a:bodyPr/>
          <a:lstStyle/>
          <a:p>
            <a:r>
              <a:rPr lang="en-US" b="1" dirty="0"/>
              <a:t>Overall Importance Ratings</a:t>
            </a:r>
          </a:p>
          <a:p>
            <a:pPr>
              <a:buFont typeface="Arial" charset="0"/>
              <a:buNone/>
            </a:pPr>
            <a:r>
              <a:rPr lang="en-US" sz="2000" dirty="0"/>
              <a:t>	</a:t>
            </a:r>
            <a:r>
              <a:rPr lang="en-US" sz="2200" dirty="0"/>
              <a:t>Function of relationship ratings and customer prioritization ratings</a:t>
            </a:r>
          </a:p>
          <a:p>
            <a:pPr>
              <a:buFont typeface="Arial" charset="0"/>
              <a:buNone/>
            </a:pPr>
            <a:endParaRPr lang="en-US" sz="2000" dirty="0"/>
          </a:p>
          <a:p>
            <a:r>
              <a:rPr lang="en-US" b="1" dirty="0"/>
              <a:t>Technical Difficulty Assessment</a:t>
            </a:r>
          </a:p>
          <a:p>
            <a:pPr>
              <a:buFont typeface="Arial" charset="0"/>
              <a:buNone/>
            </a:pPr>
            <a:r>
              <a:rPr lang="en-US" sz="2000" dirty="0"/>
              <a:t>	</a:t>
            </a:r>
            <a:r>
              <a:rPr lang="en-US" sz="2200" dirty="0"/>
              <a:t>Similar to customer market competitive evaluations but conducted by the technical team</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7" y="3481107"/>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52800" y="5715000"/>
            <a:ext cx="25146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738977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9028" y="3048000"/>
            <a:ext cx="3679973"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Title 1"/>
          <p:cNvSpPr txBox="1">
            <a:spLocks/>
          </p:cNvSpPr>
          <p:nvPr/>
        </p:nvSpPr>
        <p:spPr>
          <a:xfrm>
            <a:off x="609600" y="34645"/>
            <a:ext cx="7620000" cy="960437"/>
          </a:xfrm>
          <a:prstGeom prst="rect">
            <a:avLst/>
          </a:prstGeom>
        </p:spPr>
        <p:txBody>
          <a:bodyPr anchor="ctr">
            <a:normAutofit/>
          </a:bodyPr>
          <a:lstStyle/>
          <a:p>
            <a:pPr>
              <a:defRPr/>
            </a:pPr>
            <a:r>
              <a:rPr lang="en-US" sz="3600" spc="-100" dirty="0">
                <a:solidFill>
                  <a:schemeClr val="tx2"/>
                </a:solidFill>
                <a:latin typeface="Source Sans Pro" panose="020B0503030403020204" pitchFamily="34" charset="0"/>
                <a:ea typeface="+mj-ea"/>
                <a:cs typeface="+mj-cs"/>
              </a:rPr>
              <a:t>Step 7: </a:t>
            </a:r>
            <a:r>
              <a:rPr lang="en-US" sz="3600" dirty="0">
                <a:latin typeface="Source Sans Pro" panose="020B0503030403020204" pitchFamily="34" charset="0"/>
              </a:rPr>
              <a:t>Prioritize Design Requirements</a:t>
            </a:r>
          </a:p>
        </p:txBody>
      </p:sp>
      <p:sp>
        <p:nvSpPr>
          <p:cNvPr id="18439" name="Content Placeholder 2"/>
          <p:cNvSpPr>
            <a:spLocks noGrp="1"/>
          </p:cNvSpPr>
          <p:nvPr>
            <p:ph idx="1"/>
          </p:nvPr>
        </p:nvSpPr>
        <p:spPr/>
        <p:txBody>
          <a:bodyPr/>
          <a:lstStyle/>
          <a:p>
            <a:r>
              <a:rPr lang="en-US" b="1" dirty="0"/>
              <a:t>Technical Specification Competitive Evaluation</a:t>
            </a:r>
          </a:p>
          <a:p>
            <a:pPr>
              <a:buFont typeface="Arial" charset="0"/>
              <a:buNone/>
            </a:pPr>
            <a:r>
              <a:rPr lang="en-US" sz="2000" dirty="0"/>
              <a:t>	</a:t>
            </a:r>
            <a:r>
              <a:rPr lang="en-US" sz="2200" dirty="0"/>
              <a:t>Helps to establish the feasibility and realization of each “how” item</a:t>
            </a:r>
          </a:p>
          <a:p>
            <a:r>
              <a:rPr lang="en-US" b="1" dirty="0"/>
              <a:t>Target Goals</a:t>
            </a:r>
          </a:p>
          <a:p>
            <a:pPr>
              <a:buFont typeface="Arial" charset="0"/>
              <a:buNone/>
            </a:pPr>
            <a:r>
              <a:rPr lang="en-US" sz="2000" dirty="0"/>
              <a:t>	</a:t>
            </a:r>
            <a:r>
              <a:rPr lang="en-US" sz="2200" dirty="0"/>
              <a:t>How much is good enough to satisfy the customer</a:t>
            </a:r>
          </a:p>
          <a:p>
            <a:endParaRPr lang="en-US" sz="2000" b="1" dirty="0"/>
          </a:p>
        </p:txBody>
      </p:sp>
      <p:sp>
        <p:nvSpPr>
          <p:cNvPr id="7" name="Slide Number Placeholder 6"/>
          <p:cNvSpPr>
            <a:spLocks noGrp="1"/>
          </p:cNvSpPr>
          <p:nvPr>
            <p:ph type="sldNum" sz="quarter" idx="4"/>
          </p:nvPr>
        </p:nvSpPr>
        <p:spPr/>
        <p:txBody>
          <a:bodyPr/>
          <a:lstStyle/>
          <a:p>
            <a:fld id="{5A6A12F4-C341-4E64-9C18-B0BA3358FAF5}" type="slidenum">
              <a:rPr lang="en-US" smtClean="0"/>
              <a:pPr/>
              <a:t>105</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5" name="Date Placeholder 4"/>
          <p:cNvSpPr>
            <a:spLocks noGrp="1"/>
          </p:cNvSpPr>
          <p:nvPr>
            <p:ph type="dt" sz="half" idx="2"/>
          </p:nvPr>
        </p:nvSpPr>
        <p:spPr/>
        <p:txBody>
          <a:bodyPr/>
          <a:lstStyle/>
          <a:p>
            <a:r>
              <a:rPr lang="en-US"/>
              <a:t>Lean Six Sigma Training - SXL</a:t>
            </a:r>
            <a:endParaRPr lang="en-US" dirty="0"/>
          </a:p>
        </p:txBody>
      </p:sp>
      <p:pic>
        <p:nvPicPr>
          <p:cNvPr id="1844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18587" y="3449591"/>
            <a:ext cx="213201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59027" y="6019800"/>
            <a:ext cx="268937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001807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House of Quality</a:t>
            </a:r>
            <a:endParaRPr lang="en-IN" dirty="0"/>
          </a:p>
        </p:txBody>
      </p:sp>
      <p:sp>
        <p:nvSpPr>
          <p:cNvPr id="16" name="Slide Number Placeholder 15"/>
          <p:cNvSpPr>
            <a:spLocks noGrp="1"/>
          </p:cNvSpPr>
          <p:nvPr>
            <p:ph type="sldNum" sz="quarter" idx="4"/>
          </p:nvPr>
        </p:nvSpPr>
        <p:spPr/>
        <p:txBody>
          <a:bodyPr/>
          <a:lstStyle/>
          <a:p>
            <a:fld id="{5A6A12F4-C341-4E64-9C18-B0BA3358FAF5}" type="slidenum">
              <a:rPr lang="en-US" smtClean="0"/>
              <a:pPr/>
              <a:t>106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6" name="Group 5"/>
          <p:cNvGrpSpPr/>
          <p:nvPr/>
        </p:nvGrpSpPr>
        <p:grpSpPr>
          <a:xfrm>
            <a:off x="3124200" y="1219200"/>
            <a:ext cx="4800600" cy="5354638"/>
            <a:chOff x="1600200" y="1219200"/>
            <a:chExt cx="4800600" cy="5354638"/>
          </a:xfrm>
        </p:grpSpPr>
        <p:pic>
          <p:nvPicPr>
            <p:cNvPr id="1946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219200"/>
              <a:ext cx="48006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356"/>
            <p:cNvSpPr>
              <a:spLocks noChangeArrowheads="1"/>
            </p:cNvSpPr>
            <p:nvPr/>
          </p:nvSpPr>
          <p:spPr bwMode="auto">
            <a:xfrm>
              <a:off x="19812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1</a:t>
              </a:r>
            </a:p>
          </p:txBody>
        </p:sp>
        <p:sp>
          <p:nvSpPr>
            <p:cNvPr id="10" name="Oval 1359"/>
            <p:cNvSpPr>
              <a:spLocks noChangeArrowheads="1"/>
            </p:cNvSpPr>
            <p:nvPr/>
          </p:nvSpPr>
          <p:spPr bwMode="auto">
            <a:xfrm>
              <a:off x="3810000" y="28194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2</a:t>
              </a:r>
            </a:p>
          </p:txBody>
        </p:sp>
        <p:sp>
          <p:nvSpPr>
            <p:cNvPr id="11" name="Oval 1362"/>
            <p:cNvSpPr>
              <a:spLocks noChangeArrowheads="1"/>
            </p:cNvSpPr>
            <p:nvPr/>
          </p:nvSpPr>
          <p:spPr bwMode="auto">
            <a:xfrm>
              <a:off x="51054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4</a:t>
              </a:r>
            </a:p>
          </p:txBody>
        </p:sp>
        <p:sp>
          <p:nvSpPr>
            <p:cNvPr id="12" name="Oval 1365"/>
            <p:cNvSpPr>
              <a:spLocks noChangeArrowheads="1"/>
            </p:cNvSpPr>
            <p:nvPr/>
          </p:nvSpPr>
          <p:spPr bwMode="auto">
            <a:xfrm>
              <a:off x="3810000" y="41910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3</a:t>
              </a:r>
            </a:p>
          </p:txBody>
        </p:sp>
        <p:sp>
          <p:nvSpPr>
            <p:cNvPr id="13" name="Oval 1368"/>
            <p:cNvSpPr>
              <a:spLocks noChangeArrowheads="1"/>
            </p:cNvSpPr>
            <p:nvPr/>
          </p:nvSpPr>
          <p:spPr bwMode="auto">
            <a:xfrm>
              <a:off x="5791200" y="41148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5</a:t>
              </a:r>
            </a:p>
          </p:txBody>
        </p:sp>
        <p:sp>
          <p:nvSpPr>
            <p:cNvPr id="14" name="Oval 1371"/>
            <p:cNvSpPr>
              <a:spLocks noChangeArrowheads="1"/>
            </p:cNvSpPr>
            <p:nvPr/>
          </p:nvSpPr>
          <p:spPr bwMode="auto">
            <a:xfrm>
              <a:off x="3810000" y="17526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6</a:t>
              </a:r>
            </a:p>
          </p:txBody>
        </p:sp>
        <p:sp>
          <p:nvSpPr>
            <p:cNvPr id="15" name="Oval 1377"/>
            <p:cNvSpPr>
              <a:spLocks noChangeArrowheads="1"/>
            </p:cNvSpPr>
            <p:nvPr/>
          </p:nvSpPr>
          <p:spPr bwMode="auto">
            <a:xfrm>
              <a:off x="3810000" y="5791200"/>
              <a:ext cx="444500" cy="444500"/>
            </a:xfrm>
            <a:prstGeom prst="ellipse">
              <a:avLst/>
            </a:prstGeom>
            <a:solidFill>
              <a:srgbClr val="FFFF00"/>
            </a:solidFill>
            <a:ln w="12700">
              <a:solidFill>
                <a:schemeClr val="tx1"/>
              </a:solidFill>
              <a:round/>
              <a:headEnd/>
              <a:tailEnd/>
            </a:ln>
            <a:effectLst/>
          </p:spPr>
          <p:txBody>
            <a:bodyPr wrap="none" lIns="90488" tIns="44450" rIns="90488" bIns="44450" anchor="ctr"/>
            <a:lstStyle/>
            <a:p>
              <a:pPr>
                <a:defRPr/>
              </a:pPr>
              <a:r>
                <a:rPr lang="en-GB" sz="2400" dirty="0">
                  <a:solidFill>
                    <a:srgbClr val="8901F3"/>
                  </a:solidFill>
                  <a:effectLst>
                    <a:outerShdw blurRad="38100" dist="38100" dir="2700000" algn="tl">
                      <a:srgbClr val="000000"/>
                    </a:outerShdw>
                  </a:effectLst>
                </a:rPr>
                <a:t>7</a:t>
              </a:r>
            </a:p>
          </p:txBody>
        </p:sp>
      </p:grpSp>
    </p:spTree>
    <p:custDataLst>
      <p:tags r:id="rId1"/>
    </p:custDataLst>
    <p:extLst>
      <p:ext uri="{BB962C8B-B14F-4D97-AF65-F5344CB8AC3E}">
        <p14:creationId xmlns:p14="http://schemas.microsoft.com/office/powerpoint/2010/main" val="27874570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Pros of QFD</a:t>
            </a:r>
          </a:p>
        </p:txBody>
      </p:sp>
      <p:sp>
        <p:nvSpPr>
          <p:cNvPr id="20483" name="Content Placeholder 2"/>
          <p:cNvSpPr>
            <a:spLocks noGrp="1"/>
          </p:cNvSpPr>
          <p:nvPr>
            <p:ph idx="1"/>
          </p:nvPr>
        </p:nvSpPr>
        <p:spPr/>
        <p:txBody>
          <a:bodyPr/>
          <a:lstStyle/>
          <a:p>
            <a:r>
              <a:rPr lang="en-US" sz="2600" dirty="0"/>
              <a:t>Focuses the design of the product or process on satisfying customer’s needs and wants.</a:t>
            </a:r>
          </a:p>
          <a:p>
            <a:pPr marL="114300" indent="0">
              <a:buNone/>
            </a:pPr>
            <a:endParaRPr lang="en-US" sz="2600" dirty="0"/>
          </a:p>
          <a:p>
            <a:r>
              <a:rPr lang="en-US" sz="2600" dirty="0"/>
              <a:t>Improves the contact channels between customers, advertising, research and improvement, quality and production departments, which sustains better decision making.</a:t>
            </a:r>
          </a:p>
          <a:p>
            <a:pPr marL="114300" indent="0">
              <a:buNone/>
            </a:pPr>
            <a:endParaRPr lang="en-US" sz="2600" dirty="0"/>
          </a:p>
          <a:p>
            <a:r>
              <a:rPr lang="en-US" sz="2600" dirty="0"/>
              <a:t>Reduces the new product development project period and cost.</a:t>
            </a:r>
          </a:p>
          <a:p>
            <a:pPr marL="411480" lvl="1" indent="0">
              <a:buNone/>
            </a:pPr>
            <a:endParaRPr lang="en-US" sz="24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107</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399284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Cons of QFD</a:t>
            </a:r>
          </a:p>
        </p:txBody>
      </p:sp>
      <p:sp>
        <p:nvSpPr>
          <p:cNvPr id="21507" name="Content Placeholder 2"/>
          <p:cNvSpPr>
            <a:spLocks noGrp="1"/>
          </p:cNvSpPr>
          <p:nvPr>
            <p:ph idx="1"/>
          </p:nvPr>
        </p:nvSpPr>
        <p:spPr/>
        <p:txBody>
          <a:bodyPr/>
          <a:lstStyle/>
          <a:p>
            <a:r>
              <a:rPr lang="en-US" sz="2600" dirty="0"/>
              <a:t>The relationship matrix can be too obscure with many process inputs and/or many customer constraints.</a:t>
            </a:r>
          </a:p>
          <a:p>
            <a:pPr marL="114300" indent="0">
              <a:buNone/>
            </a:pPr>
            <a:endParaRPr lang="en-US" sz="2600" dirty="0"/>
          </a:p>
          <a:p>
            <a:r>
              <a:rPr lang="en-US" sz="2600" dirty="0"/>
              <a:t>It can be very complicated and difficult to implement without experience.</a:t>
            </a:r>
          </a:p>
          <a:p>
            <a:pPr marL="114300" indent="0">
              <a:buNone/>
            </a:pPr>
            <a:endParaRPr lang="en-US" sz="2600" dirty="0"/>
          </a:p>
          <a:p>
            <a:r>
              <a:rPr lang="en-US" sz="2600" dirty="0"/>
              <a:t>If throughout the process new ideas, specifications, or requirements are not discovered, you run the risk of losing team members’ trust in the process. </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108</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446291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QFD Summary</a:t>
            </a:r>
          </a:p>
        </p:txBody>
      </p:sp>
      <p:sp>
        <p:nvSpPr>
          <p:cNvPr id="22531" name="Content Placeholder 2"/>
          <p:cNvSpPr>
            <a:spLocks noGrp="1"/>
          </p:cNvSpPr>
          <p:nvPr>
            <p:ph idx="1"/>
          </p:nvPr>
        </p:nvSpPr>
        <p:spPr/>
        <p:txBody>
          <a:bodyPr>
            <a:normAutofit/>
          </a:bodyPr>
          <a:lstStyle/>
          <a:p>
            <a:pPr marL="411163" lvl="1" indent="0">
              <a:buNone/>
            </a:pPr>
            <a:r>
              <a:rPr lang="en-US" sz="2400" dirty="0"/>
              <a:t>When used properly, the quality function deployment is an extremely valuable approach to product/process design. </a:t>
            </a:r>
          </a:p>
          <a:p>
            <a:pPr marL="411163" lvl="1" indent="0">
              <a:buNone/>
            </a:pPr>
            <a:r>
              <a:rPr lang="en-US" sz="2400" dirty="0"/>
              <a:t>There are many benefits of QFD that can only be realized when each step of the process is completed thoroughly:</a:t>
            </a:r>
          </a:p>
          <a:p>
            <a:pPr lvl="1" eaLnBrk="1" hangingPunct="1"/>
            <a:r>
              <a:rPr lang="en-US" dirty="0"/>
              <a:t>Logical way of obtaining information and presenting it</a:t>
            </a:r>
          </a:p>
          <a:p>
            <a:pPr lvl="1" eaLnBrk="1" hangingPunct="1"/>
            <a:r>
              <a:rPr lang="en-US" dirty="0"/>
              <a:t>Smallest product development cycle</a:t>
            </a:r>
          </a:p>
          <a:p>
            <a:pPr lvl="1" eaLnBrk="1" hangingPunct="1"/>
            <a:r>
              <a:rPr lang="en-US" dirty="0"/>
              <a:t>Considerably condensed start-up costs</a:t>
            </a:r>
          </a:p>
          <a:p>
            <a:pPr lvl="1" eaLnBrk="1" hangingPunct="1"/>
            <a:r>
              <a:rPr lang="en-US" dirty="0"/>
              <a:t>Fewer engineering alterations</a:t>
            </a:r>
          </a:p>
          <a:p>
            <a:pPr lvl="1" eaLnBrk="1" hangingPunct="1"/>
            <a:r>
              <a:rPr lang="en-US" dirty="0"/>
              <a:t>Reduced chance of supervision during design process</a:t>
            </a:r>
          </a:p>
          <a:p>
            <a:pPr lvl="1" eaLnBrk="1" hangingPunct="1"/>
            <a:r>
              <a:rPr lang="en-US" dirty="0"/>
              <a:t>Collaborating environment</a:t>
            </a:r>
          </a:p>
          <a:p>
            <a:pPr lvl="1" eaLnBrk="1" hangingPunct="1"/>
            <a:r>
              <a:rPr lang="en-US" dirty="0"/>
              <a:t>Preserving everything in characters.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109</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55701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endParaRPr lang="en-US" sz="4400" dirty="0"/>
          </a:p>
        </p:txBody>
      </p:sp>
      <p:sp>
        <p:nvSpPr>
          <p:cNvPr id="3" name="Content Placeholder 2"/>
          <p:cNvSpPr>
            <a:spLocks noGrp="1"/>
          </p:cNvSpPr>
          <p:nvPr>
            <p:ph idx="1"/>
          </p:nvPr>
        </p:nvSpPr>
        <p:spPr/>
        <p:txBody>
          <a:bodyPr>
            <a:noAutofit/>
          </a:bodyPr>
          <a:lstStyle/>
          <a:p>
            <a:r>
              <a:rPr lang="en-US" dirty="0"/>
              <a:t>Let us take a look at processes operating at 3 sigma.</a:t>
            </a:r>
          </a:p>
          <a:p>
            <a:r>
              <a:rPr lang="en-US" dirty="0"/>
              <a:t>3 sigma processes have a defect rate of approximately 7%. What would happen if processes operated at 3 sigma?</a:t>
            </a:r>
          </a:p>
          <a:p>
            <a:pPr lvl="1"/>
            <a:r>
              <a:rPr lang="en-US" dirty="0"/>
              <a:t>Virtually no modern computer would function*.</a:t>
            </a:r>
          </a:p>
          <a:p>
            <a:pPr lvl="1"/>
            <a:r>
              <a:rPr lang="en-US" dirty="0"/>
              <a:t>10,800,000 health care claims would be mishandled each year.</a:t>
            </a:r>
          </a:p>
          <a:p>
            <a:pPr lvl="1"/>
            <a:r>
              <a:rPr lang="en-US" dirty="0"/>
              <a:t>18,900 US savings bonds would be lost every month.</a:t>
            </a:r>
          </a:p>
          <a:p>
            <a:pPr lvl="1"/>
            <a:r>
              <a:rPr lang="en-US" dirty="0"/>
              <a:t>54,000 checks would be lost each night by a single large bank.</a:t>
            </a:r>
          </a:p>
          <a:p>
            <a:pPr lvl="1"/>
            <a:r>
              <a:rPr lang="en-US" dirty="0"/>
              <a:t>4,050 invoices would be sent out incorrectly each month by a modest-sized telecommunications company.</a:t>
            </a:r>
          </a:p>
          <a:p>
            <a:pPr lvl="1"/>
            <a:r>
              <a:rPr lang="en-US" dirty="0"/>
              <a:t>540,000 erroneous call details would be recorded each day from a regional telecommunications company.</a:t>
            </a:r>
          </a:p>
          <a:p>
            <a:pPr lvl="1"/>
            <a:r>
              <a:rPr lang="en-US" dirty="0"/>
              <a:t> 270 million erroneous credit card transactions would be recorded each year in the United States.</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11</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sp>
        <p:nvSpPr>
          <p:cNvPr id="7" name="Rectangle 6"/>
          <p:cNvSpPr/>
          <p:nvPr/>
        </p:nvSpPr>
        <p:spPr>
          <a:xfrm>
            <a:off x="5867400" y="6248401"/>
            <a:ext cx="4038600" cy="276999"/>
          </a:xfrm>
          <a:prstGeom prst="rect">
            <a:avLst/>
          </a:prstGeom>
        </p:spPr>
        <p:txBody>
          <a:bodyPr wrap="square">
            <a:spAutoFit/>
          </a:bodyPr>
          <a:lstStyle/>
          <a:p>
            <a:pPr algn="r"/>
            <a:r>
              <a:rPr lang="en-US" sz="1200" i="1" dirty="0"/>
              <a:t>(*http://www.qualityamerica.com)</a:t>
            </a:r>
            <a:endParaRPr lang="en-US" sz="1200" dirty="0"/>
          </a:p>
        </p:txBody>
      </p:sp>
    </p:spTree>
    <p:custDataLst>
      <p:tags r:id="rId1"/>
    </p:custDataLst>
    <p:extLst>
      <p:ext uri="{BB962C8B-B14F-4D97-AF65-F5344CB8AC3E}">
        <p14:creationId xmlns:p14="http://schemas.microsoft.com/office/powerpoint/2010/main" val="291812776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1.2.4 Cost of Poor Quality</a:t>
            </a:r>
          </a:p>
        </p:txBody>
      </p:sp>
      <p:sp>
        <p:nvSpPr>
          <p:cNvPr id="8" name="Slide Number Placeholder 7"/>
          <p:cNvSpPr>
            <a:spLocks noGrp="1"/>
          </p:cNvSpPr>
          <p:nvPr>
            <p:ph type="sldNum" sz="quarter" idx="4"/>
          </p:nvPr>
        </p:nvSpPr>
        <p:spPr/>
        <p:txBody>
          <a:bodyPr/>
          <a:lstStyle/>
          <a:p>
            <a:fld id="{5A6A12F4-C341-4E64-9C18-B0BA3358FAF5}" type="slidenum">
              <a:rPr lang="en-US" smtClean="0"/>
              <a:pPr/>
              <a:t>110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210900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5" name="Content Placeholder 4"/>
          <p:cNvSpPr>
            <a:spLocks noGrp="1"/>
          </p:cNvSpPr>
          <p:nvPr>
            <p:ph idx="1"/>
          </p:nvPr>
        </p:nvSpPr>
        <p:spPr/>
        <p:txBody>
          <a:bodyPr/>
          <a:lstStyle/>
          <a:p>
            <a:r>
              <a:rPr lang="en-US" dirty="0"/>
              <a:t>Cost of Poor Quality (COPQ) is the expense incurred due to waste, inefficiencies, and defects.</a:t>
            </a:r>
          </a:p>
          <a:p>
            <a:endParaRPr lang="en-US" dirty="0"/>
          </a:p>
          <a:p>
            <a:endParaRPr lang="en-US" dirty="0"/>
          </a:p>
          <a:p>
            <a:endParaRPr lang="en-US" dirty="0"/>
          </a:p>
          <a:p>
            <a:r>
              <a:rPr lang="en-US" dirty="0"/>
              <a:t>The COPQ has been proven to range from 5% to 30% of gross sales for most companies.</a:t>
            </a:r>
          </a:p>
          <a:p>
            <a:r>
              <a:rPr lang="en-US" dirty="0"/>
              <a:t>The COPQ can be staggering when considering process inefficiencies, hidden factories, defective products, rework, scrap, etc. </a:t>
            </a:r>
          </a:p>
          <a:p>
            <a:r>
              <a:rPr lang="en-US" dirty="0"/>
              <a:t>Understanding COPQ and where to look for it will help uncover process inefficiencies, defects, and hidden factories within your business.</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981200"/>
            <a:ext cx="104775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00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2800" y="2895600"/>
            <a:ext cx="4713600" cy="36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There are 7 common forms of waste that are often referred to as the “</a:t>
            </a:r>
            <a:r>
              <a:rPr lang="en-US" b="1" dirty="0"/>
              <a:t>7 deadly </a:t>
            </a:r>
            <a:r>
              <a:rPr lang="en-US" b="1" dirty="0" err="1"/>
              <a:t>muda</a:t>
            </a:r>
            <a:r>
              <a:rPr lang="en-US" b="1" dirty="0"/>
              <a:t>.” </a:t>
            </a:r>
          </a:p>
          <a:p>
            <a:r>
              <a:rPr lang="en-US" dirty="0"/>
              <a:t>Technically, there are more than 7 forms of waste but if you can remember these you will capture over 90% of your waste.</a:t>
            </a:r>
          </a:p>
          <a:p>
            <a:pPr marL="114300" indent="0">
              <a:buNone/>
            </a:pPr>
            <a:endParaRPr lang="en-US" dirty="0"/>
          </a:p>
          <a:p>
            <a:pPr marL="868680" lvl="1" indent="-457200">
              <a:buFont typeface="+mj-lt"/>
              <a:buAutoNum type="arabicPeriod"/>
            </a:pPr>
            <a:r>
              <a:rPr lang="en-US" dirty="0"/>
              <a:t>Defects</a:t>
            </a:r>
          </a:p>
          <a:p>
            <a:pPr marL="868680" lvl="1" indent="-457200">
              <a:buFont typeface="+mj-lt"/>
              <a:buAutoNum type="arabicPeriod"/>
            </a:pPr>
            <a:r>
              <a:rPr lang="en-US" dirty="0"/>
              <a:t>Overproduction</a:t>
            </a:r>
          </a:p>
          <a:p>
            <a:pPr marL="868680" lvl="1" indent="-457200">
              <a:buFont typeface="+mj-lt"/>
              <a:buAutoNum type="arabicPeriod"/>
            </a:pPr>
            <a:r>
              <a:rPr lang="en-US" dirty="0"/>
              <a:t>Over-Processing</a:t>
            </a:r>
          </a:p>
          <a:p>
            <a:pPr marL="868680" lvl="1" indent="-457200">
              <a:buFont typeface="+mj-lt"/>
              <a:buAutoNum type="arabicPeriod"/>
            </a:pPr>
            <a:r>
              <a:rPr lang="en-US" dirty="0"/>
              <a:t>Inventory</a:t>
            </a:r>
          </a:p>
          <a:p>
            <a:pPr marL="868680" lvl="1" indent="-457200">
              <a:buFont typeface="+mj-lt"/>
              <a:buAutoNum type="arabicPeriod"/>
            </a:pPr>
            <a:r>
              <a:rPr lang="en-US" dirty="0"/>
              <a:t>Motion</a:t>
            </a:r>
          </a:p>
          <a:p>
            <a:pPr marL="868680" lvl="1" indent="-457200">
              <a:buFont typeface="+mj-lt"/>
              <a:buAutoNum type="arabicPeriod"/>
            </a:pPr>
            <a:r>
              <a:rPr lang="en-US" dirty="0"/>
              <a:t>Transportation</a:t>
            </a:r>
          </a:p>
          <a:p>
            <a:pPr marL="868680" lvl="1" indent="-457200">
              <a:buFont typeface="+mj-lt"/>
              <a:buAutoNum type="arabicPeriod"/>
            </a:pPr>
            <a:r>
              <a:rPr lang="en-US" dirty="0"/>
              <a:t>Waiting</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48028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Poor Quality</a:t>
            </a:r>
          </a:p>
        </p:txBody>
      </p:sp>
      <p:sp>
        <p:nvSpPr>
          <p:cNvPr id="3" name="Content Placeholder 2"/>
          <p:cNvSpPr>
            <a:spLocks noGrp="1"/>
          </p:cNvSpPr>
          <p:nvPr>
            <p:ph idx="1"/>
          </p:nvPr>
        </p:nvSpPr>
        <p:spPr/>
        <p:txBody>
          <a:bodyPr>
            <a:normAutofit/>
          </a:bodyPr>
          <a:lstStyle/>
          <a:p>
            <a:r>
              <a:rPr lang="en-US" dirty="0"/>
              <a:t>The “7 deadly </a:t>
            </a:r>
            <a:r>
              <a:rPr lang="en-US" dirty="0" err="1"/>
              <a:t>muda</a:t>
            </a:r>
            <a:r>
              <a:rPr lang="en-US" dirty="0"/>
              <a:t>” are very important to understand. They are the best way to identify the COPQ.</a:t>
            </a:r>
          </a:p>
          <a:p>
            <a:r>
              <a:rPr lang="en-US" dirty="0"/>
              <a:t>The presence of any muda causes many other forms of inefficiencies and hidden factories to manifest themselves.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113</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2667000"/>
            <a:ext cx="367211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09600" y="2922180"/>
            <a:ext cx="6096000" cy="2369880"/>
          </a:xfrm>
          <a:prstGeom prst="rect">
            <a:avLst/>
          </a:prstGeom>
        </p:spPr>
        <p:txBody>
          <a:bodyPr wrap="square">
            <a:spAutoFit/>
          </a:bodyPr>
          <a:lstStyle/>
          <a:p>
            <a:pPr marL="800100" lvl="1" indent="-342900">
              <a:buFont typeface="Arial" pitchFamily="34" charset="0"/>
              <a:buChar char="•"/>
            </a:pPr>
            <a:r>
              <a:rPr lang="en-US" sz="2200" dirty="0">
                <a:latin typeface="Source Sans Pro" panose="020B0503030403020204" pitchFamily="34" charset="0"/>
              </a:rPr>
              <a:t>There are four key categories of costs related to </a:t>
            </a:r>
            <a:r>
              <a:rPr lang="en-US" sz="2200" dirty="0" err="1">
                <a:latin typeface="Source Sans Pro" panose="020B0503030403020204" pitchFamily="34" charset="0"/>
              </a:rPr>
              <a:t>muda</a:t>
            </a:r>
            <a:r>
              <a:rPr lang="en-US" sz="2200" dirty="0">
                <a:latin typeface="Source Sans Pro" panose="020B0503030403020204" pitchFamily="34" charset="0"/>
              </a:rPr>
              <a:t>:</a:t>
            </a:r>
          </a:p>
          <a:p>
            <a:pPr marL="800100" lvl="2" indent="-342900">
              <a:spcBef>
                <a:spcPts val="600"/>
              </a:spcBef>
              <a:buFont typeface="+mj-lt"/>
              <a:buAutoNum type="arabicPeriod"/>
            </a:pPr>
            <a:r>
              <a:rPr lang="en-US" sz="2000" dirty="0">
                <a:latin typeface="Source Sans Pro" panose="020B0503030403020204" pitchFamily="34" charset="0"/>
              </a:rPr>
              <a:t>Costs Related to Production</a:t>
            </a:r>
          </a:p>
          <a:p>
            <a:pPr marL="800100" lvl="2" indent="-342900">
              <a:spcBef>
                <a:spcPts val="600"/>
              </a:spcBef>
              <a:buFont typeface="+mj-lt"/>
              <a:buAutoNum type="arabicPeriod"/>
            </a:pPr>
            <a:r>
              <a:rPr lang="en-US" sz="2000" dirty="0">
                <a:latin typeface="Source Sans Pro" panose="020B0503030403020204" pitchFamily="34" charset="0"/>
              </a:rPr>
              <a:t>Costs Related to Prevention</a:t>
            </a:r>
          </a:p>
          <a:p>
            <a:pPr marL="800100" lvl="2" indent="-342900">
              <a:spcBef>
                <a:spcPts val="600"/>
              </a:spcBef>
              <a:buFont typeface="+mj-lt"/>
              <a:buAutoNum type="arabicPeriod"/>
            </a:pPr>
            <a:r>
              <a:rPr lang="en-US" sz="2000" dirty="0">
                <a:latin typeface="Source Sans Pro" panose="020B0503030403020204" pitchFamily="34" charset="0"/>
              </a:rPr>
              <a:t>Costs Related to Detection</a:t>
            </a:r>
          </a:p>
          <a:p>
            <a:pPr marL="800100" lvl="2" indent="-342900">
              <a:spcBef>
                <a:spcPts val="600"/>
              </a:spcBef>
              <a:buFont typeface="+mj-lt"/>
              <a:buAutoNum type="arabicPeriod"/>
            </a:pPr>
            <a:r>
              <a:rPr lang="en-US" sz="2000" dirty="0">
                <a:latin typeface="Source Sans Pro" panose="020B0503030403020204" pitchFamily="34" charset="0"/>
              </a:rPr>
              <a:t>Costs Related to Obligation</a:t>
            </a:r>
          </a:p>
        </p:txBody>
      </p:sp>
    </p:spTree>
    <p:custDataLst>
      <p:tags r:id="rId1"/>
    </p:custDataLst>
    <p:extLst>
      <p:ext uri="{BB962C8B-B14F-4D97-AF65-F5344CB8AC3E}">
        <p14:creationId xmlns:p14="http://schemas.microsoft.com/office/powerpoint/2010/main" val="420669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Production</a:t>
            </a:r>
          </a:p>
        </p:txBody>
      </p:sp>
      <p:sp>
        <p:nvSpPr>
          <p:cNvPr id="3" name="Content Placeholder 2"/>
          <p:cNvSpPr>
            <a:spLocks noGrp="1"/>
          </p:cNvSpPr>
          <p:nvPr>
            <p:ph idx="1"/>
          </p:nvPr>
        </p:nvSpPr>
        <p:spPr/>
        <p:txBody>
          <a:bodyPr>
            <a:normAutofit/>
          </a:bodyPr>
          <a:lstStyle/>
          <a:p>
            <a:r>
              <a:rPr lang="en-US" dirty="0"/>
              <a:t>Costs related to </a:t>
            </a:r>
            <a:r>
              <a:rPr lang="en-US" b="1" dirty="0">
                <a:solidFill>
                  <a:srgbClr val="182835"/>
                </a:solidFill>
              </a:rPr>
              <a:t>production</a:t>
            </a:r>
            <a:r>
              <a:rPr lang="en-US" dirty="0"/>
              <a:t> are the direct costs of the presence of muda. These forms of COPQ are usually understood and easily observable. They are in fact the “7 deadly </a:t>
            </a:r>
            <a:r>
              <a:rPr lang="en-US" dirty="0" err="1"/>
              <a:t>muda</a:t>
            </a:r>
            <a:r>
              <a:rPr lang="en-US" dirty="0"/>
              <a:t>” themselves.</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426990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Prevention</a:t>
            </a:r>
          </a:p>
        </p:txBody>
      </p:sp>
      <p:sp>
        <p:nvSpPr>
          <p:cNvPr id="3" name="Content Placeholder 2"/>
          <p:cNvSpPr>
            <a:spLocks noGrp="1"/>
          </p:cNvSpPr>
          <p:nvPr>
            <p:ph idx="1"/>
          </p:nvPr>
        </p:nvSpPr>
        <p:spPr/>
        <p:txBody>
          <a:bodyPr>
            <a:normAutofit/>
          </a:bodyPr>
          <a:lstStyle/>
          <a:p>
            <a:r>
              <a:rPr lang="en-US" dirty="0"/>
              <a:t>Costs related to the </a:t>
            </a:r>
            <a:r>
              <a:rPr lang="en-US" b="1" dirty="0">
                <a:solidFill>
                  <a:srgbClr val="182835"/>
                </a:solidFill>
              </a:rPr>
              <a:t>prevention</a:t>
            </a:r>
            <a:r>
              <a:rPr lang="en-US" dirty="0"/>
              <a:t> of muda are those associated with trying to reduce or eliminate any of the “7 deadly </a:t>
            </a:r>
            <a:r>
              <a:rPr lang="en-US" dirty="0" err="1"/>
              <a:t>muda</a:t>
            </a:r>
            <a:r>
              <a:rPr lang="en-US" dirty="0"/>
              <a:t>.”</a:t>
            </a:r>
          </a:p>
          <a:p>
            <a:pPr lvl="1">
              <a:lnSpc>
                <a:spcPct val="150000"/>
              </a:lnSpc>
            </a:pPr>
            <a:r>
              <a:rPr lang="en-US" dirty="0"/>
              <a:t>Costs for error proofing methods or devices</a:t>
            </a:r>
          </a:p>
          <a:p>
            <a:pPr lvl="1">
              <a:lnSpc>
                <a:spcPct val="150000"/>
              </a:lnSpc>
            </a:pPr>
            <a:r>
              <a:rPr lang="en-US" dirty="0"/>
              <a:t>Costs for process improvement and quality programs</a:t>
            </a:r>
          </a:p>
          <a:p>
            <a:pPr lvl="1">
              <a:lnSpc>
                <a:spcPct val="150000"/>
              </a:lnSpc>
            </a:pPr>
            <a:r>
              <a:rPr lang="en-US" dirty="0"/>
              <a:t>Costs for training and certifications</a:t>
            </a:r>
          </a:p>
          <a:p>
            <a:pPr lvl="1">
              <a:lnSpc>
                <a:spcPct val="150000"/>
              </a:lnSpc>
            </a:pPr>
            <a:r>
              <a:rPr lang="en-US" dirty="0"/>
              <a:t>etc.</a:t>
            </a:r>
          </a:p>
          <a:p>
            <a:endParaRPr lang="en-US" b="1" dirty="0"/>
          </a:p>
          <a:p>
            <a:r>
              <a:rPr lang="en-US" i="1" dirty="0"/>
              <a:t>Any costs </a:t>
            </a:r>
            <a:r>
              <a:rPr lang="en-US" dirty="0"/>
              <a:t>directly associated with the prevention of waste and defects should be included in the COPQ calculation.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115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307531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Detection</a:t>
            </a:r>
          </a:p>
        </p:txBody>
      </p:sp>
      <p:sp>
        <p:nvSpPr>
          <p:cNvPr id="4" name="Content Placeholder 3"/>
          <p:cNvSpPr>
            <a:spLocks noGrp="1"/>
          </p:cNvSpPr>
          <p:nvPr>
            <p:ph idx="1"/>
          </p:nvPr>
        </p:nvSpPr>
        <p:spPr/>
        <p:txBody>
          <a:bodyPr/>
          <a:lstStyle/>
          <a:p>
            <a:r>
              <a:rPr lang="en-US" dirty="0"/>
              <a:t>Costs related to the detection of </a:t>
            </a:r>
            <a:r>
              <a:rPr lang="en-US" dirty="0" err="1"/>
              <a:t>muda</a:t>
            </a:r>
            <a:r>
              <a:rPr lang="en-US" dirty="0"/>
              <a:t> are those associated with trying to find or observe any of the “7 deadly </a:t>
            </a:r>
            <a:r>
              <a:rPr lang="en-US" dirty="0" err="1"/>
              <a:t>muda</a:t>
            </a:r>
            <a:r>
              <a:rPr lang="en-US" dirty="0"/>
              <a:t>.”</a:t>
            </a:r>
          </a:p>
          <a:p>
            <a:endParaRPr lang="en-US" dirty="0"/>
          </a:p>
          <a:p>
            <a:pPr lvl="1"/>
            <a:r>
              <a:rPr lang="en-US" dirty="0"/>
              <a:t>Costs for sampling</a:t>
            </a:r>
          </a:p>
          <a:p>
            <a:pPr lvl="1"/>
            <a:r>
              <a:rPr lang="en-US" dirty="0"/>
              <a:t>Costs for quality control check points</a:t>
            </a:r>
          </a:p>
          <a:p>
            <a:pPr lvl="1"/>
            <a:r>
              <a:rPr lang="en-US" dirty="0"/>
              <a:t>Costs for inspection costs</a:t>
            </a:r>
          </a:p>
          <a:p>
            <a:pPr lvl="1"/>
            <a:r>
              <a:rPr lang="en-US" dirty="0"/>
              <a:t>Costs for cycle counts or inventory accuracy inspections</a:t>
            </a:r>
          </a:p>
          <a:p>
            <a:pPr lvl="1"/>
            <a:r>
              <a:rPr lang="en-US" dirty="0"/>
              <a:t>etc.</a:t>
            </a:r>
          </a:p>
          <a:p>
            <a:pPr lvl="1"/>
            <a:endParaRPr lang="en-US" dirty="0"/>
          </a:p>
          <a:p>
            <a:r>
              <a:rPr lang="en-US" dirty="0"/>
              <a:t>Any costs directly associated with the detection of waste and defects should be included in the COPQ calculation.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04928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Costs Related to Obligation</a:t>
            </a:r>
          </a:p>
        </p:txBody>
      </p:sp>
      <p:sp>
        <p:nvSpPr>
          <p:cNvPr id="3" name="Content Placeholder 2"/>
          <p:cNvSpPr>
            <a:spLocks noGrp="1"/>
          </p:cNvSpPr>
          <p:nvPr>
            <p:ph idx="1"/>
          </p:nvPr>
        </p:nvSpPr>
        <p:spPr/>
        <p:txBody>
          <a:bodyPr/>
          <a:lstStyle/>
          <a:p>
            <a:r>
              <a:rPr lang="en-US" dirty="0"/>
              <a:t>Costs related to </a:t>
            </a:r>
            <a:r>
              <a:rPr lang="en-US" b="1" dirty="0">
                <a:solidFill>
                  <a:srgbClr val="182835"/>
                </a:solidFill>
              </a:rPr>
              <a:t>obligation</a:t>
            </a:r>
            <a:r>
              <a:rPr lang="en-US" dirty="0"/>
              <a:t> are those associated with addressing the muda that reaches a customer.</a:t>
            </a:r>
          </a:p>
          <a:p>
            <a:pPr lvl="1">
              <a:lnSpc>
                <a:spcPct val="150000"/>
              </a:lnSpc>
            </a:pPr>
            <a:r>
              <a:rPr lang="en-US" dirty="0"/>
              <a:t>Repair costs</a:t>
            </a:r>
          </a:p>
          <a:p>
            <a:pPr lvl="1">
              <a:lnSpc>
                <a:spcPct val="150000"/>
              </a:lnSpc>
            </a:pPr>
            <a:r>
              <a:rPr lang="en-US" dirty="0"/>
              <a:t>Warranty costs</a:t>
            </a:r>
          </a:p>
          <a:p>
            <a:pPr lvl="1">
              <a:lnSpc>
                <a:spcPct val="150000"/>
              </a:lnSpc>
            </a:pPr>
            <a:r>
              <a:rPr lang="en-US" dirty="0"/>
              <a:t>Replacement costs</a:t>
            </a:r>
          </a:p>
          <a:p>
            <a:pPr lvl="1">
              <a:lnSpc>
                <a:spcPct val="150000"/>
              </a:lnSpc>
            </a:pPr>
            <a:r>
              <a:rPr lang="en-US" dirty="0"/>
              <a:t>Customer returns and customer service overhead</a:t>
            </a:r>
          </a:p>
          <a:p>
            <a:pPr lvl="1">
              <a:lnSpc>
                <a:spcPct val="150000"/>
              </a:lnSpc>
            </a:pPr>
            <a:r>
              <a:rPr lang="en-US" dirty="0"/>
              <a:t>etc.</a:t>
            </a:r>
          </a:p>
          <a:p>
            <a:endParaRPr lang="en-US" dirty="0"/>
          </a:p>
          <a:p>
            <a:r>
              <a:rPr lang="en-US" dirty="0"/>
              <a:t>Any costs directly associated with customer obligations should be included in the COPQ calculation.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70934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COPQ: Types of Cost</a:t>
            </a:r>
          </a:p>
        </p:txBody>
      </p:sp>
      <p:sp>
        <p:nvSpPr>
          <p:cNvPr id="3" name="Content Placeholder 2"/>
          <p:cNvSpPr>
            <a:spLocks noGrp="1"/>
          </p:cNvSpPr>
          <p:nvPr>
            <p:ph idx="1"/>
          </p:nvPr>
        </p:nvSpPr>
        <p:spPr/>
        <p:txBody>
          <a:bodyPr>
            <a:normAutofit/>
          </a:bodyPr>
          <a:lstStyle/>
          <a:p>
            <a:r>
              <a:rPr lang="en-US" dirty="0"/>
              <a:t>There are two types of costs to be considered when determining COPQ</a:t>
            </a:r>
          </a:p>
          <a:p>
            <a:pPr marL="868680" lvl="1" indent="-457200">
              <a:buFont typeface="+mj-lt"/>
              <a:buAutoNum type="arabicPeriod"/>
            </a:pPr>
            <a:r>
              <a:rPr lang="en-US" b="1" dirty="0">
                <a:solidFill>
                  <a:srgbClr val="182835"/>
                </a:solidFill>
              </a:rPr>
              <a:t>Hard Costs</a:t>
            </a:r>
          </a:p>
          <a:p>
            <a:pPr lvl="2"/>
            <a:r>
              <a:rPr lang="en-US" dirty="0"/>
              <a:t>Tangible costs that can be traced to the income statement</a:t>
            </a:r>
          </a:p>
          <a:p>
            <a:pPr marL="868680" lvl="1" indent="-457200">
              <a:buFont typeface="+mj-lt"/>
              <a:buAutoNum type="arabicPeriod"/>
            </a:pPr>
            <a:r>
              <a:rPr lang="en-US" b="1" dirty="0">
                <a:solidFill>
                  <a:srgbClr val="182835"/>
                </a:solidFill>
              </a:rPr>
              <a:t>Soft Costs</a:t>
            </a:r>
          </a:p>
          <a:p>
            <a:pPr lvl="2"/>
            <a:r>
              <a:rPr lang="en-US" dirty="0"/>
              <a:t>Intangible costs: avoidance, opportunity costs, lost revenue etc.</a:t>
            </a:r>
          </a:p>
          <a:p>
            <a:pPr marL="777240" lvl="2" indent="0">
              <a:buNone/>
            </a:pPr>
            <a:endParaRPr lang="en-US" dirty="0"/>
          </a:p>
          <a:p>
            <a:r>
              <a:rPr lang="en-US" dirty="0"/>
              <a:t>Calculating the </a:t>
            </a:r>
            <a:r>
              <a:rPr lang="en-US" dirty="0" err="1"/>
              <a:t>COPQ</a:t>
            </a:r>
            <a:endParaRPr lang="en-US" dirty="0"/>
          </a:p>
          <a:p>
            <a:pPr marL="868680" lvl="1" indent="-457200">
              <a:buFont typeface="+mj-lt"/>
              <a:buAutoNum type="arabicPeriod"/>
            </a:pPr>
            <a:r>
              <a:rPr lang="en-US" dirty="0"/>
              <a:t>Determine the types of waste that are present in your process</a:t>
            </a:r>
          </a:p>
          <a:p>
            <a:pPr marL="868680" lvl="1" indent="-457200">
              <a:buFont typeface="+mj-lt"/>
              <a:buAutoNum type="arabicPeriod"/>
            </a:pPr>
            <a:r>
              <a:rPr lang="en-US" dirty="0"/>
              <a:t>Estimate the frequency of waste that occurs</a:t>
            </a:r>
          </a:p>
          <a:p>
            <a:pPr marL="868680" lvl="1" indent="-457200">
              <a:buFont typeface="+mj-lt"/>
              <a:buAutoNum type="arabicPeriod"/>
            </a:pPr>
            <a:r>
              <a:rPr lang="en-US" dirty="0"/>
              <a:t>Estimate the cost per event, item, or time frame</a:t>
            </a:r>
          </a:p>
          <a:p>
            <a:pPr marL="868680" lvl="1" indent="-457200">
              <a:buFont typeface="+mj-lt"/>
              <a:buAutoNum type="arabicPeriod"/>
            </a:pPr>
            <a:r>
              <a:rPr lang="en-US" dirty="0"/>
              <a:t>Do the math.</a:t>
            </a:r>
            <a:endParaRPr lang="en-US" sz="1000"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118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40260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1.2.5 </a:t>
            </a:r>
            <a:r>
              <a:rPr lang="sk-SK" dirty="0"/>
              <a:t>Pareto</a:t>
            </a:r>
            <a:r>
              <a:rPr lang="en-US" dirty="0"/>
              <a:t> Charts and Analysis</a:t>
            </a:r>
            <a:endParaRPr lang="sk-SK"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119</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74766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lnSpcReduction="10000"/>
          </a:bodyPr>
          <a:lstStyle/>
          <a:p>
            <a:r>
              <a:rPr lang="en-US" dirty="0"/>
              <a:t>What if processes operated with 1% defect rate?</a:t>
            </a:r>
          </a:p>
          <a:p>
            <a:pPr lvl="1"/>
            <a:r>
              <a:rPr lang="en-US" dirty="0"/>
              <a:t>20,000 lost articles of mail per hour*.</a:t>
            </a:r>
          </a:p>
          <a:p>
            <a:pPr lvl="1"/>
            <a:r>
              <a:rPr lang="en-US" dirty="0"/>
              <a:t>Unsafe drinking water almost 15 minutes per day.</a:t>
            </a:r>
          </a:p>
          <a:p>
            <a:pPr lvl="1"/>
            <a:r>
              <a:rPr lang="en-US" dirty="0"/>
              <a:t>5,000 incorrect surgical operations per week.</a:t>
            </a:r>
          </a:p>
          <a:p>
            <a:pPr lvl="1"/>
            <a:r>
              <a:rPr lang="en-US" dirty="0"/>
              <a:t>Short or long landings at most major airports each day.</a:t>
            </a:r>
          </a:p>
          <a:p>
            <a:pPr lvl="1"/>
            <a:r>
              <a:rPr lang="en-US" dirty="0"/>
              <a:t>200,000 wrong drug prescriptions each year.</a:t>
            </a:r>
          </a:p>
          <a:p>
            <a:pPr lvl="1"/>
            <a:r>
              <a:rPr lang="en-US" dirty="0"/>
              <a:t>No electricity for almost 7 hours per month.</a:t>
            </a:r>
          </a:p>
          <a:p>
            <a:endParaRPr lang="en-US" dirty="0"/>
          </a:p>
          <a:p>
            <a:r>
              <a:rPr lang="en-US" dirty="0"/>
              <a:t>Even at 1% defect rate, some processes would be unacceptable to you and many others.</a:t>
            </a:r>
          </a:p>
          <a:p>
            <a:pPr marL="114300" indent="0">
              <a:buNone/>
            </a:pPr>
            <a:endParaRPr lang="en-US" dirty="0"/>
          </a:p>
          <a:p>
            <a:r>
              <a:rPr lang="en-US" b="1" dirty="0">
                <a:solidFill>
                  <a:srgbClr val="182835"/>
                </a:solidFill>
              </a:rPr>
              <a:t>So what is Six Sigma?</a:t>
            </a:r>
          </a:p>
          <a:p>
            <a:pPr lvl="1"/>
            <a:r>
              <a:rPr lang="en-US" dirty="0"/>
              <a:t>Sigma level is the measure!</a:t>
            </a:r>
          </a:p>
          <a:p>
            <a:pPr lvl="1"/>
            <a:r>
              <a:rPr lang="en-US" dirty="0"/>
              <a:t>Six is the goal!</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12</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sp>
        <p:nvSpPr>
          <p:cNvPr id="7" name="Rectangle 6"/>
          <p:cNvSpPr/>
          <p:nvPr/>
        </p:nvSpPr>
        <p:spPr>
          <a:xfrm>
            <a:off x="7543800" y="6200001"/>
            <a:ext cx="4038600" cy="276999"/>
          </a:xfrm>
          <a:prstGeom prst="rect">
            <a:avLst/>
          </a:prstGeom>
        </p:spPr>
        <p:txBody>
          <a:bodyPr wrap="square">
            <a:spAutoFit/>
          </a:bodyPr>
          <a:lstStyle/>
          <a:p>
            <a:r>
              <a:rPr lang="en-US" sz="1200" i="1" dirty="0"/>
              <a:t>(* Implementing Six Sigma – Forest W. Breyfogle III)</a:t>
            </a:r>
            <a:endParaRPr lang="en-US" sz="1200" dirty="0"/>
          </a:p>
        </p:txBody>
      </p:sp>
    </p:spTree>
    <p:custDataLst>
      <p:tags r:id="rId1"/>
    </p:custDataLst>
    <p:extLst>
      <p:ext uri="{BB962C8B-B14F-4D97-AF65-F5344CB8AC3E}">
        <p14:creationId xmlns:p14="http://schemas.microsoft.com/office/powerpoint/2010/main" val="34591278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a:t>
            </a:r>
            <a:r>
              <a:rPr lang="en-US" b="1" dirty="0"/>
              <a:t>Pareto principle </a:t>
            </a:r>
            <a:r>
              <a:rPr lang="en-US" dirty="0"/>
              <a:t>is commonly known as the “law of the vital few” or “80:20 rule.”</a:t>
            </a:r>
          </a:p>
          <a:p>
            <a:r>
              <a:rPr lang="en-US" dirty="0"/>
              <a:t>It means that the majority (approximately 80%) of effects come from a few (approximately 20%) of the causes. </a:t>
            </a:r>
          </a:p>
          <a:p>
            <a:r>
              <a:rPr lang="en-US" dirty="0"/>
              <a:t>This principle was first introduced in early 1900s and has been applied as a rule of thumb in various areas.</a:t>
            </a:r>
          </a:p>
          <a:p>
            <a:r>
              <a:rPr lang="en-US" dirty="0"/>
              <a:t>Example of applying the Pareto principle:</a:t>
            </a:r>
          </a:p>
          <a:p>
            <a:pPr lvl="1"/>
            <a:r>
              <a:rPr lang="en-US" dirty="0"/>
              <a:t>80% of the defects of a process come from 20% of the causes.</a:t>
            </a:r>
          </a:p>
          <a:p>
            <a:pPr lvl="1"/>
            <a:r>
              <a:rPr lang="en-US" dirty="0"/>
              <a:t>80% of sales come from 20% of customers.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456307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Pareto Principle</a:t>
            </a:r>
          </a:p>
        </p:txBody>
      </p:sp>
      <p:sp>
        <p:nvSpPr>
          <p:cNvPr id="3" name="Content Placeholder 2"/>
          <p:cNvSpPr>
            <a:spLocks noGrp="1"/>
          </p:cNvSpPr>
          <p:nvPr>
            <p:ph idx="1"/>
          </p:nvPr>
        </p:nvSpPr>
        <p:spPr/>
        <p:txBody>
          <a:bodyPr>
            <a:normAutofit/>
          </a:bodyPr>
          <a:lstStyle/>
          <a:p>
            <a:r>
              <a:rPr lang="en-US" dirty="0"/>
              <a:t>The Pareto principle helps us to focus on the vital few items that have the most significant impact.</a:t>
            </a:r>
          </a:p>
          <a:p>
            <a:r>
              <a:rPr lang="en-US" dirty="0"/>
              <a:t>In concept, it also helps us to prioritize potential improvement efforts.</a:t>
            </a:r>
          </a:p>
          <a:p>
            <a:r>
              <a:rPr lang="en-US" dirty="0"/>
              <a:t>Since this 80:20 rule was originally based upon the works of Wilfried Fritz Pareto (or Vilfredo Pareto), the Pareto principle and references to it should be capitalized because Pareto refers to a person (proper noun).</a:t>
            </a:r>
          </a:p>
          <a:p>
            <a:pPr lvl="1"/>
            <a:r>
              <a:rPr lang="en-US" dirty="0"/>
              <a:t>Mr. Pareto is also credited for many works associated with the 80:20, some more loosely than others:</a:t>
            </a:r>
          </a:p>
          <a:p>
            <a:pPr lvl="2"/>
            <a:r>
              <a:rPr lang="en-US" dirty="0"/>
              <a:t>Pareto’s Law</a:t>
            </a:r>
          </a:p>
          <a:p>
            <a:pPr lvl="2"/>
            <a:r>
              <a:rPr lang="en-US" dirty="0"/>
              <a:t>Pareto efficiency</a:t>
            </a:r>
          </a:p>
          <a:p>
            <a:pPr lvl="2"/>
            <a:r>
              <a:rPr lang="en-US" dirty="0"/>
              <a:t>Pareto distribution etc.</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8308288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Autofit/>
          </a:bodyPr>
          <a:lstStyle/>
          <a:p>
            <a:r>
              <a:rPr lang="en-US" dirty="0"/>
              <a:t>A</a:t>
            </a:r>
            <a:r>
              <a:rPr lang="en-US" b="1" dirty="0"/>
              <a:t> Pareto chart</a:t>
            </a:r>
            <a:r>
              <a:rPr lang="en-US" dirty="0"/>
              <a:t> is a chart of descending bars with an ascending cumulative line on the top.</a:t>
            </a:r>
          </a:p>
          <a:p>
            <a:pPr lvl="1"/>
            <a:r>
              <a:rPr lang="en-US" b="1" dirty="0">
                <a:solidFill>
                  <a:srgbClr val="182835"/>
                </a:solidFill>
              </a:rPr>
              <a:t>Sum or Count</a:t>
            </a:r>
            <a:r>
              <a:rPr lang="en-US" dirty="0"/>
              <a:t>:</a:t>
            </a:r>
          </a:p>
          <a:p>
            <a:pPr marL="336550" indent="0">
              <a:buNone/>
            </a:pPr>
            <a:r>
              <a:rPr lang="en-US" dirty="0"/>
              <a:t>The descending bars on a Pareto chart may be set on a scale that represents the total of all bars or relative to the biggest bucket, depending on the software you are using.</a:t>
            </a:r>
          </a:p>
          <a:p>
            <a:pPr marL="336550" indent="0">
              <a:buNone/>
            </a:pPr>
            <a:endParaRPr lang="en-US" dirty="0"/>
          </a:p>
          <a:p>
            <a:pPr lvl="1"/>
            <a:r>
              <a:rPr lang="en-US" b="1" dirty="0">
                <a:solidFill>
                  <a:srgbClr val="182835"/>
                </a:solidFill>
              </a:rPr>
              <a:t>Percent to Total</a:t>
            </a:r>
            <a:r>
              <a:rPr lang="en-US" dirty="0"/>
              <a:t>: A Pareto chart shows the percentage to the total for individual bars.</a:t>
            </a:r>
          </a:p>
          <a:p>
            <a:pPr marL="411480" lvl="1" indent="0">
              <a:buNone/>
            </a:pPr>
            <a:endParaRPr lang="en-US" dirty="0"/>
          </a:p>
          <a:p>
            <a:pPr lvl="1"/>
            <a:r>
              <a:rPr lang="en-US" b="1" dirty="0">
                <a:solidFill>
                  <a:srgbClr val="182835"/>
                </a:solidFill>
              </a:rPr>
              <a:t>Cumulative Percentage</a:t>
            </a:r>
            <a:r>
              <a:rPr lang="en-US" dirty="0"/>
              <a:t>: A Pareto chart also shows the cumulative percentage of each additional bar. The data points of all cumulative percentages are connected into an ascending line on the top of all bars.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20087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Charts</a:t>
            </a:r>
          </a:p>
        </p:txBody>
      </p:sp>
      <p:sp>
        <p:nvSpPr>
          <p:cNvPr id="3" name="Content Placeholder 2"/>
          <p:cNvSpPr>
            <a:spLocks noGrp="1"/>
          </p:cNvSpPr>
          <p:nvPr>
            <p:ph idx="1"/>
          </p:nvPr>
        </p:nvSpPr>
        <p:spPr/>
        <p:txBody>
          <a:bodyPr>
            <a:normAutofit/>
          </a:bodyPr>
          <a:lstStyle/>
          <a:p>
            <a:r>
              <a:rPr lang="en-US" dirty="0"/>
              <a:t>Case study time!</a:t>
            </a:r>
          </a:p>
          <a:p>
            <a:pPr lvl="1"/>
            <a:r>
              <a:rPr lang="en-US" dirty="0"/>
              <a:t>Next we will use </a:t>
            </a:r>
            <a:r>
              <a:rPr lang="en-US" dirty="0" err="1"/>
              <a:t>SigmaXL</a:t>
            </a:r>
            <a:r>
              <a:rPr lang="en-US" dirty="0"/>
              <a:t> to run Pareto charts on exactly the same data set.</a:t>
            </a:r>
          </a:p>
          <a:p>
            <a:pPr lvl="1"/>
            <a:r>
              <a:rPr lang="en-US" dirty="0"/>
              <a:t>The following table shows the count of defective products by team.</a:t>
            </a:r>
          </a:p>
          <a:p>
            <a:pPr lvl="1"/>
            <a:r>
              <a:rPr lang="en-US" dirty="0"/>
              <a:t>Input the tabled data below into your software program and follow the instructions over the next few pages to run Pareto charts in the appropriate software.</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3858" y="3657600"/>
            <a:ext cx="3611484" cy="24840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40935549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Pareto Chart in SigmaXL</a:t>
            </a:r>
          </a:p>
        </p:txBody>
      </p:sp>
      <p:sp>
        <p:nvSpPr>
          <p:cNvPr id="3" name="Content Placeholder 2"/>
          <p:cNvSpPr>
            <a:spLocks noGrp="1"/>
          </p:cNvSpPr>
          <p:nvPr>
            <p:ph idx="1"/>
          </p:nvPr>
        </p:nvSpPr>
        <p:spPr/>
        <p:txBody>
          <a:bodyPr>
            <a:normAutofit fontScale="92500" lnSpcReduction="10000"/>
          </a:bodyPr>
          <a:lstStyle/>
          <a:p>
            <a:r>
              <a:rPr lang="en-US" dirty="0"/>
              <a:t>Steps to generate a Pareto chart using SigmaXL:</a:t>
            </a:r>
          </a:p>
          <a:p>
            <a:pPr marL="868680" lvl="1" indent="-457200">
              <a:lnSpc>
                <a:spcPct val="150000"/>
              </a:lnSpc>
              <a:buFont typeface="+mj-lt"/>
              <a:buAutoNum type="arabicPeriod"/>
            </a:pPr>
            <a:r>
              <a:rPr lang="en-US" dirty="0"/>
              <a:t>Open the Pareto Chart spreadsheet.</a:t>
            </a:r>
          </a:p>
          <a:p>
            <a:pPr marL="868680" lvl="1" indent="-457200">
              <a:lnSpc>
                <a:spcPct val="150000"/>
              </a:lnSpc>
              <a:buFont typeface="+mj-lt"/>
              <a:buAutoNum type="arabicPeriod"/>
            </a:pPr>
            <a:r>
              <a:rPr lang="en-US" dirty="0"/>
              <a:t>Highlight both columns of “Count” and “Category.”</a:t>
            </a:r>
          </a:p>
          <a:p>
            <a:pPr marL="868680" lvl="1" indent="-457200">
              <a:lnSpc>
                <a:spcPct val="150000"/>
              </a:lnSpc>
              <a:buFont typeface="+mj-lt"/>
              <a:buAutoNum type="arabicPeriod"/>
            </a:pPr>
            <a:r>
              <a:rPr lang="en-US" dirty="0"/>
              <a:t>Click SigmaXL → Graphical Tools → Basic Pareto Chart.</a:t>
            </a:r>
          </a:p>
          <a:p>
            <a:pPr marL="868680" lvl="1" indent="-457200">
              <a:lnSpc>
                <a:spcPct val="150000"/>
              </a:lnSpc>
              <a:buFont typeface="+mj-lt"/>
              <a:buAutoNum type="arabicPeriod"/>
            </a:pPr>
            <a:r>
              <a:rPr lang="en-US" dirty="0"/>
              <a:t>A new window named “Pareto Chart” pops up.</a:t>
            </a:r>
          </a:p>
          <a:p>
            <a:pPr marL="868680" lvl="1" indent="-457200">
              <a:lnSpc>
                <a:spcPct val="150000"/>
              </a:lnSpc>
              <a:buFont typeface="+mj-lt"/>
              <a:buAutoNum type="arabicPeriod"/>
            </a:pPr>
            <a:r>
              <a:rPr lang="en-US" dirty="0"/>
              <a:t>Click “Next&gt;&gt;.”</a:t>
            </a:r>
          </a:p>
          <a:p>
            <a:pPr marL="868680" lvl="1" indent="-457200">
              <a:lnSpc>
                <a:spcPct val="150000"/>
              </a:lnSpc>
              <a:buFont typeface="+mj-lt"/>
              <a:buAutoNum type="arabicPeriod"/>
            </a:pPr>
            <a:r>
              <a:rPr lang="en-US" dirty="0"/>
              <a:t>A new window named “Basic Pareto Chart” pops up.</a:t>
            </a:r>
          </a:p>
          <a:p>
            <a:pPr marL="868680" lvl="1" indent="-457200">
              <a:lnSpc>
                <a:spcPct val="150000"/>
              </a:lnSpc>
              <a:buFont typeface="+mj-lt"/>
              <a:buAutoNum type="arabicPeriod"/>
            </a:pPr>
            <a:r>
              <a:rPr lang="en-US" dirty="0"/>
              <a:t>Select “Category” as the “Pareto Category (X)” and “Count” as the “Optional Numeric Count (Y).</a:t>
            </a:r>
          </a:p>
          <a:p>
            <a:pPr marL="868680" lvl="1" indent="-457200">
              <a:lnSpc>
                <a:spcPct val="150000"/>
              </a:lnSpc>
              <a:buFont typeface="+mj-lt"/>
              <a:buAutoNum type="arabicPeriod"/>
            </a:pPr>
            <a:r>
              <a:rPr lang="en-US" dirty="0"/>
              <a:t>Click “Finish.”</a:t>
            </a:r>
          </a:p>
          <a:p>
            <a:pPr marL="868680" lvl="1" indent="-457200">
              <a:lnSpc>
                <a:spcPct val="150000"/>
              </a:lnSpc>
              <a:buFont typeface="+mj-lt"/>
              <a:buAutoNum type="arabicPeriod"/>
            </a:pPr>
            <a:r>
              <a:rPr lang="en-US" dirty="0"/>
              <a:t>The Pareto chart is created in a new tab.</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735930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Pareto Chart in SigmaXL</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125</a:t>
            </a:fld>
            <a:endParaRPr lang="en-US" dirty="0"/>
          </a:p>
        </p:txBody>
      </p:sp>
      <p:pic>
        <p:nvPicPr>
          <p:cNvPr id="7" name="Picture 6">
            <a:extLst>
              <a:ext uri="{FF2B5EF4-FFF2-40B4-BE49-F238E27FC236}">
                <a16:creationId xmlns:a16="http://schemas.microsoft.com/office/drawing/2014/main" id="{B2FDB1AF-EBB1-40EE-92A6-4083EF1DDC42}"/>
              </a:ext>
            </a:extLst>
          </p:cNvPr>
          <p:cNvPicPr>
            <a:picLocks noChangeAspect="1"/>
          </p:cNvPicPr>
          <p:nvPr/>
        </p:nvPicPr>
        <p:blipFill>
          <a:blip r:embed="rId4"/>
          <a:stretch>
            <a:fillRect/>
          </a:stretch>
        </p:blipFill>
        <p:spPr>
          <a:xfrm>
            <a:off x="3935878" y="1070898"/>
            <a:ext cx="3200400" cy="2791047"/>
          </a:xfrm>
          <a:prstGeom prst="rect">
            <a:avLst/>
          </a:prstGeom>
        </p:spPr>
      </p:pic>
      <p:pic>
        <p:nvPicPr>
          <p:cNvPr id="11" name="Picture 10">
            <a:extLst>
              <a:ext uri="{FF2B5EF4-FFF2-40B4-BE49-F238E27FC236}">
                <a16:creationId xmlns:a16="http://schemas.microsoft.com/office/drawing/2014/main" id="{3A7A9EC9-BCC8-494A-B7DC-5688BE3AFF25}"/>
              </a:ext>
            </a:extLst>
          </p:cNvPr>
          <p:cNvPicPr>
            <a:picLocks noChangeAspect="1"/>
          </p:cNvPicPr>
          <p:nvPr/>
        </p:nvPicPr>
        <p:blipFill>
          <a:blip r:embed="rId5"/>
          <a:stretch>
            <a:fillRect/>
          </a:stretch>
        </p:blipFill>
        <p:spPr>
          <a:xfrm>
            <a:off x="1863553" y="3942244"/>
            <a:ext cx="7345051" cy="2590800"/>
          </a:xfrm>
          <a:prstGeom prst="rect">
            <a:avLst/>
          </a:prstGeom>
        </p:spPr>
      </p:pic>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1" name="Right Arrow 20"/>
          <p:cNvSpPr/>
          <p:nvPr/>
        </p:nvSpPr>
        <p:spPr>
          <a:xfrm rot="5400000">
            <a:off x="5307478" y="378984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0925717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Pareto Chart in SigmaXL</a:t>
            </a:r>
            <a:endParaRPr lang="en-US" dirty="0"/>
          </a:p>
        </p:txBody>
      </p:sp>
      <p:sp>
        <p:nvSpPr>
          <p:cNvPr id="3" name="Content Placeholder 2"/>
          <p:cNvSpPr>
            <a:spLocks noGrp="1"/>
          </p:cNvSpPr>
          <p:nvPr>
            <p:ph idx="1"/>
          </p:nvPr>
        </p:nvSpPr>
        <p:spPr>
          <a:xfrm>
            <a:off x="381000" y="1143000"/>
            <a:ext cx="4495800" cy="5486400"/>
          </a:xfrm>
        </p:spPr>
        <p:txBody>
          <a:bodyPr/>
          <a:lstStyle/>
          <a:p>
            <a:r>
              <a:rPr lang="en-US" dirty="0"/>
              <a:t>The Pareto chart at right generated in </a:t>
            </a:r>
            <a:r>
              <a:rPr lang="en-US" dirty="0" err="1"/>
              <a:t>SigmaXL</a:t>
            </a:r>
            <a:r>
              <a:rPr lang="en-US" dirty="0"/>
              <a:t> presents the count of defective products by team. </a:t>
            </a:r>
          </a:p>
          <a:p>
            <a:r>
              <a:rPr lang="en-US" dirty="0"/>
              <a:t>The bars are descending on a scale with the peak at 25, which is approximately the size of the largest bar.</a:t>
            </a:r>
          </a:p>
          <a:p>
            <a:r>
              <a:rPr lang="en-US" dirty="0"/>
              <a:t>Compared with Minitab, it is a bit more difficult to ascertain the total number of defective items in the Pareto chart created in </a:t>
            </a:r>
            <a:r>
              <a:rPr lang="en-US" dirty="0" err="1"/>
              <a:t>SigmaXL</a:t>
            </a:r>
            <a:r>
              <a:rPr lang="en-US" dirty="0"/>
              <a:t>.</a:t>
            </a:r>
          </a:p>
        </p:txBody>
      </p:sp>
      <p:sp>
        <p:nvSpPr>
          <p:cNvPr id="9" name="Slide Number Placeholder 8"/>
          <p:cNvSpPr>
            <a:spLocks noGrp="1"/>
          </p:cNvSpPr>
          <p:nvPr>
            <p:ph type="sldNum" sz="quarter" idx="4"/>
          </p:nvPr>
        </p:nvSpPr>
        <p:spPr/>
        <p:txBody>
          <a:bodyPr/>
          <a:lstStyle/>
          <a:p>
            <a:fld id="{5A6A12F4-C341-4E64-9C18-B0BA3358FAF5}" type="slidenum">
              <a:rPr lang="en-US" smtClean="0"/>
              <a:pPr/>
              <a:t>126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6" name="Picture 5"/>
          <p:cNvPicPr>
            <a:picLocks noChangeAspect="1"/>
          </p:cNvPicPr>
          <p:nvPr/>
        </p:nvPicPr>
        <p:blipFill>
          <a:blip r:embed="rId4"/>
          <a:stretch>
            <a:fillRect/>
          </a:stretch>
        </p:blipFill>
        <p:spPr>
          <a:xfrm>
            <a:off x="4876800" y="1600201"/>
            <a:ext cx="6085653" cy="4393603"/>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20302891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a:t>
            </a:r>
          </a:p>
        </p:txBody>
      </p:sp>
      <p:sp>
        <p:nvSpPr>
          <p:cNvPr id="3" name="Content Placeholder 2"/>
          <p:cNvSpPr>
            <a:spLocks noGrp="1"/>
          </p:cNvSpPr>
          <p:nvPr>
            <p:ph idx="1"/>
          </p:nvPr>
        </p:nvSpPr>
        <p:spPr/>
        <p:txBody>
          <a:bodyPr>
            <a:noAutofit/>
          </a:bodyPr>
          <a:lstStyle/>
          <a:p>
            <a:r>
              <a:rPr lang="en-US" dirty="0"/>
              <a:t>The </a:t>
            </a:r>
            <a:r>
              <a:rPr lang="en-US" b="1" dirty="0"/>
              <a:t>Pareto analysis </a:t>
            </a:r>
            <a:r>
              <a:rPr lang="en-US" dirty="0"/>
              <a:t>is used to identify the root causes by using multiple Pareto charts.</a:t>
            </a:r>
          </a:p>
          <a:p>
            <a:r>
              <a:rPr lang="en-US" dirty="0"/>
              <a:t>In Pareto analysis, we drill down into the bigger buckets of defects and identify the root causes of defects that contribute heavily to total defects.</a:t>
            </a:r>
          </a:p>
          <a:p>
            <a:r>
              <a:rPr lang="en-US" dirty="0"/>
              <a:t>This "drill down" approach effectively solves a significant portion of the problem.</a:t>
            </a:r>
          </a:p>
          <a:p>
            <a:r>
              <a:rPr lang="en-US" dirty="0"/>
              <a:t>Next you will see an example of three-level Pareto analysis.</a:t>
            </a:r>
          </a:p>
          <a:p>
            <a:pPr lvl="1"/>
            <a:r>
              <a:rPr lang="en-US" dirty="0"/>
              <a:t>The second-level Pareto is a Pareto chart that is a subset of the tallest bar on the first Pareto.</a:t>
            </a:r>
          </a:p>
          <a:p>
            <a:pPr lvl="1"/>
            <a:r>
              <a:rPr lang="en-US" dirty="0"/>
              <a:t>The third-level Pareto is a subset of the tallest bar of the second-level Pareto.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127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432707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First Level</a:t>
            </a:r>
          </a:p>
        </p:txBody>
      </p:sp>
      <p:sp>
        <p:nvSpPr>
          <p:cNvPr id="4" name="Content Placeholder 3"/>
          <p:cNvSpPr>
            <a:spLocks noGrp="1"/>
          </p:cNvSpPr>
          <p:nvPr>
            <p:ph idx="1"/>
          </p:nvPr>
        </p:nvSpPr>
        <p:spPr>
          <a:xfrm>
            <a:off x="381000" y="5257800"/>
            <a:ext cx="10769600" cy="1447800"/>
          </a:xfrm>
        </p:spPr>
        <p:txBody>
          <a:bodyPr/>
          <a:lstStyle/>
          <a:p>
            <a:pPr lvl="1"/>
            <a:r>
              <a:rPr lang="en-US" dirty="0"/>
              <a:t>First-level Pareto</a:t>
            </a:r>
          </a:p>
          <a:p>
            <a:pPr lvl="1"/>
            <a:r>
              <a:rPr lang="en-US" dirty="0"/>
              <a:t>Shows the count of defective items by team</a:t>
            </a:r>
          </a:p>
          <a:p>
            <a:pPr lvl="1"/>
            <a:r>
              <a:rPr lang="en-US" dirty="0"/>
              <a:t>Next level will only show the defective items of team 4</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128</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stretch>
            <a:fillRect/>
          </a:stretch>
        </p:blipFill>
        <p:spPr>
          <a:xfrm>
            <a:off x="2946400" y="1295400"/>
            <a:ext cx="5486400" cy="3960965"/>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11565050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Second Level</a:t>
            </a:r>
          </a:p>
        </p:txBody>
      </p:sp>
      <p:sp>
        <p:nvSpPr>
          <p:cNvPr id="6" name="Content Placeholder 5"/>
          <p:cNvSpPr>
            <a:spLocks noGrp="1"/>
          </p:cNvSpPr>
          <p:nvPr>
            <p:ph idx="1"/>
          </p:nvPr>
        </p:nvSpPr>
        <p:spPr>
          <a:xfrm>
            <a:off x="381000" y="5257800"/>
            <a:ext cx="10769600" cy="1752600"/>
          </a:xfrm>
        </p:spPr>
        <p:txBody>
          <a:bodyPr>
            <a:normAutofit/>
          </a:bodyPr>
          <a:lstStyle/>
          <a:p>
            <a:pPr lvl="1"/>
            <a:r>
              <a:rPr lang="en-US" dirty="0"/>
              <a:t>Second-level Pareto</a:t>
            </a:r>
          </a:p>
          <a:p>
            <a:pPr lvl="1"/>
            <a:r>
              <a:rPr lang="en-US" dirty="0"/>
              <a:t>Shows the count of the defective items by section for only team 4</a:t>
            </a:r>
          </a:p>
          <a:p>
            <a:pPr lvl="1"/>
            <a:r>
              <a:rPr lang="en-US" dirty="0"/>
              <a:t>Next level will only show the defective items of section 3</a:t>
            </a:r>
          </a:p>
          <a:p>
            <a:endParaRPr lang="en-US" sz="2200"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129</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a:stretch>
            <a:fillRect/>
          </a:stretch>
        </p:blipFill>
        <p:spPr>
          <a:xfrm>
            <a:off x="2946400" y="1295400"/>
            <a:ext cx="5486400" cy="3975051"/>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391058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The Methodology</a:t>
            </a:r>
          </a:p>
        </p:txBody>
      </p:sp>
      <p:sp>
        <p:nvSpPr>
          <p:cNvPr id="3" name="Content Placeholder 2"/>
          <p:cNvSpPr>
            <a:spLocks noGrp="1"/>
          </p:cNvSpPr>
          <p:nvPr>
            <p:ph idx="1"/>
          </p:nvPr>
        </p:nvSpPr>
        <p:spPr/>
        <p:txBody>
          <a:bodyPr>
            <a:noAutofit/>
          </a:bodyPr>
          <a:lstStyle/>
          <a:p>
            <a:r>
              <a:rPr lang="en-US" dirty="0"/>
              <a:t>Six Sigma itself is the </a:t>
            </a:r>
            <a:r>
              <a:rPr lang="en-US" b="1" dirty="0"/>
              <a:t>goal</a:t>
            </a:r>
            <a:r>
              <a:rPr lang="en-US" dirty="0"/>
              <a:t>, not the method.</a:t>
            </a:r>
          </a:p>
          <a:p>
            <a:endParaRPr lang="en-US" dirty="0"/>
          </a:p>
          <a:p>
            <a:r>
              <a:rPr lang="en-US" dirty="0"/>
              <a:t>In order to achieve Six Sigma, you need to improve your process performance by:</a:t>
            </a:r>
          </a:p>
          <a:p>
            <a:pPr lvl="1"/>
            <a:r>
              <a:rPr lang="en-US" dirty="0"/>
              <a:t>Minimizing the process variation so that your process has enough room to fluctuate within customer’s spec limits </a:t>
            </a:r>
          </a:p>
          <a:p>
            <a:pPr lvl="1"/>
            <a:r>
              <a:rPr lang="en-US" dirty="0"/>
              <a:t>Shifting your process average so that it is centered between your customer’s spec limits.</a:t>
            </a:r>
          </a:p>
          <a:p>
            <a:pPr marL="411480" lvl="1" indent="0">
              <a:buNone/>
            </a:pPr>
            <a:endParaRPr lang="en-US" dirty="0"/>
          </a:p>
          <a:p>
            <a:r>
              <a:rPr lang="en-US" dirty="0"/>
              <a:t>Accomplishing these two process improvements </a:t>
            </a:r>
            <a:r>
              <a:rPr lang="en-US" i="1" dirty="0"/>
              <a:t>(along with stabilization and control), </a:t>
            </a:r>
            <a:r>
              <a:rPr lang="en-US" dirty="0"/>
              <a:t>you can achieve Six Sigma.</a:t>
            </a:r>
          </a:p>
          <a:p>
            <a:pPr marL="114300" indent="0">
              <a:buNone/>
            </a:pPr>
            <a:endParaRPr lang="en-US" dirty="0"/>
          </a:p>
          <a:p>
            <a:r>
              <a:rPr lang="en-US" dirty="0"/>
              <a:t>DMAIC is the systematic methodology prescribed to achieve Six Sigma.</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580816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Third Level</a:t>
            </a:r>
          </a:p>
        </p:txBody>
      </p:sp>
      <p:sp>
        <p:nvSpPr>
          <p:cNvPr id="6" name="Content Placeholder 5"/>
          <p:cNvSpPr>
            <a:spLocks noGrp="1"/>
          </p:cNvSpPr>
          <p:nvPr>
            <p:ph idx="1"/>
          </p:nvPr>
        </p:nvSpPr>
        <p:spPr>
          <a:xfrm>
            <a:off x="381000" y="5257800"/>
            <a:ext cx="10769600" cy="1752600"/>
          </a:xfrm>
        </p:spPr>
        <p:txBody>
          <a:bodyPr/>
          <a:lstStyle/>
          <a:p>
            <a:pPr lvl="1"/>
            <a:r>
              <a:rPr lang="en-US" dirty="0"/>
              <a:t>Third-level Pareto</a:t>
            </a:r>
          </a:p>
          <a:p>
            <a:pPr lvl="1"/>
            <a:r>
              <a:rPr lang="en-US" dirty="0"/>
              <a:t>Shows the count of defective items by associate for only section 3 of team 4</a:t>
            </a:r>
          </a:p>
          <a:p>
            <a:pPr lvl="1"/>
            <a:r>
              <a:rPr lang="en-US" dirty="0"/>
              <a:t>Next level will only show the defective items of Dave</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130</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a:stretch>
            <a:fillRect/>
          </a:stretch>
        </p:blipFill>
        <p:spPr>
          <a:xfrm>
            <a:off x="3175000" y="1290918"/>
            <a:ext cx="5486400" cy="3985409"/>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25406764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Pareto Analysis: Conclusion</a:t>
            </a:r>
          </a:p>
        </p:txBody>
      </p:sp>
      <p:sp>
        <p:nvSpPr>
          <p:cNvPr id="4" name="Content Placeholder 3"/>
          <p:cNvSpPr>
            <a:spLocks noGrp="1"/>
          </p:cNvSpPr>
          <p:nvPr>
            <p:ph idx="1"/>
          </p:nvPr>
        </p:nvSpPr>
        <p:spPr/>
        <p:txBody>
          <a:bodyPr>
            <a:normAutofit/>
          </a:bodyPr>
          <a:lstStyle/>
          <a:p>
            <a:pPr marL="400050" indent="-285750"/>
            <a:r>
              <a:rPr lang="en-US" sz="2200" dirty="0"/>
              <a:t>After drilling down three levels we find that most of the defective products are from Dave who is in Section 3 of Team 4.</a:t>
            </a:r>
          </a:p>
          <a:p>
            <a:pPr marL="400050" indent="-285750"/>
            <a:endParaRPr lang="en-US" sz="2200" dirty="0"/>
          </a:p>
          <a:p>
            <a:pPr marL="400050" indent="-285750"/>
            <a:r>
              <a:rPr lang="en-US" sz="2200" dirty="0"/>
              <a:t>Determining what Dave might be doing differently and solving that problem can potentially fix about 30% of the entire defective products (13/44).</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131</a:t>
            </a:fld>
            <a:endParaRPr lang="en-US" dirty="0"/>
          </a:p>
        </p:txBody>
      </p:sp>
      <p:sp>
        <p:nvSpPr>
          <p:cNvPr id="10" name="Footer Placeholder 9"/>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2" name="Picture 11"/>
          <p:cNvPicPr>
            <a:picLocks noChangeAspect="1"/>
          </p:cNvPicPr>
          <p:nvPr/>
        </p:nvPicPr>
        <p:blipFill>
          <a:blip r:embed="rId4"/>
          <a:stretch>
            <a:fillRect/>
          </a:stretch>
        </p:blipFill>
        <p:spPr>
          <a:xfrm>
            <a:off x="2362200" y="3276600"/>
            <a:ext cx="3291840" cy="2376581"/>
          </a:xfrm>
          <a:prstGeom prst="rect">
            <a:avLst/>
          </a:prstGeom>
          <a:ln>
            <a:solidFill>
              <a:schemeClr val="bg1">
                <a:lumMod val="85000"/>
              </a:schemeClr>
            </a:solidFill>
          </a:ln>
        </p:spPr>
      </p:pic>
      <p:pic>
        <p:nvPicPr>
          <p:cNvPr id="13" name="Picture 12"/>
          <p:cNvPicPr>
            <a:picLocks noChangeAspect="1"/>
          </p:cNvPicPr>
          <p:nvPr/>
        </p:nvPicPr>
        <p:blipFill>
          <a:blip r:embed="rId5"/>
          <a:stretch>
            <a:fillRect/>
          </a:stretch>
        </p:blipFill>
        <p:spPr>
          <a:xfrm>
            <a:off x="4069080" y="3789324"/>
            <a:ext cx="3291840" cy="2385027"/>
          </a:xfrm>
          <a:prstGeom prst="rect">
            <a:avLst/>
          </a:prstGeom>
          <a:ln>
            <a:solidFill>
              <a:schemeClr val="bg1">
                <a:lumMod val="85000"/>
              </a:schemeClr>
            </a:solidFill>
          </a:ln>
        </p:spPr>
      </p:pic>
      <p:pic>
        <p:nvPicPr>
          <p:cNvPr id="14" name="Picture 13"/>
          <p:cNvPicPr>
            <a:picLocks noChangeAspect="1"/>
          </p:cNvPicPr>
          <p:nvPr/>
        </p:nvPicPr>
        <p:blipFill>
          <a:blip r:embed="rId6"/>
          <a:stretch>
            <a:fillRect/>
          </a:stretch>
        </p:blipFill>
        <p:spPr>
          <a:xfrm>
            <a:off x="5654040" y="4269351"/>
            <a:ext cx="3291840" cy="2391246"/>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34502304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 Six Sigma Projects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132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52218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a:t>
            </a:r>
            <a:r>
              <a:rPr lang="en-US" sz="1600" b="1" dirty="0">
                <a:solidFill>
                  <a:schemeClr val="tx1"/>
                </a:solidFill>
              </a:rPr>
              <a:t>1.3 Lean Six Sigma Projects</a:t>
            </a:r>
          </a:p>
          <a:p>
            <a:pPr marL="114300" indent="0">
              <a:buNone/>
            </a:pPr>
            <a:r>
              <a:rPr lang="en-US" sz="1600" dirty="0">
                <a:solidFill>
                  <a:schemeClr val="tx1"/>
                </a:solidFill>
              </a:rPr>
              <a:t>       1.3.1 Six Sigma Metrics</a:t>
            </a:r>
          </a:p>
          <a:p>
            <a:pPr marL="114300" indent="0">
              <a:buNone/>
            </a:pPr>
            <a:r>
              <a:rPr lang="en-US" sz="1600" dirty="0">
                <a:solidFill>
                  <a:schemeClr val="tx1"/>
                </a:solidFill>
              </a:rPr>
              <a:t>       1.3.2 Business Case and Charter</a:t>
            </a:r>
          </a:p>
          <a:p>
            <a:pPr marL="287338" indent="0">
              <a:buNone/>
            </a:pPr>
            <a:r>
              <a:rPr lang="en-US" sz="1600" dirty="0">
                <a:solidFill>
                  <a:schemeClr val="tx1"/>
                </a:solidFill>
              </a:rPr>
              <a:t>   1.3.3 Project Team Selection</a:t>
            </a:r>
          </a:p>
          <a:p>
            <a:pPr marL="287338" indent="0">
              <a:buNone/>
            </a:pPr>
            <a:r>
              <a:rPr lang="en-US" sz="1600" dirty="0">
                <a:solidFill>
                  <a:schemeClr val="tx1"/>
                </a:solidFill>
              </a:rPr>
              <a:t>   1.3.4 Project Risk Management</a:t>
            </a:r>
          </a:p>
          <a:p>
            <a:pPr marL="287338" indent="0">
              <a:buNone/>
            </a:pPr>
            <a:r>
              <a:rPr lang="en-US" sz="1600" dirty="0">
                <a:solidFill>
                  <a:schemeClr val="tx1"/>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133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46270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1.3.1 Six Sigma Metrics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134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251124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Metrics</a:t>
            </a:r>
          </a:p>
        </p:txBody>
      </p:sp>
      <p:sp>
        <p:nvSpPr>
          <p:cNvPr id="3" name="Content Placeholder 2"/>
          <p:cNvSpPr>
            <a:spLocks noGrp="1"/>
          </p:cNvSpPr>
          <p:nvPr>
            <p:ph idx="1"/>
          </p:nvPr>
        </p:nvSpPr>
        <p:spPr/>
        <p:txBody>
          <a:bodyPr>
            <a:normAutofit/>
          </a:bodyPr>
          <a:lstStyle/>
          <a:p>
            <a:r>
              <a:rPr lang="en-US" dirty="0"/>
              <a:t>There are many Six Sigma metrics and/or measures of performance used by Six Sigma practitioners. </a:t>
            </a:r>
          </a:p>
          <a:p>
            <a:r>
              <a:rPr lang="en-US" dirty="0"/>
              <a:t>In addition to the ones we will cover here, several others </a:t>
            </a:r>
            <a:r>
              <a:rPr lang="en-US" sz="2000" dirty="0"/>
              <a:t>(Sigma level, Cp, Cpk, Pp, Ppk, takt time, cycle time, utilization etc.) </a:t>
            </a:r>
            <a:r>
              <a:rPr lang="en-US" dirty="0"/>
              <a:t>will be covered in other modules throughout this training.</a:t>
            </a:r>
          </a:p>
          <a:p>
            <a:r>
              <a:rPr lang="en-US" dirty="0"/>
              <a:t>The Six Sigma metrics of interest here in the </a:t>
            </a:r>
            <a:r>
              <a:rPr lang="en-US" b="1" dirty="0"/>
              <a:t>define phase</a:t>
            </a:r>
            <a:r>
              <a:rPr lang="en-US" dirty="0"/>
              <a:t> are:</a:t>
            </a:r>
          </a:p>
          <a:p>
            <a:pPr lvl="1"/>
            <a:r>
              <a:rPr lang="en-US" dirty="0"/>
              <a:t>Defects per Unit (DPU)</a:t>
            </a:r>
          </a:p>
          <a:p>
            <a:pPr lvl="1"/>
            <a:r>
              <a:rPr lang="en-US" dirty="0"/>
              <a:t>Defects per Million Opportunities (DPMO)</a:t>
            </a:r>
          </a:p>
          <a:p>
            <a:pPr lvl="1"/>
            <a:r>
              <a:rPr lang="en-US" dirty="0"/>
              <a:t>Yield (Y)</a:t>
            </a:r>
          </a:p>
          <a:p>
            <a:pPr lvl="1"/>
            <a:r>
              <a:rPr lang="en-US" dirty="0"/>
              <a:t>Rolled Throughput Yield (RTY).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6040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Defects per Unit: DPU</a:t>
            </a:r>
          </a:p>
        </p:txBody>
      </p:sp>
      <p:sp>
        <p:nvSpPr>
          <p:cNvPr id="3" name="Content Placeholder 2"/>
          <p:cNvSpPr>
            <a:spLocks noGrp="1"/>
          </p:cNvSpPr>
          <p:nvPr>
            <p:ph idx="1"/>
          </p:nvPr>
        </p:nvSpPr>
        <p:spPr/>
        <p:txBody>
          <a:bodyPr>
            <a:normAutofit/>
          </a:bodyPr>
          <a:lstStyle/>
          <a:p>
            <a:r>
              <a:rPr lang="en-US" b="1" dirty="0"/>
              <a:t>DPU</a:t>
            </a:r>
            <a:r>
              <a:rPr lang="en-US" dirty="0"/>
              <a:t> stands for “Defects per Unit“</a:t>
            </a:r>
          </a:p>
          <a:p>
            <a:r>
              <a:rPr lang="en-US" dirty="0"/>
              <a:t>DPU is the basis for calculating DPMO and </a:t>
            </a:r>
            <a:r>
              <a:rPr lang="en-US" dirty="0" err="1"/>
              <a:t>RTY</a:t>
            </a:r>
            <a:r>
              <a:rPr lang="en-US" dirty="0"/>
              <a:t>, which we will cover in the next few pages.</a:t>
            </a:r>
          </a:p>
          <a:p>
            <a:r>
              <a:rPr lang="en-US" dirty="0"/>
              <a:t>DPU is found by dividing total defects by total units. </a:t>
            </a:r>
          </a:p>
          <a:p>
            <a:endParaRPr lang="en-US" dirty="0"/>
          </a:p>
          <a:p>
            <a:pPr lvl="1"/>
            <a:r>
              <a:rPr lang="en-US" sz="2400" b="1" i="1" dirty="0">
                <a:solidFill>
                  <a:srgbClr val="182835"/>
                </a:solidFill>
              </a:rPr>
              <a:t>DPU = D/U</a:t>
            </a:r>
            <a:r>
              <a:rPr lang="en-US" sz="2400" b="1" dirty="0">
                <a:solidFill>
                  <a:srgbClr val="182835"/>
                </a:solidFill>
              </a:rPr>
              <a:t> </a:t>
            </a:r>
          </a:p>
          <a:p>
            <a:pPr lvl="1"/>
            <a:endParaRPr lang="en-US" sz="2400" dirty="0"/>
          </a:p>
          <a:p>
            <a:r>
              <a:rPr lang="en-US" dirty="0"/>
              <a:t>For example, if you have a process step that produces an average of 65 defects for every 598 units, then your DPU = 65/598 = 0.109.</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229112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t>DPMO</a:t>
            </a:r>
            <a:r>
              <a:rPr lang="en-US" dirty="0"/>
              <a:t> is one of the few important Six Sigma metrics that you should get comfortable with if you are associated with Six Sigma.</a:t>
            </a:r>
          </a:p>
          <a:p>
            <a:pPr marL="114300" indent="0">
              <a:buNone/>
            </a:pPr>
            <a:endParaRPr lang="en-US" dirty="0"/>
          </a:p>
          <a:p>
            <a:r>
              <a:rPr lang="en-US" dirty="0"/>
              <a:t>In order to understand DPMO it is best if you first understand both the nomenclature and the nuances such as the difference between defect and defective. </a:t>
            </a:r>
          </a:p>
          <a:p>
            <a:pPr marL="114300" indent="0">
              <a:buNone/>
            </a:pPr>
            <a:endParaRPr lang="en-US" dirty="0"/>
          </a:p>
          <a:p>
            <a:r>
              <a:rPr lang="en-US" b="1" dirty="0"/>
              <a:t>Nomenclature</a:t>
            </a:r>
          </a:p>
          <a:p>
            <a:pPr lvl="1"/>
            <a:r>
              <a:rPr lang="en-US" b="1" dirty="0"/>
              <a:t>Defects</a:t>
            </a:r>
            <a:r>
              <a:rPr lang="en-US" dirty="0"/>
              <a:t> = </a:t>
            </a:r>
            <a:r>
              <a:rPr lang="en-US" b="1" dirty="0">
                <a:solidFill>
                  <a:srgbClr val="182835"/>
                </a:solidFill>
              </a:rPr>
              <a:t>D</a:t>
            </a:r>
          </a:p>
          <a:p>
            <a:pPr lvl="1"/>
            <a:r>
              <a:rPr lang="en-US" b="1" dirty="0"/>
              <a:t>Unit</a:t>
            </a:r>
            <a:r>
              <a:rPr lang="en-US" dirty="0"/>
              <a:t> = </a:t>
            </a:r>
            <a:r>
              <a:rPr lang="en-US" b="1" dirty="0">
                <a:solidFill>
                  <a:srgbClr val="182835"/>
                </a:solidFill>
              </a:rPr>
              <a:t>U</a:t>
            </a:r>
          </a:p>
          <a:p>
            <a:pPr lvl="1"/>
            <a:r>
              <a:rPr lang="en-US" b="1" dirty="0"/>
              <a:t>Opportunity to have a defect </a:t>
            </a:r>
            <a:r>
              <a:rPr lang="en-US" dirty="0"/>
              <a:t>= </a:t>
            </a:r>
            <a:r>
              <a:rPr lang="en-US" b="1" dirty="0">
                <a:solidFill>
                  <a:srgbClr val="182835"/>
                </a:solidFill>
              </a:rPr>
              <a:t>O</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44461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dirty="0"/>
              <a:t>In order to properly discuss DPMO, we must first explore the differences between "defects" and "defective." </a:t>
            </a:r>
          </a:p>
          <a:p>
            <a:pPr lvl="1"/>
            <a:r>
              <a:rPr lang="en-US" b="1" dirty="0">
                <a:solidFill>
                  <a:srgbClr val="182835"/>
                </a:solidFill>
              </a:rPr>
              <a:t>Defective</a:t>
            </a:r>
          </a:p>
          <a:p>
            <a:pPr lvl="2"/>
            <a:r>
              <a:rPr lang="en-US" dirty="0"/>
              <a:t>Defective suggests that the value or function of the entire unit or product has been compromised. </a:t>
            </a:r>
          </a:p>
          <a:p>
            <a:pPr lvl="2"/>
            <a:r>
              <a:rPr lang="en-US" dirty="0"/>
              <a:t>Defective items will always have at least one defect. Typically, however, it takes multiple defects and/or critical defects to cause an item to be defective. </a:t>
            </a:r>
          </a:p>
          <a:p>
            <a:pPr lvl="1"/>
            <a:r>
              <a:rPr lang="en-US" b="1" dirty="0">
                <a:solidFill>
                  <a:srgbClr val="182835"/>
                </a:solidFill>
              </a:rPr>
              <a:t>Defect</a:t>
            </a:r>
          </a:p>
          <a:p>
            <a:pPr lvl="2"/>
            <a:r>
              <a:rPr lang="en-US" dirty="0"/>
              <a:t>A defect is an error, mistake, flaw, fault, or some type of imperfection that reduces the value of a product or unit. </a:t>
            </a:r>
          </a:p>
          <a:p>
            <a:pPr lvl="2"/>
            <a:r>
              <a:rPr lang="en-US" dirty="0"/>
              <a:t>A single defect may or may not render the product or unit "defective" depending on the specifications of the customer. </a:t>
            </a:r>
            <a:endParaRPr lang="en-US" sz="2000" dirty="0"/>
          </a:p>
          <a:p>
            <a:pPr lvl="1"/>
            <a:r>
              <a:rPr lang="en-US" b="1" dirty="0">
                <a:solidFill>
                  <a:srgbClr val="182835"/>
                </a:solidFill>
              </a:rPr>
              <a:t>Summary</a:t>
            </a:r>
          </a:p>
          <a:p>
            <a:pPr lvl="2"/>
            <a:r>
              <a:rPr lang="en-US" dirty="0"/>
              <a:t>Defect means that part of a unit is bad. </a:t>
            </a:r>
          </a:p>
          <a:p>
            <a:pPr lvl="2"/>
            <a:r>
              <a:rPr lang="en-US" dirty="0"/>
              <a:t>Defective means that the whole unit is bad.</a:t>
            </a:r>
            <a:endParaRPr lang="en-US" sz="2400" b="1" dirty="0"/>
          </a:p>
          <a:p>
            <a:endParaRPr lang="en-US" b="1"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138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40490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r>
              <a:rPr lang="en-US" dirty="0"/>
              <a:t>Now let us turn our attention to defining "opportunities" so that we can fully understand Defects per Million Opportunities (DPMO). </a:t>
            </a:r>
          </a:p>
          <a:p>
            <a:pPr marL="114300" indent="0">
              <a:buNone/>
            </a:pPr>
            <a:endParaRPr lang="en-US" dirty="0"/>
          </a:p>
          <a:p>
            <a:pPr lvl="1"/>
            <a:r>
              <a:rPr lang="en-US" sz="2400" b="1" dirty="0">
                <a:solidFill>
                  <a:srgbClr val="182835"/>
                </a:solidFill>
              </a:rPr>
              <a:t>Opportunities</a:t>
            </a:r>
            <a:r>
              <a:rPr lang="en-US" sz="2400" dirty="0">
                <a:solidFill>
                  <a:srgbClr val="182835"/>
                </a:solidFill>
              </a:rPr>
              <a:t> </a:t>
            </a:r>
          </a:p>
          <a:p>
            <a:pPr lvl="2"/>
            <a:r>
              <a:rPr lang="en-US" sz="2000" dirty="0"/>
              <a:t>Opportunities are the total number of </a:t>
            </a:r>
            <a:r>
              <a:rPr lang="en-US" sz="2000" dirty="0">
                <a:solidFill>
                  <a:srgbClr val="182835"/>
                </a:solidFill>
              </a:rPr>
              <a:t>possible</a:t>
            </a:r>
            <a:r>
              <a:rPr lang="en-US" sz="2000" dirty="0"/>
              <a:t> defects. </a:t>
            </a:r>
          </a:p>
          <a:p>
            <a:pPr lvl="2"/>
            <a:r>
              <a:rPr lang="en-US" sz="2000" dirty="0"/>
              <a:t>Therefore, if a unit has 6 possible defects, then each unit produced is equal to 6 defect opportunities. </a:t>
            </a:r>
          </a:p>
          <a:p>
            <a:pPr lvl="2"/>
            <a:r>
              <a:rPr lang="en-US" sz="2000" dirty="0"/>
              <a:t>If we produce 100 units, then there are 600 defect opportunities.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139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986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The Methodology</a:t>
            </a:r>
          </a:p>
        </p:txBody>
      </p:sp>
      <p:sp>
        <p:nvSpPr>
          <p:cNvPr id="3" name="Content Placeholder 2"/>
          <p:cNvSpPr>
            <a:spLocks noGrp="1"/>
          </p:cNvSpPr>
          <p:nvPr>
            <p:ph idx="1"/>
          </p:nvPr>
        </p:nvSpPr>
        <p:spPr/>
        <p:txBody>
          <a:bodyPr>
            <a:normAutofit/>
          </a:bodyPr>
          <a:lstStyle/>
          <a:p>
            <a:pPr>
              <a:lnSpc>
                <a:spcPct val="110000"/>
              </a:lnSpc>
            </a:pPr>
            <a:r>
              <a:rPr lang="en-US" dirty="0"/>
              <a:t>DMAIC is a systematic and rigorous methodology that can be applied to </a:t>
            </a:r>
            <a:r>
              <a:rPr lang="en-US" u="sng" dirty="0">
                <a:solidFill>
                  <a:srgbClr val="182835"/>
                </a:solidFill>
              </a:rPr>
              <a:t>any</a:t>
            </a:r>
            <a:r>
              <a:rPr lang="en-US" dirty="0"/>
              <a:t> process in order to achieve Six Sigma.</a:t>
            </a:r>
          </a:p>
          <a:p>
            <a:pPr>
              <a:lnSpc>
                <a:spcPct val="110000"/>
              </a:lnSpc>
            </a:pPr>
            <a:r>
              <a:rPr lang="en-US" dirty="0"/>
              <a:t>It consists of 5 phases of a project:</a:t>
            </a:r>
          </a:p>
          <a:p>
            <a:pPr lvl="1">
              <a:lnSpc>
                <a:spcPct val="110000"/>
              </a:lnSpc>
              <a:buClrTx/>
            </a:pPr>
            <a:r>
              <a:rPr lang="en-US" b="1" dirty="0">
                <a:solidFill>
                  <a:srgbClr val="182835"/>
                </a:solidFill>
              </a:rPr>
              <a:t>D</a:t>
            </a:r>
            <a:r>
              <a:rPr lang="en-US" dirty="0"/>
              <a:t>efine</a:t>
            </a:r>
          </a:p>
          <a:p>
            <a:pPr lvl="1">
              <a:lnSpc>
                <a:spcPct val="110000"/>
              </a:lnSpc>
              <a:buClrTx/>
            </a:pPr>
            <a:r>
              <a:rPr lang="en-US" b="1" dirty="0">
                <a:solidFill>
                  <a:srgbClr val="182835"/>
                </a:solidFill>
              </a:rPr>
              <a:t>M</a:t>
            </a:r>
            <a:r>
              <a:rPr lang="en-US" dirty="0"/>
              <a:t>easure</a:t>
            </a:r>
          </a:p>
          <a:p>
            <a:pPr lvl="1">
              <a:lnSpc>
                <a:spcPct val="110000"/>
              </a:lnSpc>
              <a:buClrTx/>
            </a:pPr>
            <a:r>
              <a:rPr lang="en-US" b="1" dirty="0">
                <a:solidFill>
                  <a:srgbClr val="182835"/>
                </a:solidFill>
              </a:rPr>
              <a:t>A</a:t>
            </a:r>
            <a:r>
              <a:rPr lang="en-US" dirty="0"/>
              <a:t>nalyze</a:t>
            </a:r>
          </a:p>
          <a:p>
            <a:pPr lvl="1">
              <a:lnSpc>
                <a:spcPct val="110000"/>
              </a:lnSpc>
              <a:buClrTx/>
            </a:pPr>
            <a:r>
              <a:rPr lang="en-US" b="1" dirty="0">
                <a:solidFill>
                  <a:srgbClr val="182835"/>
                </a:solidFill>
              </a:rPr>
              <a:t>I</a:t>
            </a:r>
            <a:r>
              <a:rPr lang="en-US" dirty="0"/>
              <a:t>mprove</a:t>
            </a:r>
          </a:p>
          <a:p>
            <a:pPr lvl="1">
              <a:lnSpc>
                <a:spcPct val="110000"/>
              </a:lnSpc>
              <a:buClrTx/>
            </a:pPr>
            <a:r>
              <a:rPr lang="en-US" b="1" dirty="0">
                <a:solidFill>
                  <a:srgbClr val="182835"/>
                </a:solidFill>
              </a:rPr>
              <a:t>C</a:t>
            </a:r>
            <a:r>
              <a:rPr lang="en-US" dirty="0"/>
              <a:t>ontrol.</a:t>
            </a:r>
          </a:p>
          <a:p>
            <a:pPr>
              <a:lnSpc>
                <a:spcPct val="110000"/>
              </a:lnSpc>
            </a:pPr>
            <a:r>
              <a:rPr lang="en-US" dirty="0"/>
              <a:t>You will be heavily exposed to many concepts, tools, and examples of the DMAIC methodology through this training.</a:t>
            </a:r>
          </a:p>
          <a:p>
            <a:pPr>
              <a:lnSpc>
                <a:spcPct val="110000"/>
              </a:lnSpc>
            </a:pPr>
            <a:r>
              <a:rPr lang="en-US" dirty="0"/>
              <a:t>You will be capable of applying the </a:t>
            </a:r>
            <a:r>
              <a:rPr lang="en-US" dirty="0" err="1"/>
              <a:t>DMAIC</a:t>
            </a:r>
            <a:r>
              <a:rPr lang="en-US" dirty="0"/>
              <a:t> methodology to improve the performance of </a:t>
            </a:r>
            <a:r>
              <a:rPr lang="en-US" u="sng" dirty="0">
                <a:solidFill>
                  <a:srgbClr val="182835"/>
                </a:solidFill>
              </a:rPr>
              <a:t>any</a:t>
            </a:r>
            <a:r>
              <a:rPr lang="en-US" dirty="0"/>
              <a:t> process at the completion of the curriculum.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322307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rmAutofit/>
          </a:bodyPr>
          <a:lstStyle/>
          <a:p>
            <a:pPr>
              <a:lnSpc>
                <a:spcPct val="150000"/>
              </a:lnSpc>
            </a:pPr>
            <a:r>
              <a:rPr lang="en-US" dirty="0"/>
              <a:t>Calculating Defects per Million Opportunities</a:t>
            </a:r>
          </a:p>
          <a:p>
            <a:pPr>
              <a:lnSpc>
                <a:spcPct val="150000"/>
              </a:lnSpc>
            </a:pPr>
            <a:r>
              <a:rPr lang="en-US" b="1" dirty="0">
                <a:solidFill>
                  <a:srgbClr val="182835"/>
                </a:solidFill>
              </a:rPr>
              <a:t>The equation is DPMO = (D/(U × O)) × 1,000,000</a:t>
            </a:r>
          </a:p>
          <a:p>
            <a:r>
              <a:rPr lang="en-US" dirty="0"/>
              <a:t> Example: Let us assume:</a:t>
            </a:r>
          </a:p>
          <a:p>
            <a:pPr lvl="2"/>
            <a:r>
              <a:rPr lang="en-US" sz="2000" dirty="0"/>
              <a:t>There are 6 defect opportunities per unit</a:t>
            </a:r>
          </a:p>
          <a:p>
            <a:pPr lvl="2"/>
            <a:r>
              <a:rPr lang="en-US" sz="2000" dirty="0"/>
              <a:t>There are an average of 4 defects every 100 units.</a:t>
            </a:r>
          </a:p>
          <a:p>
            <a:pPr marL="777240" lvl="2" indent="0">
              <a:buNone/>
            </a:pPr>
            <a:endParaRPr lang="en-US" sz="2000" dirty="0"/>
          </a:p>
          <a:p>
            <a:pPr lvl="1">
              <a:lnSpc>
                <a:spcPct val="150000"/>
              </a:lnSpc>
            </a:pPr>
            <a:r>
              <a:rPr lang="en-US" dirty="0"/>
              <a:t>Opportunities = 6 × 100 = 600</a:t>
            </a:r>
          </a:p>
          <a:p>
            <a:pPr lvl="1">
              <a:lnSpc>
                <a:spcPct val="150000"/>
              </a:lnSpc>
            </a:pPr>
            <a:r>
              <a:rPr lang="en-US" dirty="0"/>
              <a:t>Defect rate = 4/600</a:t>
            </a:r>
          </a:p>
          <a:p>
            <a:pPr lvl="1">
              <a:lnSpc>
                <a:spcPct val="150000"/>
              </a:lnSpc>
            </a:pPr>
            <a:r>
              <a:rPr lang="en-US" dirty="0"/>
              <a:t>DPMO = 4/600 × 1,000,000 = 6,667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88812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DPMO: Defects per Million Opportunities</a:t>
            </a:r>
          </a:p>
        </p:txBody>
      </p:sp>
      <p:sp>
        <p:nvSpPr>
          <p:cNvPr id="3" name="Content Placeholder 2"/>
          <p:cNvSpPr>
            <a:spLocks noGrp="1"/>
          </p:cNvSpPr>
          <p:nvPr>
            <p:ph idx="1"/>
          </p:nvPr>
        </p:nvSpPr>
        <p:spPr/>
        <p:txBody>
          <a:bodyPr>
            <a:noAutofit/>
          </a:bodyPr>
          <a:lstStyle/>
          <a:p>
            <a:r>
              <a:rPr lang="en-US" b="1" dirty="0">
                <a:solidFill>
                  <a:srgbClr val="182835"/>
                </a:solidFill>
              </a:rPr>
              <a:t>What is the reason or significance of 1,000,000? </a:t>
            </a:r>
          </a:p>
          <a:p>
            <a:r>
              <a:rPr lang="en-US" dirty="0"/>
              <a:t>Converting defect rates to a per million value becomes necessary when the performance of your process approaches Six Sigma. </a:t>
            </a:r>
          </a:p>
          <a:p>
            <a:pPr marL="114300" indent="0">
              <a:buNone/>
            </a:pPr>
            <a:endParaRPr lang="en-US" dirty="0"/>
          </a:p>
          <a:p>
            <a:r>
              <a:rPr lang="en-US" dirty="0"/>
              <a:t>When this happens, the number of defects shrinks to virtually nothing. In fact, if you recall from the “What is Six Sigma” module, sigma is 3.4 defects per million opportunities. </a:t>
            </a:r>
          </a:p>
          <a:p>
            <a:pPr marL="114300" indent="0">
              <a:buNone/>
            </a:pPr>
            <a:endParaRPr lang="en-US" dirty="0"/>
          </a:p>
          <a:p>
            <a:r>
              <a:rPr lang="en-US" dirty="0"/>
              <a:t>By using 1,000,000 opportunities as the barometer we have the resolution in the measurement to count defects all the way up to Six Sigma.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890377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solidFill>
                  <a:srgbClr val="182835"/>
                </a:solidFill>
              </a:rPr>
              <a:t>Rolled Throughput Yield (RTY)</a:t>
            </a:r>
            <a:r>
              <a:rPr lang="en-US" dirty="0">
                <a:solidFill>
                  <a:srgbClr val="182835"/>
                </a:solidFill>
              </a:rPr>
              <a:t> </a:t>
            </a:r>
            <a:r>
              <a:rPr lang="en-US" dirty="0"/>
              <a:t>is a process performance measure that provides insight into the cumulative effects of an entire process. </a:t>
            </a:r>
          </a:p>
          <a:p>
            <a:endParaRPr lang="en-US" dirty="0"/>
          </a:p>
          <a:p>
            <a:r>
              <a:rPr lang="en-US" dirty="0"/>
              <a:t>RTY measures the yield for each of several process steps and provides the probability that a unit will come through that process defect-free. </a:t>
            </a:r>
          </a:p>
          <a:p>
            <a:endParaRPr lang="en-US" dirty="0"/>
          </a:p>
          <a:p>
            <a:r>
              <a:rPr lang="en-US" dirty="0"/>
              <a:t>RTY</a:t>
            </a:r>
            <a:r>
              <a:rPr lang="en-US" b="1" dirty="0"/>
              <a:t> </a:t>
            </a:r>
            <a:r>
              <a:rPr lang="en-US" dirty="0"/>
              <a:t>allows us to expose the "hidden factory" by providing visibility into the yield of each process step.</a:t>
            </a:r>
          </a:p>
          <a:p>
            <a:pPr marL="114300" indent="0">
              <a:buNone/>
            </a:pPr>
            <a:r>
              <a:rPr lang="en-US" dirty="0"/>
              <a:t> </a:t>
            </a:r>
          </a:p>
          <a:p>
            <a:r>
              <a:rPr lang="en-US" dirty="0"/>
              <a:t>This helps us identify the poorest performing process steps and gives us clues into where to look to find the most impactful process improvement opportunities.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569700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RTY: </a:t>
            </a:r>
          </a:p>
          <a:p>
            <a:r>
              <a:rPr lang="en-US" dirty="0"/>
              <a:t>RTY is found by multiplying the yields of each process step.</a:t>
            </a:r>
          </a:p>
          <a:p>
            <a:pPr marL="114300" indent="0">
              <a:buNone/>
            </a:pPr>
            <a:endParaRPr lang="en-US" dirty="0"/>
          </a:p>
          <a:p>
            <a:r>
              <a:rPr lang="en-US" dirty="0"/>
              <a:t>Let us take the 5-step process below and calculate the RTY using the multiplication method mentioned above. </a:t>
            </a:r>
          </a:p>
          <a:p>
            <a:endParaRPr lang="en-US" dirty="0"/>
          </a:p>
          <a:p>
            <a:endParaRPr lang="en-US" dirty="0"/>
          </a:p>
          <a:p>
            <a:pPr marL="114300" indent="0">
              <a:buNone/>
            </a:pPr>
            <a:endParaRPr lang="en-US" dirty="0"/>
          </a:p>
          <a:p>
            <a:r>
              <a:rPr lang="en-US" sz="2000" dirty="0"/>
              <a:t>The calculation is: RTY = 0.90 × 0.91 × 0.99 × 0.98 × 0.97 = 0.77</a:t>
            </a:r>
          </a:p>
          <a:p>
            <a:pPr marL="114300" indent="0">
              <a:buNone/>
            </a:pPr>
            <a:endParaRPr lang="en-US" dirty="0"/>
          </a:p>
          <a:p>
            <a:r>
              <a:rPr lang="en-US" dirty="0"/>
              <a:t>Therefore, RTY = 77%.</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143</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cstate="print"/>
          <a:stretch>
            <a:fillRect/>
          </a:stretch>
        </p:blipFill>
        <p:spPr>
          <a:xfrm>
            <a:off x="2743200" y="3581400"/>
            <a:ext cx="5638800" cy="676656"/>
          </a:xfrm>
          <a:prstGeom prst="rect">
            <a:avLst/>
          </a:prstGeom>
        </p:spPr>
      </p:pic>
    </p:spTree>
    <p:custDataLst>
      <p:tags r:id="rId1"/>
    </p:custDataLst>
    <p:extLst>
      <p:ext uri="{BB962C8B-B14F-4D97-AF65-F5344CB8AC3E}">
        <p14:creationId xmlns:p14="http://schemas.microsoft.com/office/powerpoint/2010/main" val="376962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dirty="0"/>
              <a:t>You may have noticed that in order to calculate RTY we must determine the yield for each process step.</a:t>
            </a:r>
          </a:p>
          <a:p>
            <a:pPr marL="114300" indent="0">
              <a:buNone/>
            </a:pPr>
            <a:endParaRPr lang="en-US" dirty="0"/>
          </a:p>
          <a:p>
            <a:r>
              <a:rPr lang="en-US" dirty="0"/>
              <a:t>Before we get into calculating yield, there are a few abbreviations that need to be declared.</a:t>
            </a:r>
          </a:p>
          <a:p>
            <a:pPr marL="114300" indent="0">
              <a:buNone/>
            </a:pPr>
            <a:r>
              <a:rPr lang="en-US" dirty="0"/>
              <a:t> </a:t>
            </a:r>
          </a:p>
          <a:p>
            <a:pPr lvl="1"/>
            <a:r>
              <a:rPr lang="en-US" sz="2400" dirty="0"/>
              <a:t>Abbreviations</a:t>
            </a:r>
          </a:p>
          <a:p>
            <a:pPr lvl="2"/>
            <a:r>
              <a:rPr lang="en-US" sz="2400" dirty="0"/>
              <a:t>Defects = </a:t>
            </a:r>
            <a:r>
              <a:rPr lang="en-US" sz="2400" b="1" dirty="0">
                <a:solidFill>
                  <a:srgbClr val="182835"/>
                </a:solidFill>
              </a:rPr>
              <a:t>D</a:t>
            </a:r>
          </a:p>
          <a:p>
            <a:pPr lvl="2"/>
            <a:r>
              <a:rPr lang="en-US" sz="2400" dirty="0"/>
              <a:t>Unit = </a:t>
            </a:r>
            <a:r>
              <a:rPr lang="en-US" sz="2400" b="1" dirty="0">
                <a:solidFill>
                  <a:srgbClr val="182835"/>
                </a:solidFill>
              </a:rPr>
              <a:t>U</a:t>
            </a:r>
          </a:p>
          <a:p>
            <a:pPr lvl="2"/>
            <a:r>
              <a:rPr lang="en-US" sz="2400" dirty="0"/>
              <a:t>Defects per Unit =</a:t>
            </a:r>
            <a:r>
              <a:rPr lang="en-US" sz="2400" b="1" dirty="0">
                <a:solidFill>
                  <a:srgbClr val="00B050"/>
                </a:solidFill>
              </a:rPr>
              <a:t> </a:t>
            </a:r>
            <a:r>
              <a:rPr lang="en-US" sz="2400" b="1" dirty="0">
                <a:solidFill>
                  <a:srgbClr val="182835"/>
                </a:solidFill>
              </a:rPr>
              <a:t>DPU</a:t>
            </a:r>
          </a:p>
          <a:p>
            <a:pPr lvl="2"/>
            <a:r>
              <a:rPr lang="en-US" sz="2400" dirty="0"/>
              <a:t>Yield = </a:t>
            </a:r>
            <a:r>
              <a:rPr lang="en-US" sz="2400" b="1" dirty="0">
                <a:solidFill>
                  <a:srgbClr val="182835"/>
                </a:solidFill>
              </a:rPr>
              <a:t>Y</a:t>
            </a:r>
          </a:p>
          <a:p>
            <a:pPr lvl="2"/>
            <a:r>
              <a:rPr lang="en-US" sz="2400" dirty="0"/>
              <a:t>e = 2.71828 </a:t>
            </a:r>
            <a:r>
              <a:rPr lang="en-US" i="1" dirty="0"/>
              <a:t>(mathematical constant)</a:t>
            </a:r>
            <a:endParaRPr lang="en-US" sz="2200" i="1" dirty="0"/>
          </a:p>
          <a:p>
            <a:pPr lvl="1"/>
            <a:endParaRPr lang="en-US"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144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977116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rmAutofit/>
          </a:bodyPr>
          <a:lstStyle/>
          <a:p>
            <a:r>
              <a:rPr lang="en-US" b="1" dirty="0"/>
              <a:t>Calculating Yield</a:t>
            </a:r>
          </a:p>
          <a:p>
            <a:r>
              <a:rPr lang="en-US" dirty="0"/>
              <a:t>The </a:t>
            </a:r>
            <a:r>
              <a:rPr lang="en-US" b="1" dirty="0"/>
              <a:t>yield</a:t>
            </a:r>
            <a:r>
              <a:rPr lang="en-US" dirty="0"/>
              <a:t> of a process step is the success rate of that step or the probability that the process step produces no defects. </a:t>
            </a:r>
          </a:p>
          <a:p>
            <a:pPr marL="114300" indent="0">
              <a:buNone/>
            </a:pPr>
            <a:endParaRPr lang="en-US" dirty="0"/>
          </a:p>
          <a:p>
            <a:r>
              <a:rPr lang="en-US" dirty="0"/>
              <a:t>In order to calculate the yield, we need to know the </a:t>
            </a:r>
            <a:r>
              <a:rPr lang="en-US" dirty="0" err="1"/>
              <a:t>DPU</a:t>
            </a:r>
            <a:r>
              <a:rPr lang="en-US" dirty="0"/>
              <a:t> and then we can apply it to the yield equation below.</a:t>
            </a:r>
          </a:p>
          <a:p>
            <a:endParaRPr lang="en-US" dirty="0"/>
          </a:p>
          <a:p>
            <a:pPr marL="114300" indent="0">
              <a:buNone/>
            </a:pPr>
            <a:endParaRPr lang="en-US" dirty="0"/>
          </a:p>
          <a:p>
            <a:r>
              <a:rPr lang="en-US" dirty="0"/>
              <a:t>Example</a:t>
            </a:r>
          </a:p>
          <a:p>
            <a:pPr lvl="1"/>
            <a:endParaRPr lang="en-US" dirty="0"/>
          </a:p>
          <a:p>
            <a:pPr lvl="1"/>
            <a:r>
              <a:rPr lang="en-US" dirty="0"/>
              <a:t>Let us assume a process step has a DPU of 0.109 (65/598)</a:t>
            </a:r>
          </a:p>
          <a:p>
            <a:pPr lvl="1"/>
            <a:endParaRPr lang="en-US" dirty="0"/>
          </a:p>
          <a:p>
            <a:pPr lvl="1"/>
            <a:r>
              <a:rPr lang="en-US" dirty="0"/>
              <a:t>Y = 2.718 ^ -0.109 = 0.8967. Rounded, Y = 90%. </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145</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cstate="print"/>
          <a:stretch>
            <a:fillRect/>
          </a:stretch>
        </p:blipFill>
        <p:spPr>
          <a:xfrm>
            <a:off x="4419600" y="3643746"/>
            <a:ext cx="2438400" cy="1080655"/>
          </a:xfrm>
          <a:prstGeom prst="rect">
            <a:avLst/>
          </a:prstGeom>
        </p:spPr>
      </p:pic>
    </p:spTree>
    <p:custDataLst>
      <p:tags r:id="rId1"/>
    </p:custDataLst>
    <p:extLst>
      <p:ext uri="{BB962C8B-B14F-4D97-AF65-F5344CB8AC3E}">
        <p14:creationId xmlns:p14="http://schemas.microsoft.com/office/powerpoint/2010/main" val="5495398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RTY: Rolled Throughput Yield</a:t>
            </a:r>
          </a:p>
        </p:txBody>
      </p:sp>
      <p:sp>
        <p:nvSpPr>
          <p:cNvPr id="3" name="Content Placeholder 2"/>
          <p:cNvSpPr>
            <a:spLocks noGrp="1"/>
          </p:cNvSpPr>
          <p:nvPr>
            <p:ph idx="1"/>
          </p:nvPr>
        </p:nvSpPr>
        <p:spPr/>
        <p:txBody>
          <a:bodyPr>
            <a:noAutofit/>
          </a:bodyPr>
          <a:lstStyle/>
          <a:p>
            <a:endParaRPr lang="en-US" dirty="0"/>
          </a:p>
          <a:p>
            <a:endParaRPr lang="en-US" dirty="0"/>
          </a:p>
          <a:p>
            <a:r>
              <a:rPr lang="en-US" dirty="0"/>
              <a:t>Below is a table using the above process yield data that we used in the earlier RTY calculation.</a:t>
            </a:r>
          </a:p>
          <a:p>
            <a:pPr marL="114300" indent="0">
              <a:buNone/>
            </a:pPr>
            <a:endParaRPr lang="en-US" dirty="0"/>
          </a:p>
          <a:p>
            <a:r>
              <a:rPr lang="en-US" dirty="0"/>
              <a:t>This table allows us to see the DPU and yield of each step as well as the RTY for the whole process.</a:t>
            </a:r>
          </a:p>
          <a:p>
            <a:pPr marL="114300" indent="0">
              <a:buNone/>
            </a:pPr>
            <a:endParaRPr lang="en-US" dirty="0"/>
          </a:p>
          <a:p>
            <a:pPr marL="114300" indent="0">
              <a:buNone/>
            </a:pPr>
            <a:endParaRPr lang="en-US" dirty="0"/>
          </a:p>
          <a:p>
            <a:pPr marL="411480" lvl="1" indent="0">
              <a:buNone/>
            </a:pPr>
            <a:endParaRPr lang="en-US" dirty="0"/>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146</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4" name="Picture 3"/>
          <p:cNvPicPr>
            <a:picLocks noChangeAspect="1"/>
          </p:cNvPicPr>
          <p:nvPr/>
        </p:nvPicPr>
        <p:blipFill>
          <a:blip r:embed="rId4" cstate="print"/>
          <a:stretch>
            <a:fillRect/>
          </a:stretch>
        </p:blipFill>
        <p:spPr>
          <a:xfrm>
            <a:off x="2265800" y="4343400"/>
            <a:ext cx="7000000" cy="1800000"/>
          </a:xfrm>
          <a:prstGeom prst="rect">
            <a:avLst/>
          </a:prstGeom>
        </p:spPr>
      </p:pic>
      <p:pic>
        <p:nvPicPr>
          <p:cNvPr id="2355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4842" y="1156447"/>
            <a:ext cx="690951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3536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05600" y="1187824"/>
            <a:ext cx="10872000" cy="548640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2400" dirty="0"/>
          </a:p>
          <a:p>
            <a:pPr marL="114300" indent="0">
              <a:buNone/>
            </a:pPr>
            <a:endParaRPr lang="en-US" sz="2400" dirty="0"/>
          </a:p>
          <a:p>
            <a:pPr marL="114300" indent="0">
              <a:buNone/>
            </a:pPr>
            <a:endParaRPr lang="en-US" sz="2400" dirty="0"/>
          </a:p>
          <a:p>
            <a:pPr marL="114300" indent="0">
              <a:buNone/>
            </a:pPr>
            <a:endParaRPr lang="en-US" sz="2400" dirty="0"/>
          </a:p>
          <a:p>
            <a:r>
              <a:rPr lang="en-US" dirty="0"/>
              <a:t>Calculating RTY using </a:t>
            </a:r>
            <a:r>
              <a:rPr lang="en-US" b="1" dirty="0"/>
              <a:t>yield estimation</a:t>
            </a:r>
          </a:p>
          <a:p>
            <a:pPr lvl="1"/>
            <a:r>
              <a:rPr lang="en-US" dirty="0"/>
              <a:t>It is possible to “estimate” yield by taking the inverse of DPU or simply subtracting DPU from 1.</a:t>
            </a:r>
          </a:p>
          <a:p>
            <a:pPr lvl="1"/>
            <a:r>
              <a:rPr lang="en-US" dirty="0"/>
              <a:t>Yield Estimation = 1 − DPU</a:t>
            </a:r>
          </a:p>
          <a:p>
            <a:pPr lvl="2"/>
            <a:r>
              <a:rPr lang="en-US" dirty="0"/>
              <a:t>Yield Estimate for process step 1: 1 − 0.10870 = 0.90</a:t>
            </a:r>
          </a:p>
          <a:p>
            <a:pPr lvl="2"/>
            <a:r>
              <a:rPr lang="en-US" dirty="0"/>
              <a:t>Yield Estimate for process step 2: 1 − 0.09006 = 0.91</a:t>
            </a:r>
          </a:p>
          <a:p>
            <a:pPr lvl="2"/>
            <a:r>
              <a:rPr lang="en-US" dirty="0"/>
              <a:t>Yield Estimate for process step 3: 1 − 0.01031 = 0.99</a:t>
            </a:r>
          </a:p>
          <a:p>
            <a:pPr lvl="2"/>
            <a:r>
              <a:rPr lang="en-US" dirty="0"/>
              <a:t>Yield Estimate for process step 4: 1 − 0.02083 = 0.98</a:t>
            </a:r>
          </a:p>
          <a:p>
            <a:pPr lvl="2"/>
            <a:r>
              <a:rPr lang="en-US" dirty="0"/>
              <a:t>Yield Estimate for process step 5: 1 − 0.02972 = 0.97</a:t>
            </a:r>
          </a:p>
          <a:p>
            <a:pPr lvl="1"/>
            <a:r>
              <a:rPr lang="en-US" dirty="0"/>
              <a:t>RTY using the Yield Estimation Method</a:t>
            </a:r>
          </a:p>
          <a:p>
            <a:pPr lvl="2"/>
            <a:r>
              <a:rPr lang="en-US" dirty="0"/>
              <a:t>RTY = 0.90 × 0.91 × 0.99 × 0.98 × 0.97 = 0.77 = 77%</a:t>
            </a:r>
          </a:p>
          <a:p>
            <a:pPr lvl="1"/>
            <a:endParaRPr lang="en-US" dirty="0"/>
          </a:p>
          <a:p>
            <a:endParaRPr lang="en-US" sz="2400" dirty="0"/>
          </a:p>
        </p:txBody>
      </p:sp>
      <p:sp>
        <p:nvSpPr>
          <p:cNvPr id="2" name="Title 1"/>
          <p:cNvSpPr>
            <a:spLocks noGrp="1"/>
          </p:cNvSpPr>
          <p:nvPr>
            <p:ph type="title"/>
          </p:nvPr>
        </p:nvSpPr>
        <p:spPr/>
        <p:txBody>
          <a:bodyPr/>
          <a:lstStyle/>
          <a:p>
            <a:r>
              <a:rPr lang="en-US" dirty="0"/>
              <a:t>RTY: Using an Estimate of Yield</a:t>
            </a:r>
          </a:p>
        </p:txBody>
      </p:sp>
      <p:pic>
        <p:nvPicPr>
          <p:cNvPr id="7" name="Content Placeholder 6"/>
          <p:cNvPicPr>
            <a:picLocks noGrp="1" noChangeAspect="1"/>
          </p:cNvPicPr>
          <p:nvPr>
            <p:ph idx="1"/>
          </p:nvPr>
        </p:nvPicPr>
        <p:blipFill>
          <a:blip r:embed="rId4" cstate="print"/>
          <a:stretch>
            <a:fillRect/>
          </a:stretch>
        </p:blipFill>
        <p:spPr>
          <a:xfrm>
            <a:off x="3200400" y="1258800"/>
            <a:ext cx="5180001" cy="1332000"/>
          </a:xfrm>
          <a:prstGeom prst="rect">
            <a:avLst/>
          </a:prstGeom>
        </p:spPr>
      </p:pic>
      <p:sp>
        <p:nvSpPr>
          <p:cNvPr id="10" name="Slide Number Placeholder 9"/>
          <p:cNvSpPr>
            <a:spLocks noGrp="1"/>
          </p:cNvSpPr>
          <p:nvPr>
            <p:ph type="sldNum" sz="quarter" idx="4"/>
          </p:nvPr>
        </p:nvSpPr>
        <p:spPr/>
        <p:txBody>
          <a:bodyPr/>
          <a:lstStyle/>
          <a:p>
            <a:fld id="{5A6A12F4-C341-4E64-9C18-B0BA3358FAF5}" type="slidenum">
              <a:rPr lang="en-US" smtClean="0"/>
              <a:pPr/>
              <a:t>147</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15337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1.3.2 Business Case and Charter</a:t>
            </a:r>
          </a:p>
        </p:txBody>
      </p:sp>
      <p:sp>
        <p:nvSpPr>
          <p:cNvPr id="8" name="Slide Number Placeholder 7"/>
          <p:cNvSpPr>
            <a:spLocks noGrp="1"/>
          </p:cNvSpPr>
          <p:nvPr>
            <p:ph type="sldNum" sz="quarter" idx="4"/>
          </p:nvPr>
        </p:nvSpPr>
        <p:spPr/>
        <p:txBody>
          <a:bodyPr/>
          <a:lstStyle/>
          <a:p>
            <a:fld id="{5A6A12F4-C341-4E64-9C18-B0BA3358FAF5}" type="slidenum">
              <a:rPr lang="en-US" smtClean="0"/>
              <a:pPr/>
              <a:t>148</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246765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Case and Project Charter</a:t>
            </a:r>
          </a:p>
        </p:txBody>
      </p:sp>
      <p:sp>
        <p:nvSpPr>
          <p:cNvPr id="3" name="Content Placeholder 2"/>
          <p:cNvSpPr>
            <a:spLocks noGrp="1"/>
          </p:cNvSpPr>
          <p:nvPr>
            <p:ph idx="1"/>
          </p:nvPr>
        </p:nvSpPr>
        <p:spPr/>
        <p:txBody>
          <a:bodyPr>
            <a:normAutofit/>
          </a:bodyPr>
          <a:lstStyle/>
          <a:p>
            <a:pPr>
              <a:lnSpc>
                <a:spcPct val="110000"/>
              </a:lnSpc>
            </a:pPr>
            <a:r>
              <a:rPr lang="en-US" dirty="0"/>
              <a:t>Earlier we stated that DMAIC is a structured and rigorous methodology designed to be repeatedly applied to </a:t>
            </a:r>
            <a:r>
              <a:rPr lang="en-US" i="1" u="sng" dirty="0">
                <a:solidFill>
                  <a:srgbClr val="182835"/>
                </a:solidFill>
              </a:rPr>
              <a:t>any</a:t>
            </a:r>
            <a:r>
              <a:rPr lang="en-US" dirty="0"/>
              <a:t> process in order to achieve Six Sigma.</a:t>
            </a:r>
          </a:p>
          <a:p>
            <a:pPr marL="114300" indent="0">
              <a:lnSpc>
                <a:spcPct val="110000"/>
              </a:lnSpc>
              <a:buNone/>
            </a:pPr>
            <a:endParaRPr lang="en-US" dirty="0"/>
          </a:p>
          <a:p>
            <a:pPr>
              <a:lnSpc>
                <a:spcPct val="110000"/>
              </a:lnSpc>
            </a:pPr>
            <a:r>
              <a:rPr lang="en-US" dirty="0"/>
              <a:t>We also stated that DMAIC was a methodology that refers to 5 phases of a project.</a:t>
            </a:r>
          </a:p>
          <a:p>
            <a:pPr lvl="1">
              <a:lnSpc>
                <a:spcPct val="110000"/>
              </a:lnSpc>
            </a:pPr>
            <a:r>
              <a:rPr lang="en-US" dirty="0"/>
              <a:t>Define, Measure, Analyze, Improve, and Control</a:t>
            </a:r>
          </a:p>
          <a:p>
            <a:pPr marL="411480" lvl="1" indent="0">
              <a:lnSpc>
                <a:spcPct val="110000"/>
              </a:lnSpc>
              <a:buNone/>
            </a:pPr>
            <a:endParaRPr lang="en-US" dirty="0"/>
          </a:p>
          <a:p>
            <a:pPr>
              <a:lnSpc>
                <a:spcPct val="110000"/>
              </a:lnSpc>
            </a:pPr>
            <a:r>
              <a:rPr lang="en-US" dirty="0"/>
              <a:t>Given that the premise of the DMAIC methodology is project-based, we must take the necessary steps to define and initiate a project, hence the need for. . .</a:t>
            </a:r>
          </a:p>
          <a:p>
            <a:pPr lvl="1">
              <a:lnSpc>
                <a:spcPct val="110000"/>
              </a:lnSpc>
            </a:pPr>
            <a:r>
              <a:rPr lang="en-US" sz="2400" b="1" dirty="0">
                <a:solidFill>
                  <a:srgbClr val="182835"/>
                </a:solidFill>
              </a:rPr>
              <a:t>Project Charters</a:t>
            </a:r>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149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4216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1.1.2 Six Sigma History</a:t>
            </a:r>
          </a:p>
        </p:txBody>
      </p:sp>
      <p:sp>
        <p:nvSpPr>
          <p:cNvPr id="8" name="Slide Number Placeholder 7"/>
          <p:cNvSpPr>
            <a:spLocks noGrp="1"/>
          </p:cNvSpPr>
          <p:nvPr>
            <p:ph type="sldNum" sz="quarter" idx="4"/>
          </p:nvPr>
        </p:nvSpPr>
        <p:spPr/>
        <p:txBody>
          <a:bodyPr/>
          <a:lstStyle/>
          <a:p>
            <a:fld id="{5A6A12F4-C341-4E64-9C18-B0BA3358FAF5}" type="slidenum">
              <a:rPr lang="en-US" smtClean="0"/>
              <a:pPr/>
              <a:t>15</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8100535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p:txBody>
          <a:bodyPr>
            <a:normAutofit/>
          </a:bodyPr>
          <a:lstStyle/>
          <a:p>
            <a:pPr>
              <a:lnSpc>
                <a:spcPct val="110000"/>
              </a:lnSpc>
            </a:pPr>
            <a:r>
              <a:rPr lang="en-US" dirty="0"/>
              <a:t>The purpose of a </a:t>
            </a:r>
            <a:r>
              <a:rPr lang="en-US" b="1" dirty="0"/>
              <a:t>project charter </a:t>
            </a:r>
            <a:r>
              <a:rPr lang="en-US" dirty="0"/>
              <a:t>is to provide vital information about a project in a quick and easy-to-comprehend manner. </a:t>
            </a:r>
          </a:p>
          <a:p>
            <a:pPr>
              <a:lnSpc>
                <a:spcPct val="110000"/>
              </a:lnSpc>
            </a:pPr>
            <a:r>
              <a:rPr lang="en-US" dirty="0"/>
              <a:t>Project charters are used to get approval and buy-in for projects and initiatives as well as declaring: </a:t>
            </a:r>
          </a:p>
          <a:p>
            <a:pPr lvl="1">
              <a:lnSpc>
                <a:spcPct val="150000"/>
              </a:lnSpc>
            </a:pPr>
            <a:r>
              <a:rPr lang="en-US" dirty="0"/>
              <a:t>The scope of work </a:t>
            </a:r>
          </a:p>
          <a:p>
            <a:pPr lvl="1">
              <a:lnSpc>
                <a:spcPct val="150000"/>
              </a:lnSpc>
            </a:pPr>
            <a:r>
              <a:rPr lang="en-US" dirty="0"/>
              <a:t>Project teams </a:t>
            </a:r>
          </a:p>
          <a:p>
            <a:pPr lvl="1">
              <a:lnSpc>
                <a:spcPct val="150000"/>
              </a:lnSpc>
            </a:pPr>
            <a:r>
              <a:rPr lang="en-US" dirty="0"/>
              <a:t>Decision authorities </a:t>
            </a:r>
          </a:p>
          <a:p>
            <a:pPr lvl="1">
              <a:lnSpc>
                <a:spcPct val="150000"/>
              </a:lnSpc>
            </a:pPr>
            <a:r>
              <a:rPr lang="en-US" dirty="0"/>
              <a:t>Project lead</a:t>
            </a:r>
          </a:p>
          <a:p>
            <a:pPr lvl="1">
              <a:lnSpc>
                <a:spcPct val="150000"/>
              </a:lnSpc>
            </a:pPr>
            <a:r>
              <a:rPr lang="en-US" dirty="0"/>
              <a:t>Success measures </a:t>
            </a:r>
          </a:p>
          <a:p>
            <a:pPr marL="114300" indent="0">
              <a:buNone/>
            </a:pPr>
            <a:endParaRPr lang="en-US" sz="10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898468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a:t>
            </a:r>
          </a:p>
        </p:txBody>
      </p:sp>
      <p:sp>
        <p:nvSpPr>
          <p:cNvPr id="3" name="Content Placeholder 2"/>
          <p:cNvSpPr>
            <a:spLocks noGrp="1"/>
          </p:cNvSpPr>
          <p:nvPr>
            <p:ph idx="1"/>
          </p:nvPr>
        </p:nvSpPr>
        <p:spPr>
          <a:xfrm>
            <a:off x="5512676" y="1219200"/>
            <a:ext cx="4393324" cy="5486400"/>
          </a:xfrm>
        </p:spPr>
        <p:txBody>
          <a:bodyPr>
            <a:normAutofit/>
          </a:bodyPr>
          <a:lstStyle/>
          <a:p>
            <a:r>
              <a:rPr lang="en-US" sz="2000" u="sng" dirty="0">
                <a:solidFill>
                  <a:srgbClr val="182835"/>
                </a:solidFill>
              </a:rPr>
              <a:t>Key Elements of Project Charters</a:t>
            </a:r>
          </a:p>
          <a:p>
            <a:pPr lvl="1"/>
            <a:r>
              <a:rPr lang="en-US" sz="1800" dirty="0"/>
              <a:t>Title</a:t>
            </a:r>
          </a:p>
          <a:p>
            <a:pPr lvl="1"/>
            <a:r>
              <a:rPr lang="en-US" sz="1800" dirty="0"/>
              <a:t>Project Lead</a:t>
            </a:r>
          </a:p>
          <a:p>
            <a:pPr lvl="1"/>
            <a:r>
              <a:rPr lang="en-US" sz="1800" dirty="0"/>
              <a:t>Business Case</a:t>
            </a:r>
          </a:p>
          <a:p>
            <a:pPr lvl="1"/>
            <a:r>
              <a:rPr lang="en-US" sz="1800" dirty="0"/>
              <a:t>Problem Statement</a:t>
            </a:r>
          </a:p>
          <a:p>
            <a:pPr lvl="1"/>
            <a:r>
              <a:rPr lang="en-US" sz="1800" dirty="0"/>
              <a:t>Project Objective</a:t>
            </a:r>
          </a:p>
          <a:p>
            <a:pPr lvl="1"/>
            <a:r>
              <a:rPr lang="en-US" sz="1800" dirty="0"/>
              <a:t>Primary and Secondary Metrics</a:t>
            </a:r>
          </a:p>
          <a:p>
            <a:pPr lvl="1"/>
            <a:r>
              <a:rPr lang="en-US" sz="1800" dirty="0"/>
              <a:t>Project Scope</a:t>
            </a:r>
          </a:p>
          <a:p>
            <a:pPr lvl="1"/>
            <a:r>
              <a:rPr lang="en-US" sz="1800" dirty="0"/>
              <a:t>Project Timeline</a:t>
            </a:r>
          </a:p>
          <a:p>
            <a:pPr lvl="1"/>
            <a:r>
              <a:rPr lang="en-US" sz="1800" dirty="0"/>
              <a:t>Project Constraints</a:t>
            </a:r>
          </a:p>
          <a:p>
            <a:pPr lvl="1"/>
            <a:r>
              <a:rPr lang="it-IT" sz="1800" dirty="0"/>
              <a:t>Project Team</a:t>
            </a:r>
            <a:endParaRPr lang="en-US" sz="1800" dirty="0"/>
          </a:p>
          <a:p>
            <a:pPr lvl="1"/>
            <a:r>
              <a:rPr lang="en-US" sz="1800" dirty="0"/>
              <a:t>Stakeholders</a:t>
            </a:r>
          </a:p>
          <a:p>
            <a:pPr lvl="1"/>
            <a:r>
              <a:rPr lang="en-US" sz="1800" dirty="0"/>
              <a:t>Approvers</a:t>
            </a:r>
          </a:p>
          <a:p>
            <a:pPr lvl="1"/>
            <a:r>
              <a:rPr lang="en-US" sz="1800" dirty="0"/>
              <a:t>Constraints</a:t>
            </a:r>
          </a:p>
          <a:p>
            <a:pPr lvl="1"/>
            <a:r>
              <a:rPr lang="en-US" sz="1800" dirty="0"/>
              <a:t>Dependencies</a:t>
            </a:r>
          </a:p>
          <a:p>
            <a:pPr lvl="1"/>
            <a:r>
              <a:rPr lang="en-US" sz="1800" dirty="0"/>
              <a:t>Risks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4"/>
          <a:stretch>
            <a:fillRect/>
          </a:stretch>
        </p:blipFill>
        <p:spPr>
          <a:xfrm>
            <a:off x="1981200" y="1219201"/>
            <a:ext cx="3566160" cy="5029595"/>
          </a:xfrm>
          <a:prstGeom prst="rect">
            <a:avLst/>
          </a:prstGeom>
          <a:ln>
            <a:solidFill>
              <a:schemeClr val="bg1">
                <a:lumMod val="65000"/>
              </a:schemeClr>
            </a:solidFill>
          </a:ln>
        </p:spPr>
      </p:pic>
    </p:spTree>
    <p:custDataLst>
      <p:tags r:id="rId1"/>
    </p:custDataLst>
    <p:extLst>
      <p:ext uri="{BB962C8B-B14F-4D97-AF65-F5344CB8AC3E}">
        <p14:creationId xmlns:p14="http://schemas.microsoft.com/office/powerpoint/2010/main" val="16457621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solidFill>
                  <a:srgbClr val="182835"/>
                </a:solidFill>
              </a:rPr>
              <a:t>Title</a:t>
            </a:r>
          </a:p>
          <a:p>
            <a:pPr lvl="1"/>
            <a:r>
              <a:rPr lang="en-US" dirty="0">
                <a:solidFill>
                  <a:srgbClr val="182835"/>
                </a:solidFill>
              </a:rPr>
              <a:t>Projects should have a name, title, or some reference that identifies them. </a:t>
            </a:r>
          </a:p>
          <a:p>
            <a:pPr lvl="1"/>
            <a:r>
              <a:rPr lang="en-US" dirty="0">
                <a:solidFill>
                  <a:srgbClr val="182835"/>
                </a:solidFill>
              </a:rPr>
              <a:t>Branding can be an important ingredient in the success of a project so be sure your project has a reference name or title.</a:t>
            </a:r>
          </a:p>
          <a:p>
            <a:pPr marL="411480" lvl="1" indent="0">
              <a:buNone/>
            </a:pPr>
            <a:r>
              <a:rPr lang="en-US" dirty="0">
                <a:solidFill>
                  <a:srgbClr val="182835"/>
                </a:solidFill>
              </a:rPr>
              <a:t> </a:t>
            </a:r>
            <a:endParaRPr lang="en-US" sz="2400" dirty="0">
              <a:solidFill>
                <a:srgbClr val="182835"/>
              </a:solidFill>
            </a:endParaRPr>
          </a:p>
          <a:p>
            <a:r>
              <a:rPr lang="en-US" dirty="0">
                <a:solidFill>
                  <a:srgbClr val="182835"/>
                </a:solidFill>
              </a:rPr>
              <a:t>Leader</a:t>
            </a:r>
          </a:p>
          <a:p>
            <a:pPr lvl="1"/>
            <a:r>
              <a:rPr lang="en-US" dirty="0">
                <a:solidFill>
                  <a:srgbClr val="182835"/>
                </a:solidFill>
              </a:rPr>
              <a:t>Any projects needs a declared leader or someone who is responsible for project’s execution and success. </a:t>
            </a:r>
          </a:p>
          <a:p>
            <a:pPr lvl="1"/>
            <a:r>
              <a:rPr lang="en-US" dirty="0">
                <a:solidFill>
                  <a:srgbClr val="182835"/>
                </a:solidFill>
              </a:rPr>
              <a:t>You may hear references to RACI throughout in your Six Sigma journey. </a:t>
            </a:r>
          </a:p>
          <a:p>
            <a:pPr lvl="1"/>
            <a:r>
              <a:rPr lang="en-US" b="1" dirty="0">
                <a:solidFill>
                  <a:srgbClr val="182835"/>
                </a:solidFill>
              </a:rPr>
              <a:t>RACI</a:t>
            </a:r>
            <a:r>
              <a:rPr lang="en-US" dirty="0">
                <a:solidFill>
                  <a:srgbClr val="182835"/>
                </a:solidFill>
              </a:rPr>
              <a:t> stands for </a:t>
            </a:r>
            <a:r>
              <a:rPr lang="en-US" b="1" dirty="0">
                <a:solidFill>
                  <a:srgbClr val="182835"/>
                </a:solidFill>
              </a:rPr>
              <a:t>R</a:t>
            </a:r>
            <a:r>
              <a:rPr lang="en-US" dirty="0">
                <a:solidFill>
                  <a:srgbClr val="182835"/>
                </a:solidFill>
              </a:rPr>
              <a:t>esponsible, </a:t>
            </a:r>
            <a:r>
              <a:rPr lang="en-US" b="1" dirty="0">
                <a:solidFill>
                  <a:srgbClr val="182835"/>
                </a:solidFill>
              </a:rPr>
              <a:t>A</a:t>
            </a:r>
            <a:r>
              <a:rPr lang="en-US" dirty="0">
                <a:solidFill>
                  <a:srgbClr val="182835"/>
                </a:solidFill>
              </a:rPr>
              <a:t>ccountable, </a:t>
            </a:r>
            <a:r>
              <a:rPr lang="en-US" b="1" dirty="0">
                <a:solidFill>
                  <a:srgbClr val="182835"/>
                </a:solidFill>
              </a:rPr>
              <a:t>C</a:t>
            </a:r>
            <a:r>
              <a:rPr lang="en-US" dirty="0">
                <a:solidFill>
                  <a:srgbClr val="182835"/>
                </a:solidFill>
              </a:rPr>
              <a:t>onsulted, </a:t>
            </a:r>
            <a:r>
              <a:rPr lang="en-US" b="1" dirty="0">
                <a:solidFill>
                  <a:srgbClr val="182835"/>
                </a:solidFill>
              </a:rPr>
              <a:t>I</a:t>
            </a:r>
            <a:r>
              <a:rPr lang="en-US" dirty="0">
                <a:solidFill>
                  <a:srgbClr val="182835"/>
                </a:solidFill>
              </a:rPr>
              <a:t>nformed and identifies the people that play those roles. </a:t>
            </a:r>
          </a:p>
          <a:p>
            <a:pPr lvl="1"/>
            <a:r>
              <a:rPr lang="en-US" dirty="0">
                <a:solidFill>
                  <a:srgbClr val="182835"/>
                </a:solidFill>
              </a:rPr>
              <a:t>Every project must have declared leaders indicating who is responsible and who is accountable. </a:t>
            </a:r>
          </a:p>
          <a:p>
            <a:endParaRPr lang="en-US" dirty="0">
              <a:solidFill>
                <a:srgbClr val="182835"/>
              </a:solidFill>
            </a:endParaRP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152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96414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Business Case</a:t>
            </a:r>
          </a:p>
          <a:p>
            <a:pPr lvl="1">
              <a:lnSpc>
                <a:spcPct val="110000"/>
              </a:lnSpc>
            </a:pPr>
            <a:r>
              <a:rPr lang="en-US" sz="2400" dirty="0"/>
              <a:t>A </a:t>
            </a:r>
            <a:r>
              <a:rPr lang="en-US" sz="2400" b="1" dirty="0"/>
              <a:t>business case </a:t>
            </a:r>
            <a:r>
              <a:rPr lang="en-US" sz="2400" dirty="0"/>
              <a:t>is the quantifiable reason why the project is important.</a:t>
            </a:r>
          </a:p>
          <a:p>
            <a:pPr marL="411480" lvl="1" indent="0">
              <a:lnSpc>
                <a:spcPct val="110000"/>
              </a:lnSpc>
              <a:buNone/>
            </a:pPr>
            <a:endParaRPr lang="en-US" sz="2400" dirty="0"/>
          </a:p>
          <a:p>
            <a:pPr lvl="1">
              <a:lnSpc>
                <a:spcPct val="110000"/>
              </a:lnSpc>
            </a:pPr>
            <a:r>
              <a:rPr lang="en-US" sz="2400" dirty="0"/>
              <a:t>Business cases help shed light on problems. They explain why a business should care.</a:t>
            </a:r>
          </a:p>
          <a:p>
            <a:pPr marL="411480" lvl="1" indent="0">
              <a:lnSpc>
                <a:spcPct val="110000"/>
              </a:lnSpc>
              <a:buNone/>
            </a:pPr>
            <a:endParaRPr lang="en-US" sz="2400" dirty="0"/>
          </a:p>
          <a:p>
            <a:pPr lvl="1">
              <a:lnSpc>
                <a:spcPct val="110000"/>
              </a:lnSpc>
            </a:pPr>
            <a:r>
              <a:rPr lang="en-US" sz="2400" dirty="0"/>
              <a:t>Business cases must be quantified and stated succinctly.</a:t>
            </a:r>
          </a:p>
          <a:p>
            <a:pPr marL="411480" lvl="1" indent="0">
              <a:lnSpc>
                <a:spcPct val="110000"/>
              </a:lnSpc>
              <a:buNone/>
            </a:pPr>
            <a:endParaRPr lang="en-US" sz="2400" dirty="0"/>
          </a:p>
          <a:p>
            <a:pPr lvl="1">
              <a:lnSpc>
                <a:spcPct val="110000"/>
              </a:lnSpc>
            </a:pPr>
            <a:r>
              <a:rPr lang="en-US" sz="2400" dirty="0"/>
              <a:t>COPQ is a key method of quantification for any business case.</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278781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Problem Statement and Objective</a:t>
            </a:r>
          </a:p>
          <a:p>
            <a:pPr lvl="1"/>
            <a:r>
              <a:rPr lang="en-US" dirty="0"/>
              <a:t>A properly written problem statement has an objective statement woven into it. </a:t>
            </a:r>
          </a:p>
          <a:p>
            <a:pPr lvl="1"/>
            <a:r>
              <a:rPr lang="en-US" dirty="0"/>
              <a:t>There should be no question as to the current state or the goal. </a:t>
            </a:r>
          </a:p>
          <a:p>
            <a:pPr marL="411480" lvl="1" indent="0">
              <a:buNone/>
            </a:pPr>
            <a:endParaRPr lang="en-US" dirty="0"/>
          </a:p>
          <a:p>
            <a:pPr lvl="1"/>
            <a:r>
              <a:rPr lang="en-US" dirty="0"/>
              <a:t>A gap should be declared, the gap being the difference between the present state and the goal state.</a:t>
            </a:r>
          </a:p>
          <a:p>
            <a:pPr lvl="1"/>
            <a:r>
              <a:rPr lang="en-US" dirty="0"/>
              <a:t>The project objective should be to close the gap or reduce the gap by some reasonable amount.</a:t>
            </a:r>
          </a:p>
          <a:p>
            <a:pPr marL="411480" lvl="1" indent="0">
              <a:buNone/>
            </a:pPr>
            <a:endParaRPr lang="en-US" dirty="0"/>
          </a:p>
          <a:p>
            <a:pPr lvl="1"/>
            <a:r>
              <a:rPr lang="en-US" dirty="0"/>
              <a:t>Valuation or COPQ is the monetary value assigned to the gap. </a:t>
            </a:r>
          </a:p>
          <a:p>
            <a:pPr lvl="1"/>
            <a:r>
              <a:rPr lang="en-US" dirty="0"/>
              <a:t>Lastly, a well-written problem statement refers to a timeline expected to be met.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672828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Problem Statement Examples</a:t>
            </a:r>
            <a:endParaRPr lang="en-US" sz="4400" dirty="0"/>
          </a:p>
        </p:txBody>
      </p:sp>
      <p:sp>
        <p:nvSpPr>
          <p:cNvPr id="3" name="Content Placeholder 2"/>
          <p:cNvSpPr>
            <a:spLocks noGrp="1"/>
          </p:cNvSpPr>
          <p:nvPr>
            <p:ph idx="1"/>
          </p:nvPr>
        </p:nvSpPr>
        <p:spPr/>
        <p:txBody>
          <a:bodyPr/>
          <a:lstStyle/>
          <a:p>
            <a:r>
              <a:rPr lang="en-US" dirty="0"/>
              <a:t>Currently, process defect rates are 17% with a goal of 2%. This represents a gap of 15%, costing the business $7.4 million dollars. The goal of this project is to reduce this gap by 50% before Nov 2010 putting process defect rates at 9.5% and saving $3.7MM. </a:t>
            </a:r>
          </a:p>
          <a:p>
            <a:endParaRPr lang="en-US" dirty="0"/>
          </a:p>
          <a:p>
            <a:r>
              <a:rPr lang="en-US" dirty="0"/>
              <a:t>Process cycle time has averaged 64 minutes since Q1 2009. However, production requirements put the cycle time goals at 48 min. This 16-min gap is estimated to cost the business $296,000. The goal of this project is reduce cycle time by 16 min. by Q4 2010 and capture all $296,000 cost savings.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480601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Metrics</a:t>
            </a:r>
          </a:p>
          <a:p>
            <a:pPr lvl="1">
              <a:lnSpc>
                <a:spcPct val="150000"/>
              </a:lnSpc>
            </a:pPr>
            <a:r>
              <a:rPr lang="en-US" sz="2400" dirty="0"/>
              <a:t>A measure of success is an absolute for any project. </a:t>
            </a:r>
          </a:p>
          <a:p>
            <a:pPr lvl="1">
              <a:lnSpc>
                <a:spcPct val="150000"/>
              </a:lnSpc>
            </a:pPr>
            <a:r>
              <a:rPr lang="en-US" sz="2400" dirty="0"/>
              <a:t>Metrics give clarity to the purpose of the work.</a:t>
            </a:r>
          </a:p>
          <a:p>
            <a:pPr lvl="1">
              <a:lnSpc>
                <a:spcPct val="150000"/>
              </a:lnSpc>
            </a:pPr>
            <a:r>
              <a:rPr lang="en-US" sz="2400" dirty="0"/>
              <a:t>Metrics establish how the initiative will be judged.</a:t>
            </a:r>
          </a:p>
          <a:p>
            <a:pPr lvl="1">
              <a:lnSpc>
                <a:spcPct val="150000"/>
              </a:lnSpc>
            </a:pPr>
            <a:r>
              <a:rPr lang="en-US" sz="2400" dirty="0"/>
              <a:t>Metrics establish a baseline or “starting point.”</a:t>
            </a:r>
          </a:p>
          <a:p>
            <a:pPr lvl="1">
              <a:lnSpc>
                <a:spcPct val="150000"/>
              </a:lnSpc>
            </a:pPr>
            <a:r>
              <a:rPr lang="en-US" sz="2400" dirty="0"/>
              <a:t>For Six Sigma projects…</a:t>
            </a:r>
            <a:r>
              <a:rPr lang="en-US" b="1" dirty="0">
                <a:solidFill>
                  <a:srgbClr val="182835"/>
                </a:solidFill>
              </a:rPr>
              <a:t>metrics are mandatory!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191396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Primary Metric</a:t>
            </a:r>
          </a:p>
          <a:p>
            <a:pPr lvl="1"/>
            <a:r>
              <a:rPr lang="en-US" dirty="0"/>
              <a:t>The </a:t>
            </a:r>
            <a:r>
              <a:rPr lang="en-US" b="1" dirty="0"/>
              <a:t>primary metric </a:t>
            </a:r>
            <a:r>
              <a:rPr lang="en-US" dirty="0"/>
              <a:t>is a generic term for a Six Sigma project's most important measure of success. The primary metric is defined by the Black Belt, GB, MBB, or Champion. </a:t>
            </a:r>
          </a:p>
          <a:p>
            <a:pPr lvl="1"/>
            <a:r>
              <a:rPr lang="en-US" dirty="0"/>
              <a:t>A primary metric is an absolute MUST for any project and it should not be taken lightly. Here are a few characteristics of good primary metrics.</a:t>
            </a:r>
          </a:p>
          <a:p>
            <a:pPr lvl="1"/>
            <a:r>
              <a:rPr lang="en-US" dirty="0"/>
              <a:t>Primary metrics should be:</a:t>
            </a:r>
          </a:p>
          <a:p>
            <a:pPr lvl="2"/>
            <a:r>
              <a:rPr lang="en-US" dirty="0"/>
              <a:t>tied to the problem statement</a:t>
            </a:r>
          </a:p>
          <a:p>
            <a:pPr lvl="2"/>
            <a:r>
              <a:rPr lang="en-US" dirty="0"/>
              <a:t>measureable</a:t>
            </a:r>
          </a:p>
          <a:p>
            <a:pPr lvl="2"/>
            <a:r>
              <a:rPr lang="en-US" dirty="0"/>
              <a:t>expressed with an equation</a:t>
            </a:r>
          </a:p>
          <a:p>
            <a:pPr lvl="2"/>
            <a:r>
              <a:rPr lang="en-US" dirty="0"/>
              <a:t>aligned to business objectives</a:t>
            </a:r>
          </a:p>
          <a:p>
            <a:pPr lvl="2"/>
            <a:r>
              <a:rPr lang="en-US" dirty="0"/>
              <a:t>tracked at the proper frequency (hourly, daily, weekly, monthly etc.)</a:t>
            </a:r>
          </a:p>
          <a:p>
            <a:pPr lvl="2"/>
            <a:r>
              <a:rPr lang="en-US" dirty="0"/>
              <a:t>expressed pictorially over time with a run chart, time series, or control chart</a:t>
            </a:r>
          </a:p>
          <a:p>
            <a:pPr lvl="2"/>
            <a:r>
              <a:rPr lang="en-US" dirty="0"/>
              <a:t>validated with an MSA.</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066074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The primary metric is the reason for your work.</a:t>
            </a:r>
          </a:p>
          <a:p>
            <a:pPr marL="114300" indent="0">
              <a:buNone/>
            </a:pPr>
            <a:endParaRPr lang="en-US" dirty="0"/>
          </a:p>
          <a:p>
            <a:r>
              <a:rPr lang="en-US" dirty="0"/>
              <a:t>It is the success indicator.</a:t>
            </a:r>
          </a:p>
          <a:p>
            <a:pPr marL="114300" indent="0">
              <a:buNone/>
            </a:pPr>
            <a:endParaRPr lang="en-US" dirty="0"/>
          </a:p>
          <a:p>
            <a:r>
              <a:rPr lang="en-US" dirty="0"/>
              <a:t>It is your beacon. </a:t>
            </a:r>
          </a:p>
          <a:p>
            <a:pPr marL="114300" indent="0">
              <a:buNone/>
            </a:pPr>
            <a:endParaRPr lang="en-US" dirty="0"/>
          </a:p>
          <a:p>
            <a:r>
              <a:rPr lang="en-US" dirty="0"/>
              <a:t>The primary metric is of utmost importance and should be improved, </a:t>
            </a:r>
            <a:r>
              <a:rPr lang="en-US" b="1" dirty="0"/>
              <a:t>but</a:t>
            </a:r>
            <a:r>
              <a:rPr lang="en-US" dirty="0"/>
              <a:t> not at the expense of your secondary metric. </a:t>
            </a:r>
          </a:p>
        </p:txBody>
      </p:sp>
      <p:sp>
        <p:nvSpPr>
          <p:cNvPr id="9" name="Slide Number Placeholder 8"/>
          <p:cNvSpPr>
            <a:spLocks noGrp="1"/>
          </p:cNvSpPr>
          <p:nvPr>
            <p:ph type="sldNum" sz="quarter" idx="4"/>
          </p:nvPr>
        </p:nvSpPr>
        <p:spPr/>
        <p:txBody>
          <a:bodyPr/>
          <a:lstStyle/>
          <a:p>
            <a:fld id="{5A6A12F4-C341-4E64-9C18-B0BA3358FAF5}" type="slidenum">
              <a:rPr lang="en-US" smtClean="0"/>
              <a:pPr/>
              <a:t>158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26261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rmAutofit/>
          </a:bodyPr>
          <a:lstStyle/>
          <a:p>
            <a:r>
              <a:rPr lang="en-US" dirty="0"/>
              <a:t>Secondary Metric</a:t>
            </a:r>
          </a:p>
          <a:p>
            <a:pPr lvl="1"/>
            <a:r>
              <a:rPr lang="en-US" dirty="0"/>
              <a:t>The </a:t>
            </a:r>
            <a:r>
              <a:rPr lang="en-US" b="1" dirty="0"/>
              <a:t>secondary metric </a:t>
            </a:r>
            <a:r>
              <a:rPr lang="en-US" dirty="0"/>
              <a:t>is the thing you do not want sacrificed on behalf of a primary improvement. </a:t>
            </a:r>
          </a:p>
          <a:p>
            <a:pPr lvl="1"/>
            <a:r>
              <a:rPr lang="en-US" dirty="0"/>
              <a:t>A secondary metric is one that makes sure problems are not just "changing forms" or "moving around." </a:t>
            </a:r>
          </a:p>
          <a:p>
            <a:pPr lvl="1"/>
            <a:r>
              <a:rPr lang="en-US" dirty="0"/>
              <a:t>The secondary metric keeps us honest and ensures we are not sacrificing too much for our primary metric. </a:t>
            </a:r>
          </a:p>
          <a:p>
            <a:pPr lvl="1"/>
            <a:r>
              <a:rPr lang="en-US" dirty="0"/>
              <a:t>If your primary metric is a cost or speed metric, then your </a:t>
            </a:r>
            <a:r>
              <a:rPr lang="en-US" b="1" dirty="0"/>
              <a:t>secondary metric</a:t>
            </a:r>
            <a:r>
              <a:rPr lang="en-US" dirty="0"/>
              <a:t> should probably be some quality measure.</a:t>
            </a:r>
          </a:p>
          <a:p>
            <a:pPr lvl="2"/>
            <a:r>
              <a:rPr lang="en-US" dirty="0"/>
              <a:t>Example: If you were accountable for saving energy in an office building and your primary metric was energy consumption then you </a:t>
            </a:r>
            <a:r>
              <a:rPr lang="en-US" i="1" dirty="0"/>
              <a:t>could </a:t>
            </a:r>
            <a:r>
              <a:rPr lang="en-US" dirty="0"/>
              <a:t>shut off all the lights and the HVAC system and save tons of energy. . .except that your secondary metrics are probably comfort and functionality of the work environment.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159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360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10" name="Slide Number Placeholder 9"/>
          <p:cNvSpPr>
            <a:spLocks noGrp="1"/>
          </p:cNvSpPr>
          <p:nvPr>
            <p:ph type="sldNum" sz="quarter" idx="4"/>
          </p:nvPr>
        </p:nvSpPr>
        <p:spPr/>
        <p:txBody>
          <a:bodyPr/>
          <a:lstStyle/>
          <a:p>
            <a:fld id="{5A6A12F4-C341-4E64-9C18-B0BA3358FAF5}" type="slidenum">
              <a:rPr lang="en-US" smtClean="0"/>
              <a:pPr/>
              <a:t>16</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grpSp>
        <p:nvGrpSpPr>
          <p:cNvPr id="7" name="Group 6"/>
          <p:cNvGrpSpPr>
            <a:grpSpLocks noChangeAspect="1"/>
          </p:cNvGrpSpPr>
          <p:nvPr/>
        </p:nvGrpSpPr>
        <p:grpSpPr>
          <a:xfrm>
            <a:off x="739551" y="1219200"/>
            <a:ext cx="9900097" cy="5029200"/>
            <a:chOff x="152400" y="1143000"/>
            <a:chExt cx="8229600" cy="4180596"/>
          </a:xfrm>
        </p:grpSpPr>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143000"/>
              <a:ext cx="8229600" cy="4180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010400" y="2745581"/>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8354441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Charter: Key Elements</a:t>
            </a:r>
          </a:p>
        </p:txBody>
      </p:sp>
      <p:sp>
        <p:nvSpPr>
          <p:cNvPr id="3" name="Content Placeholder 2"/>
          <p:cNvSpPr>
            <a:spLocks noGrp="1"/>
          </p:cNvSpPr>
          <p:nvPr>
            <p:ph idx="1"/>
          </p:nvPr>
        </p:nvSpPr>
        <p:spPr/>
        <p:txBody>
          <a:bodyPr>
            <a:noAutofit/>
          </a:bodyPr>
          <a:lstStyle/>
          <a:p>
            <a:r>
              <a:rPr lang="en-US" dirty="0"/>
              <a:t>Elements of a Good Project Charters </a:t>
            </a:r>
            <a:r>
              <a:rPr lang="en-US" sz="1600" i="1" dirty="0"/>
              <a:t>(continued)</a:t>
            </a:r>
          </a:p>
          <a:p>
            <a:pPr lvl="1">
              <a:lnSpc>
                <a:spcPct val="150000"/>
              </a:lnSpc>
            </a:pPr>
            <a:r>
              <a:rPr lang="en-US" dirty="0"/>
              <a:t>Scope Statement – </a:t>
            </a:r>
            <a:r>
              <a:rPr lang="en-US" sz="1800" dirty="0"/>
              <a:t>defined by high-level process map</a:t>
            </a:r>
          </a:p>
          <a:p>
            <a:pPr lvl="1">
              <a:lnSpc>
                <a:spcPct val="150000"/>
              </a:lnSpc>
            </a:pPr>
            <a:r>
              <a:rPr lang="en-US" dirty="0"/>
              <a:t>Stakeholders Identified – </a:t>
            </a:r>
            <a:r>
              <a:rPr lang="en-US" sz="1800" dirty="0"/>
              <a:t>who is affected by the project</a:t>
            </a:r>
            <a:endParaRPr lang="en-US" dirty="0"/>
          </a:p>
          <a:p>
            <a:pPr lvl="1">
              <a:lnSpc>
                <a:spcPct val="150000"/>
              </a:lnSpc>
            </a:pPr>
            <a:r>
              <a:rPr lang="en-US" dirty="0"/>
              <a:t>Approval Authorities Identified – </a:t>
            </a:r>
            <a:r>
              <a:rPr lang="en-US" sz="1800" dirty="0"/>
              <a:t>who makes the final call</a:t>
            </a:r>
            <a:endParaRPr lang="en-US" dirty="0"/>
          </a:p>
          <a:p>
            <a:pPr lvl="1">
              <a:lnSpc>
                <a:spcPct val="150000"/>
              </a:lnSpc>
            </a:pPr>
            <a:r>
              <a:rPr lang="en-US" dirty="0"/>
              <a:t>Review Committees Defined – </a:t>
            </a:r>
            <a:r>
              <a:rPr lang="en-US" sz="1800" dirty="0"/>
              <a:t>who is on the review team</a:t>
            </a:r>
            <a:endParaRPr lang="en-US" dirty="0"/>
          </a:p>
          <a:p>
            <a:pPr lvl="1">
              <a:lnSpc>
                <a:spcPct val="150000"/>
              </a:lnSpc>
            </a:pPr>
            <a:r>
              <a:rPr lang="en-US" dirty="0"/>
              <a:t>Risks and Dependencies Highlighted – </a:t>
            </a:r>
            <a:r>
              <a:rPr lang="en-US" sz="1800" dirty="0"/>
              <a:t>identify risks and critical path items</a:t>
            </a:r>
          </a:p>
          <a:p>
            <a:pPr lvl="1">
              <a:lnSpc>
                <a:spcPct val="150000"/>
              </a:lnSpc>
            </a:pPr>
            <a:r>
              <a:rPr lang="en-US" dirty="0"/>
              <a:t>Project Team Declared – </a:t>
            </a:r>
            <a:r>
              <a:rPr lang="en-US" sz="1800" dirty="0"/>
              <a:t>declare team members</a:t>
            </a:r>
            <a:endParaRPr lang="en-US" dirty="0"/>
          </a:p>
          <a:p>
            <a:pPr lvl="1">
              <a:lnSpc>
                <a:spcPct val="150000"/>
              </a:lnSpc>
            </a:pPr>
            <a:r>
              <a:rPr lang="en-US" dirty="0"/>
              <a:t>Project Timeline Estimated – </a:t>
            </a:r>
            <a:r>
              <a:rPr lang="en-US" sz="1800" dirty="0"/>
              <a:t>set high-level timeline expectations.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0016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1.3.3 Project Team Selection</a:t>
            </a:r>
          </a:p>
        </p:txBody>
      </p:sp>
      <p:sp>
        <p:nvSpPr>
          <p:cNvPr id="8" name="Slide Number Placeholder 7"/>
          <p:cNvSpPr>
            <a:spLocks noGrp="1"/>
          </p:cNvSpPr>
          <p:nvPr>
            <p:ph type="sldNum" sz="quarter" idx="4"/>
          </p:nvPr>
        </p:nvSpPr>
        <p:spPr/>
        <p:txBody>
          <a:bodyPr/>
          <a:lstStyle/>
          <a:p>
            <a:fld id="{5A6A12F4-C341-4E64-9C18-B0BA3358FAF5}" type="slidenum">
              <a:rPr lang="en-US" smtClean="0"/>
              <a:pPr/>
              <a:t>161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138063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rmAutofit/>
          </a:bodyPr>
          <a:lstStyle/>
          <a:p>
            <a:r>
              <a:rPr lang="en-US" dirty="0"/>
              <a:t>Six Sigma project team selection is the cornerstone of a successful Six Sigma project.</a:t>
            </a:r>
          </a:p>
          <a:p>
            <a:pPr>
              <a:lnSpc>
                <a:spcPct val="150000"/>
              </a:lnSpc>
            </a:pPr>
            <a:r>
              <a:rPr lang="en-US" dirty="0">
                <a:solidFill>
                  <a:srgbClr val="182835"/>
                </a:solidFill>
              </a:rPr>
              <a:t>Teams and Team Success</a:t>
            </a:r>
          </a:p>
          <a:p>
            <a:pPr lvl="1">
              <a:lnSpc>
                <a:spcPct val="150000"/>
              </a:lnSpc>
            </a:pPr>
            <a:r>
              <a:rPr lang="en-US" dirty="0"/>
              <a:t>A </a:t>
            </a:r>
            <a:r>
              <a:rPr lang="en-US" b="1" dirty="0"/>
              <a:t>team</a:t>
            </a:r>
            <a:r>
              <a:rPr lang="en-US" dirty="0"/>
              <a:t> is a group of people who share complementary skills and experience.</a:t>
            </a:r>
          </a:p>
          <a:p>
            <a:pPr lvl="1">
              <a:lnSpc>
                <a:spcPct val="150000"/>
              </a:lnSpc>
            </a:pPr>
            <a:r>
              <a:rPr lang="en-US" dirty="0"/>
              <a:t>A team will be dedicated to consistent objectives.</a:t>
            </a:r>
          </a:p>
          <a:p>
            <a:pPr lvl="1">
              <a:lnSpc>
                <a:spcPct val="150000"/>
              </a:lnSpc>
            </a:pPr>
            <a:r>
              <a:rPr lang="en-US" dirty="0"/>
              <a:t>Winning teams share similar and coordinated goals. </a:t>
            </a:r>
          </a:p>
          <a:p>
            <a:pPr lvl="1">
              <a:lnSpc>
                <a:spcPct val="150000"/>
              </a:lnSpc>
            </a:pPr>
            <a:r>
              <a:rPr lang="en-US" dirty="0"/>
              <a:t>Teams often execute common methods or approaches.</a:t>
            </a:r>
          </a:p>
          <a:p>
            <a:pPr lvl="1">
              <a:lnSpc>
                <a:spcPct val="150000"/>
              </a:lnSpc>
            </a:pPr>
            <a:r>
              <a:rPr lang="en-US" dirty="0"/>
              <a:t>Team members hold each other accountable for achieving shared goals.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830666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a:xfrm>
            <a:off x="3429000" y="1118347"/>
            <a:ext cx="7467600" cy="5486400"/>
          </a:xfrm>
        </p:spPr>
        <p:txBody>
          <a:bodyPr>
            <a:normAutofit lnSpcReduction="10000"/>
          </a:bodyPr>
          <a:lstStyle/>
          <a:p>
            <a:pPr>
              <a:lnSpc>
                <a:spcPct val="150000"/>
              </a:lnSpc>
            </a:pPr>
            <a:r>
              <a:rPr lang="en-US" dirty="0"/>
              <a:t>What makes a team successful?</a:t>
            </a:r>
            <a:endParaRPr lang="en-US" sz="1000" dirty="0"/>
          </a:p>
          <a:p>
            <a:pPr lvl="1">
              <a:lnSpc>
                <a:spcPct val="150000"/>
              </a:lnSpc>
            </a:pPr>
            <a:r>
              <a:rPr lang="en-US" dirty="0"/>
              <a:t>Shared goals</a:t>
            </a:r>
          </a:p>
          <a:p>
            <a:pPr lvl="1">
              <a:lnSpc>
                <a:spcPct val="150000"/>
              </a:lnSpc>
            </a:pPr>
            <a:r>
              <a:rPr lang="en-US" dirty="0"/>
              <a:t>Commitment</a:t>
            </a:r>
            <a:endParaRPr lang="en-US" sz="1000" dirty="0"/>
          </a:p>
          <a:p>
            <a:pPr lvl="1">
              <a:lnSpc>
                <a:spcPct val="150000"/>
              </a:lnSpc>
            </a:pPr>
            <a:r>
              <a:rPr lang="en-US" dirty="0"/>
              <a:t>Leadership</a:t>
            </a:r>
            <a:endParaRPr lang="en-US" sz="1000" dirty="0"/>
          </a:p>
          <a:p>
            <a:pPr lvl="1">
              <a:lnSpc>
                <a:spcPct val="150000"/>
              </a:lnSpc>
            </a:pPr>
            <a:r>
              <a:rPr lang="en-US" dirty="0"/>
              <a:t>Respect</a:t>
            </a:r>
          </a:p>
          <a:p>
            <a:pPr lvl="1">
              <a:lnSpc>
                <a:spcPct val="150000"/>
              </a:lnSpc>
            </a:pPr>
            <a:r>
              <a:rPr lang="en-US" dirty="0"/>
              <a:t>Effective communication </a:t>
            </a:r>
            <a:endParaRPr lang="en-US" sz="1000" dirty="0"/>
          </a:p>
          <a:p>
            <a:pPr lvl="1">
              <a:lnSpc>
                <a:spcPct val="150000"/>
              </a:lnSpc>
            </a:pPr>
            <a:r>
              <a:rPr lang="en-US" dirty="0"/>
              <a:t>Autonomy</a:t>
            </a:r>
            <a:endParaRPr lang="en-US" sz="1000" dirty="0"/>
          </a:p>
          <a:p>
            <a:pPr lvl="1">
              <a:lnSpc>
                <a:spcPct val="150000"/>
              </a:lnSpc>
            </a:pPr>
            <a:r>
              <a:rPr lang="en-US" dirty="0"/>
              <a:t>Diversity (capabilities, knowledge, skills, experience etc.)</a:t>
            </a:r>
          </a:p>
          <a:p>
            <a:pPr lvl="1">
              <a:lnSpc>
                <a:spcPct val="150000"/>
              </a:lnSpc>
            </a:pPr>
            <a:r>
              <a:rPr lang="en-US" dirty="0"/>
              <a:t>Adequate resources.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6214" y="2438400"/>
            <a:ext cx="1687185" cy="1981200"/>
          </a:xfrm>
          <a:prstGeom prst="rect">
            <a:avLst/>
          </a:prstGeom>
        </p:spPr>
      </p:pic>
    </p:spTree>
    <p:custDataLst>
      <p:tags r:id="rId1"/>
    </p:custDataLst>
    <p:extLst>
      <p:ext uri="{BB962C8B-B14F-4D97-AF65-F5344CB8AC3E}">
        <p14:creationId xmlns:p14="http://schemas.microsoft.com/office/powerpoint/2010/main" val="5194063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a:xfrm>
            <a:off x="381000" y="1100418"/>
            <a:ext cx="10769600" cy="5486400"/>
          </a:xfrm>
        </p:spPr>
        <p:txBody>
          <a:bodyPr>
            <a:noAutofit/>
          </a:bodyPr>
          <a:lstStyle/>
          <a:p>
            <a:r>
              <a:rPr lang="en-US" sz="2200" dirty="0"/>
              <a:t>Keys to Team Success</a:t>
            </a:r>
          </a:p>
          <a:p>
            <a:pPr lvl="1"/>
            <a:r>
              <a:rPr lang="en-US" sz="2000" dirty="0">
                <a:solidFill>
                  <a:srgbClr val="182835"/>
                </a:solidFill>
              </a:rPr>
              <a:t>Agreed focus on the goal or the problem at hand</a:t>
            </a:r>
            <a:endParaRPr lang="en-US" dirty="0">
              <a:solidFill>
                <a:srgbClr val="182835"/>
              </a:solidFill>
            </a:endParaRPr>
          </a:p>
          <a:p>
            <a:pPr lvl="2"/>
            <a:r>
              <a:rPr lang="en-US" sz="1800" dirty="0"/>
              <a:t>Focus on problems that have meaning to the business</a:t>
            </a:r>
          </a:p>
          <a:p>
            <a:pPr lvl="2"/>
            <a:r>
              <a:rPr lang="en-US" sz="1800" dirty="0"/>
              <a:t>Focus on solvable problems within the scope of influence; a successful team does not seek unattainable solutions.</a:t>
            </a:r>
          </a:p>
          <a:p>
            <a:pPr lvl="1"/>
            <a:r>
              <a:rPr lang="en-US" sz="2000" dirty="0">
                <a:solidFill>
                  <a:srgbClr val="182835"/>
                </a:solidFill>
              </a:rPr>
              <a:t>Team Selection</a:t>
            </a:r>
          </a:p>
          <a:p>
            <a:pPr lvl="2"/>
            <a:r>
              <a:rPr lang="en-US" sz="1800" dirty="0"/>
              <a:t>Selected teammates have proper skills and knowledge</a:t>
            </a:r>
          </a:p>
          <a:p>
            <a:pPr lvl="2"/>
            <a:r>
              <a:rPr lang="en-US" sz="1800" dirty="0"/>
              <a:t>Adequately engaged management</a:t>
            </a:r>
          </a:p>
          <a:p>
            <a:pPr lvl="2"/>
            <a:r>
              <a:rPr lang="en-US" sz="1800" dirty="0"/>
              <a:t>Appropriate support and guidance from their direct leader</a:t>
            </a:r>
          </a:p>
          <a:p>
            <a:pPr lvl="1"/>
            <a:r>
              <a:rPr lang="en-US" sz="2000" dirty="0">
                <a:solidFill>
                  <a:srgbClr val="182835"/>
                </a:solidFill>
              </a:rPr>
              <a:t>Successful teams use reliable methods</a:t>
            </a:r>
          </a:p>
          <a:p>
            <a:pPr lvl="2"/>
            <a:r>
              <a:rPr lang="en-US" sz="1800" dirty="0"/>
              <a:t>Follow the prescribed DMAIC methodology</a:t>
            </a:r>
          </a:p>
          <a:p>
            <a:pPr lvl="2"/>
            <a:r>
              <a:rPr lang="en-US" sz="1800" dirty="0"/>
              <a:t>Manage data, information, and statistical evidence</a:t>
            </a:r>
          </a:p>
          <a:p>
            <a:pPr lvl="1"/>
            <a:r>
              <a:rPr lang="en-US" sz="2000" dirty="0">
                <a:solidFill>
                  <a:srgbClr val="182835"/>
                </a:solidFill>
              </a:rPr>
              <a:t>Successful teams always have exceeds players</a:t>
            </a:r>
          </a:p>
          <a:p>
            <a:pPr lvl="2"/>
            <a:r>
              <a:rPr lang="en-US" sz="1800" dirty="0"/>
              <a:t>Winning teams typically </a:t>
            </a:r>
          </a:p>
          <a:p>
            <a:pPr lvl="3"/>
            <a:r>
              <a:rPr lang="en-US" sz="1600" dirty="0"/>
              <a:t>Have unusually high standards.</a:t>
            </a:r>
          </a:p>
          <a:p>
            <a:pPr lvl="3"/>
            <a:r>
              <a:rPr lang="en-US" sz="1600" dirty="0"/>
              <a:t>Have greater expectations of themselves and each other.</a:t>
            </a:r>
          </a:p>
          <a:p>
            <a:pPr lvl="3"/>
            <a:r>
              <a:rPr lang="en-US" sz="1600" dirty="0"/>
              <a:t>Do not settle for average or even above average results.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17279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Selection</a:t>
            </a:r>
          </a:p>
        </p:txBody>
      </p:sp>
      <p:sp>
        <p:nvSpPr>
          <p:cNvPr id="3" name="Content Placeholder 2"/>
          <p:cNvSpPr>
            <a:spLocks noGrp="1"/>
          </p:cNvSpPr>
          <p:nvPr>
            <p:ph idx="1"/>
          </p:nvPr>
        </p:nvSpPr>
        <p:spPr/>
        <p:txBody>
          <a:bodyPr>
            <a:noAutofit/>
          </a:bodyPr>
          <a:lstStyle/>
          <a:p>
            <a:r>
              <a:rPr lang="en-US" dirty="0"/>
              <a:t>Principles of Team Selection: </a:t>
            </a:r>
          </a:p>
          <a:p>
            <a:pPr lvl="1"/>
            <a:r>
              <a:rPr lang="en-US" dirty="0"/>
              <a:t>Select team members based on</a:t>
            </a:r>
          </a:p>
          <a:p>
            <a:pPr lvl="2"/>
            <a:r>
              <a:rPr lang="en-US" sz="2000" dirty="0"/>
              <a:t>Skills required to achieve the objective</a:t>
            </a:r>
          </a:p>
          <a:p>
            <a:pPr lvl="2"/>
            <a:r>
              <a:rPr lang="en-US" sz="2000" dirty="0"/>
              <a:t>Experience (Subject Matter Expertise)</a:t>
            </a:r>
          </a:p>
          <a:p>
            <a:pPr lvl="2"/>
            <a:r>
              <a:rPr lang="en-US" sz="2000" dirty="0"/>
              <a:t>Availability and willingness to participate</a:t>
            </a:r>
          </a:p>
          <a:p>
            <a:pPr lvl="2"/>
            <a:r>
              <a:rPr lang="en-US" sz="2000" dirty="0"/>
              <a:t>Team size (usually 4–8 members)</a:t>
            </a:r>
          </a:p>
          <a:p>
            <a:pPr lvl="4"/>
            <a:r>
              <a:rPr lang="en-US" sz="1800" dirty="0"/>
              <a:t>Don’t go at it alone!</a:t>
            </a:r>
          </a:p>
          <a:p>
            <a:pPr lvl="4"/>
            <a:r>
              <a:rPr lang="en-US" sz="1800" dirty="0"/>
              <a:t>Don’t get too many cooks in the kitchen!</a:t>
            </a:r>
            <a:endParaRPr lang="en-US" sz="2000" dirty="0"/>
          </a:p>
          <a:p>
            <a:pPr lvl="2"/>
            <a:r>
              <a:rPr lang="en-US" sz="2000" dirty="0"/>
              <a:t>Members’ ability to navigate</a:t>
            </a:r>
          </a:p>
          <a:p>
            <a:pPr lvl="3"/>
            <a:r>
              <a:rPr lang="en-US" dirty="0"/>
              <a:t>The process</a:t>
            </a:r>
          </a:p>
          <a:p>
            <a:pPr lvl="3"/>
            <a:r>
              <a:rPr lang="en-US" dirty="0"/>
              <a:t>The company</a:t>
            </a:r>
          </a:p>
          <a:p>
            <a:pPr lvl="3"/>
            <a:r>
              <a:rPr lang="en-US" dirty="0"/>
              <a:t>The political landscape</a:t>
            </a:r>
          </a:p>
          <a:p>
            <a:pPr lvl="1"/>
            <a:r>
              <a:rPr lang="en-US" dirty="0"/>
              <a:t>Be sure to consider the inputs of others </a:t>
            </a:r>
          </a:p>
          <a:p>
            <a:pPr lvl="2"/>
            <a:r>
              <a:rPr lang="en-US" sz="2000" dirty="0"/>
              <a:t>Heed advice</a:t>
            </a:r>
          </a:p>
          <a:p>
            <a:pPr lvl="2"/>
            <a:r>
              <a:rPr lang="en-US" sz="2000" dirty="0"/>
              <a:t>Seek guidance</a:t>
            </a:r>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037592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lnSpcReduction="10000"/>
          </a:bodyPr>
          <a:lstStyle/>
          <a:p>
            <a:r>
              <a:rPr lang="en-US" sz="2200" dirty="0"/>
              <a:t>All teams experience the following four stages of development. It is helpful to understand these phases so that you can anticipate what your team is going to experience.</a:t>
            </a:r>
          </a:p>
          <a:p>
            <a:pPr marL="114300" indent="0">
              <a:buNone/>
            </a:pPr>
            <a:endParaRPr lang="en-US" sz="2200" dirty="0"/>
          </a:p>
          <a:p>
            <a:r>
              <a:rPr lang="en-US" sz="2200" dirty="0"/>
              <a:t>The four stages of team development process:</a:t>
            </a:r>
          </a:p>
          <a:p>
            <a:pPr lvl="1"/>
            <a:r>
              <a:rPr lang="en-US" dirty="0">
                <a:solidFill>
                  <a:srgbClr val="182835"/>
                </a:solidFill>
              </a:rPr>
              <a:t>Forming</a:t>
            </a:r>
          </a:p>
          <a:p>
            <a:pPr lvl="1"/>
            <a:r>
              <a:rPr lang="en-US" sz="2000" dirty="0">
                <a:solidFill>
                  <a:srgbClr val="182835"/>
                </a:solidFill>
              </a:rPr>
              <a:t>Storming</a:t>
            </a:r>
          </a:p>
          <a:p>
            <a:pPr lvl="1"/>
            <a:r>
              <a:rPr lang="en-US" sz="2000" dirty="0">
                <a:solidFill>
                  <a:srgbClr val="182835"/>
                </a:solidFill>
              </a:rPr>
              <a:t>Norming</a:t>
            </a:r>
          </a:p>
          <a:p>
            <a:pPr lvl="1"/>
            <a:r>
              <a:rPr lang="en-US" sz="2000" dirty="0">
                <a:solidFill>
                  <a:srgbClr val="182835"/>
                </a:solidFill>
              </a:rPr>
              <a:t>Performing</a:t>
            </a:r>
          </a:p>
          <a:p>
            <a:pPr marL="411480" lvl="1" indent="0">
              <a:buNone/>
            </a:pPr>
            <a:endParaRPr lang="en-US" dirty="0"/>
          </a:p>
          <a:p>
            <a:r>
              <a:rPr lang="en-US" sz="2200" dirty="0"/>
              <a:t>Teammates seek something different at each stage:</a:t>
            </a:r>
          </a:p>
          <a:p>
            <a:pPr lvl="1"/>
            <a:r>
              <a:rPr lang="en-US" sz="2000" dirty="0"/>
              <a:t>In the forming stage they seek inclusion</a:t>
            </a:r>
          </a:p>
          <a:p>
            <a:pPr lvl="1"/>
            <a:r>
              <a:rPr lang="en-US" sz="2000" dirty="0"/>
              <a:t>In the storming stage they seek direction and guidance</a:t>
            </a:r>
          </a:p>
          <a:p>
            <a:pPr lvl="1"/>
            <a:r>
              <a:rPr lang="en-US" sz="2000" dirty="0"/>
              <a:t>In the norming stage they seek agreement</a:t>
            </a:r>
          </a:p>
          <a:p>
            <a:pPr lvl="1"/>
            <a:r>
              <a:rPr lang="en-US" sz="2000" dirty="0"/>
              <a:t>In the performing stage they seek results.</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166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9453304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Forming</a:t>
            </a:r>
            <a:r>
              <a:rPr lang="en-US" dirty="0"/>
              <a:t> stage:</a:t>
            </a:r>
            <a:r>
              <a:rPr lang="en-US" sz="2600" dirty="0"/>
              <a:t> </a:t>
            </a:r>
            <a:endParaRPr lang="en-US" sz="1100" dirty="0"/>
          </a:p>
          <a:p>
            <a:pPr lvl="1"/>
            <a:r>
              <a:rPr lang="en-US" dirty="0"/>
              <a:t>Roles and responsibilities are unclear</a:t>
            </a:r>
          </a:p>
          <a:p>
            <a:pPr lvl="1"/>
            <a:r>
              <a:rPr lang="en-US" dirty="0"/>
              <a:t>Process and procedures are ignored</a:t>
            </a:r>
          </a:p>
          <a:p>
            <a:pPr lvl="1"/>
            <a:r>
              <a:rPr lang="en-US" dirty="0"/>
              <a:t>Scope and parameter setting is loosely attempted</a:t>
            </a:r>
          </a:p>
          <a:p>
            <a:pPr lvl="1"/>
            <a:r>
              <a:rPr lang="en-US" dirty="0"/>
              <a:t>Discussions are vague and frustrating</a:t>
            </a:r>
          </a:p>
          <a:p>
            <a:pPr lvl="1"/>
            <a:r>
              <a:rPr lang="en-US" dirty="0"/>
              <a:t>There is a high dependence on leadership for guidance</a:t>
            </a:r>
            <a:endParaRPr lang="en-US" sz="2600" dirty="0"/>
          </a:p>
          <a:p>
            <a:r>
              <a:rPr lang="en-US" dirty="0"/>
              <a:t>Patterns of a team in the </a:t>
            </a:r>
            <a:r>
              <a:rPr lang="en-US" b="1" dirty="0">
                <a:solidFill>
                  <a:srgbClr val="182835"/>
                </a:solidFill>
              </a:rPr>
              <a:t>Storming</a:t>
            </a:r>
            <a:r>
              <a:rPr lang="en-US" dirty="0"/>
              <a:t> stage:</a:t>
            </a:r>
          </a:p>
          <a:p>
            <a:pPr lvl="1"/>
            <a:r>
              <a:rPr lang="en-US" dirty="0"/>
              <a:t>Attempts to skip the research and jump to solutions</a:t>
            </a:r>
          </a:p>
          <a:p>
            <a:pPr lvl="1"/>
            <a:r>
              <a:rPr lang="en-US" dirty="0"/>
              <a:t>Impatience for some team members regarding lack of progress</a:t>
            </a:r>
          </a:p>
          <a:p>
            <a:pPr lvl="1"/>
            <a:r>
              <a:rPr lang="en-US" dirty="0"/>
              <a:t>Arguments about decisions and actions of the team</a:t>
            </a:r>
          </a:p>
          <a:p>
            <a:pPr lvl="1"/>
            <a:r>
              <a:rPr lang="en-US" dirty="0"/>
              <a:t>Team members establish their position</a:t>
            </a:r>
          </a:p>
          <a:p>
            <a:pPr lvl="1"/>
            <a:r>
              <a:rPr lang="en-US" dirty="0"/>
              <a:t>Subgroups or small teams form</a:t>
            </a:r>
          </a:p>
          <a:p>
            <a:pPr lvl="1"/>
            <a:r>
              <a:rPr lang="en-US" dirty="0"/>
              <a:t>Power struggles exist and resistance is present</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0097778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Patterns of a team in the </a:t>
            </a:r>
            <a:r>
              <a:rPr lang="en-US" b="1" dirty="0">
                <a:solidFill>
                  <a:srgbClr val="182835"/>
                </a:solidFill>
              </a:rPr>
              <a:t>Norming</a:t>
            </a:r>
            <a:r>
              <a:rPr lang="en-US" dirty="0"/>
              <a:t> stage:</a:t>
            </a:r>
          </a:p>
          <a:p>
            <a:pPr lvl="1"/>
            <a:r>
              <a:rPr lang="en-US" dirty="0"/>
              <a:t>Agreement and consensus start to form</a:t>
            </a:r>
          </a:p>
          <a:p>
            <a:pPr lvl="1"/>
            <a:r>
              <a:rPr lang="en-US" dirty="0"/>
              <a:t>Roles and responsibilities are accepted</a:t>
            </a:r>
          </a:p>
          <a:p>
            <a:pPr lvl="1"/>
            <a:r>
              <a:rPr lang="en-US" dirty="0"/>
              <a:t>Team members’ engagement increases</a:t>
            </a:r>
          </a:p>
          <a:p>
            <a:pPr lvl="1"/>
            <a:r>
              <a:rPr lang="en-US" dirty="0"/>
              <a:t>Social relationships begin to form</a:t>
            </a:r>
          </a:p>
          <a:p>
            <a:pPr lvl="1"/>
            <a:r>
              <a:rPr lang="en-US" dirty="0"/>
              <a:t>The leader becomes more enabling and shares authority</a:t>
            </a:r>
          </a:p>
          <a:p>
            <a:pPr marL="411480" lvl="1" indent="0">
              <a:buNone/>
            </a:pPr>
            <a:endParaRPr lang="en-US" dirty="0"/>
          </a:p>
          <a:p>
            <a:r>
              <a:rPr lang="en-US" dirty="0"/>
              <a:t>Patterns of a team in the </a:t>
            </a:r>
            <a:r>
              <a:rPr lang="en-US" b="1" dirty="0">
                <a:solidFill>
                  <a:srgbClr val="182835"/>
                </a:solidFill>
              </a:rPr>
              <a:t>Performing</a:t>
            </a:r>
            <a:r>
              <a:rPr lang="en-US" dirty="0"/>
              <a:t> stage: </a:t>
            </a:r>
          </a:p>
          <a:p>
            <a:pPr lvl="1"/>
            <a:r>
              <a:rPr lang="en-US" dirty="0"/>
              <a:t>Team is directionally aware and agrees on objectives</a:t>
            </a:r>
          </a:p>
          <a:p>
            <a:pPr lvl="1"/>
            <a:r>
              <a:rPr lang="en-US" dirty="0"/>
              <a:t>Team is autonomous</a:t>
            </a:r>
          </a:p>
          <a:p>
            <a:pPr lvl="1"/>
            <a:r>
              <a:rPr lang="en-US" dirty="0"/>
              <a:t>Disagreements are resolved within the team</a:t>
            </a:r>
          </a:p>
          <a:p>
            <a:pPr lvl="1"/>
            <a:r>
              <a:rPr lang="en-US" dirty="0"/>
              <a:t>Team forms above average expectations of performance</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5889204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Development</a:t>
            </a:r>
          </a:p>
        </p:txBody>
      </p:sp>
      <p:sp>
        <p:nvSpPr>
          <p:cNvPr id="3" name="Content Placeholder 2"/>
          <p:cNvSpPr>
            <a:spLocks noGrp="1"/>
          </p:cNvSpPr>
          <p:nvPr>
            <p:ph idx="1"/>
          </p:nvPr>
        </p:nvSpPr>
        <p:spPr/>
        <p:txBody>
          <a:bodyPr>
            <a:normAutofit/>
          </a:bodyPr>
          <a:lstStyle/>
          <a:p>
            <a:r>
              <a:rPr lang="en-US" dirty="0"/>
              <a:t>Well-structured and energized project teams are the essential components of any successful Six Sigma project.</a:t>
            </a:r>
          </a:p>
          <a:p>
            <a:pPr marL="114300" indent="0">
              <a:buNone/>
            </a:pPr>
            <a:endParaRPr lang="en-US" dirty="0"/>
          </a:p>
          <a:p>
            <a:r>
              <a:rPr lang="en-US" dirty="0"/>
              <a:t>To have better chances of executing the project successfully, you will need to understand and effectively manage the team development process.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169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3605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dirty="0"/>
              <a:t>The “Six Sigma” terminology was originally adopted by Bill Smith at Motorola in the late 1980s as a quality management methodology.</a:t>
            </a:r>
          </a:p>
          <a:p>
            <a:endParaRPr lang="en-US" dirty="0"/>
          </a:p>
          <a:p>
            <a:r>
              <a:rPr lang="en-US" dirty="0"/>
              <a:t>As the “Father of Six Sigma,” Bill forged the path for Six Sigma through Motorola’s CEO Bob Galvin who strongly supported Bill’s passion and efforts.</a:t>
            </a:r>
          </a:p>
          <a:p>
            <a:endParaRPr lang="en-US" dirty="0"/>
          </a:p>
          <a:p>
            <a:r>
              <a:rPr lang="en-US" dirty="0"/>
              <a:t>Starting from the late 1980s, Motorola extensively applied Six Sigma as a process management discipline throughout the company, leveraging Motorola University.</a:t>
            </a:r>
          </a:p>
          <a:p>
            <a:endParaRPr lang="en-US" dirty="0"/>
          </a:p>
          <a:p>
            <a:r>
              <a:rPr lang="en-US" dirty="0"/>
              <a:t>In 1988, Motorola was recognized with the prestigious Malcolm Baldrige National Quality Award for its achievements in quality improvement.</a:t>
            </a:r>
          </a:p>
          <a:p>
            <a:endParaRPr lang="en-US" dirty="0"/>
          </a:p>
          <a:p>
            <a:endParaRPr lang="en-US" dirty="0"/>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4735842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10058400" cy="993775"/>
          </a:xfrm>
        </p:spPr>
        <p:txBody>
          <a:bodyPr/>
          <a:lstStyle/>
          <a:p>
            <a:pPr>
              <a:defRPr/>
            </a:pPr>
            <a:r>
              <a:rPr lang="en-US" dirty="0"/>
              <a:t>1.3.4 Project Risk Management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170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3452906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a:t>
            </a:r>
          </a:p>
        </p:txBody>
      </p:sp>
      <p:sp>
        <p:nvSpPr>
          <p:cNvPr id="5123" name="Content Placeholder 2"/>
          <p:cNvSpPr>
            <a:spLocks noGrp="1"/>
          </p:cNvSpPr>
          <p:nvPr>
            <p:ph idx="1"/>
          </p:nvPr>
        </p:nvSpPr>
        <p:spPr>
          <a:xfrm>
            <a:off x="609600" y="1143000"/>
            <a:ext cx="10769600" cy="5486400"/>
          </a:xfrm>
        </p:spPr>
        <p:txBody>
          <a:bodyPr/>
          <a:lstStyle/>
          <a:p>
            <a:pPr>
              <a:buFont typeface="Arial" charset="0"/>
              <a:buNone/>
            </a:pPr>
            <a:r>
              <a:rPr lang="en-CA" b="1" dirty="0"/>
              <a:t>Risk</a:t>
            </a:r>
            <a:r>
              <a:rPr lang="en-CA" dirty="0"/>
              <a:t> is defined as a future event that </a:t>
            </a:r>
            <a:r>
              <a:rPr lang="en-CA" i="1" dirty="0"/>
              <a:t>can</a:t>
            </a:r>
            <a:r>
              <a:rPr lang="en-CA" dirty="0"/>
              <a:t> impact the task/project if it occurs.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5127" name="Picture 11" descr="C:\Users\RahulSurya\Desktop\Ris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2544417"/>
            <a:ext cx="2286000" cy="26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11775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Risk Management?</a:t>
            </a:r>
          </a:p>
        </p:txBody>
      </p:sp>
      <p:sp>
        <p:nvSpPr>
          <p:cNvPr id="6147" name="Content Placeholder 2"/>
          <p:cNvSpPr>
            <a:spLocks noGrp="1"/>
          </p:cNvSpPr>
          <p:nvPr>
            <p:ph idx="1"/>
          </p:nvPr>
        </p:nvSpPr>
        <p:spPr/>
        <p:txBody>
          <a:bodyPr>
            <a:normAutofit/>
          </a:bodyPr>
          <a:lstStyle/>
          <a:p>
            <a:r>
              <a:rPr lang="en-US" dirty="0"/>
              <a:t>The main purpose of </a:t>
            </a:r>
            <a:r>
              <a:rPr lang="en-US" b="1" dirty="0"/>
              <a:t>risk management </a:t>
            </a:r>
            <a:r>
              <a:rPr lang="en-US" dirty="0"/>
              <a:t>is to foresee potential risks that may inhibit the project deliverables from being delivered on time, within budget, and at the appropriate level of quality, and then to mitigate these risks by creating, implementing, and monitoring </a:t>
            </a:r>
            <a:r>
              <a:rPr lang="en-US" i="1" dirty="0"/>
              <a:t>contingency plans</a:t>
            </a:r>
            <a:r>
              <a:rPr lang="en-US" dirty="0"/>
              <a:t>. </a:t>
            </a:r>
            <a:endParaRPr lang="en-CA" dirty="0"/>
          </a:p>
          <a:p>
            <a:pPr marL="114300" indent="0">
              <a:buNone/>
            </a:pPr>
            <a:r>
              <a:rPr lang="en-CA" dirty="0"/>
              <a:t> </a:t>
            </a:r>
          </a:p>
          <a:p>
            <a:r>
              <a:rPr lang="en-CA" dirty="0"/>
              <a:t>Risk management is concerned with identifying, assessing, and monitoring project risks before they develop into issues and impact the project</a:t>
            </a:r>
            <a:r>
              <a:rPr lang="en-IN" dirty="0"/>
              <a:t>.</a:t>
            </a:r>
          </a:p>
          <a:p>
            <a:endParaRPr lang="en-IN" dirty="0"/>
          </a:p>
          <a:p>
            <a:r>
              <a:rPr lang="en-IN" b="1" dirty="0"/>
              <a:t>Risk analysis </a:t>
            </a:r>
            <a:r>
              <a:rPr lang="en-IN" dirty="0"/>
              <a:t>helps to identify and manage potential problems that could impact key business initiatives or project goals.</a:t>
            </a:r>
          </a:p>
          <a:p>
            <a:pPr algn="just"/>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549193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Three Basic Parameters of Risk Analysis</a:t>
            </a:r>
            <a:endParaRPr lang="en-US" dirty="0"/>
          </a:p>
        </p:txBody>
      </p:sp>
      <p:sp>
        <p:nvSpPr>
          <p:cNvPr id="7171" name="Content Placeholder 2"/>
          <p:cNvSpPr>
            <a:spLocks noGrp="1"/>
          </p:cNvSpPr>
          <p:nvPr>
            <p:ph idx="1"/>
          </p:nvPr>
        </p:nvSpPr>
        <p:spPr/>
        <p:txBody>
          <a:bodyPr/>
          <a:lstStyle/>
          <a:p>
            <a:pPr eaLnBrk="1" hangingPunct="1">
              <a:lnSpc>
                <a:spcPct val="90000"/>
              </a:lnSpc>
            </a:pPr>
            <a:r>
              <a:rPr lang="en-US" dirty="0"/>
              <a:t>Risk Assessment: </a:t>
            </a:r>
          </a:p>
          <a:p>
            <a:pPr eaLnBrk="1" hangingPunct="1">
              <a:lnSpc>
                <a:spcPct val="90000"/>
              </a:lnSpc>
              <a:buFont typeface="Arial" charset="0"/>
              <a:buNone/>
            </a:pPr>
            <a:r>
              <a:rPr lang="en-US" dirty="0">
                <a:cs typeface="Times New Roman" pitchFamily="18" charset="0"/>
              </a:rPr>
              <a:t>	The process of identifying and evaluating risks, whether in absolute or relative terms.</a:t>
            </a:r>
          </a:p>
          <a:p>
            <a:pPr marL="342900" lvl="1">
              <a:lnSpc>
                <a:spcPct val="90000"/>
              </a:lnSpc>
              <a:buClr>
                <a:schemeClr val="accent1"/>
              </a:buClr>
            </a:pPr>
            <a:endParaRPr lang="en-US" sz="2400" dirty="0"/>
          </a:p>
          <a:p>
            <a:pPr marL="342900" lvl="1">
              <a:lnSpc>
                <a:spcPct val="90000"/>
              </a:lnSpc>
              <a:buClr>
                <a:schemeClr val="accent1"/>
              </a:buClr>
            </a:pPr>
            <a:r>
              <a:rPr lang="en-US" sz="2400" dirty="0"/>
              <a:t>Risk Management:</a:t>
            </a:r>
          </a:p>
          <a:p>
            <a:pPr marL="342900" lvl="1">
              <a:lnSpc>
                <a:spcPct val="90000"/>
              </a:lnSpc>
              <a:buClr>
                <a:schemeClr val="accent1"/>
              </a:buClr>
              <a:buNone/>
            </a:pPr>
            <a:r>
              <a:rPr lang="en-US" sz="2400" dirty="0"/>
              <a:t>	Project risk management is the effort of responding to risks throughout the life of a project and in the interest of meeting project goals and objectives.</a:t>
            </a:r>
          </a:p>
          <a:p>
            <a:pPr eaLnBrk="1" hangingPunct="1">
              <a:lnSpc>
                <a:spcPct val="90000"/>
              </a:lnSpc>
            </a:pPr>
            <a:endParaRPr lang="en-US" dirty="0"/>
          </a:p>
          <a:p>
            <a:pPr eaLnBrk="1" hangingPunct="1">
              <a:lnSpc>
                <a:spcPct val="90000"/>
              </a:lnSpc>
            </a:pPr>
            <a:r>
              <a:rPr lang="en-US" dirty="0"/>
              <a:t>Risk Communication:</a:t>
            </a:r>
          </a:p>
          <a:p>
            <a:pPr eaLnBrk="1" hangingPunct="1">
              <a:lnSpc>
                <a:spcPct val="90000"/>
              </a:lnSpc>
              <a:buFont typeface="Arial" charset="0"/>
              <a:buNone/>
            </a:pPr>
            <a:r>
              <a:rPr lang="en-US" dirty="0">
                <a:cs typeface="Times New Roman" pitchFamily="18" charset="0"/>
              </a:rPr>
              <a:t>	Communication plays a vital role in the risk analysis process because it leads to a good understanding of risk assessment and management decisions.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173</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4526840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Why is Risk Analysis Necessary?</a:t>
            </a:r>
          </a:p>
        </p:txBody>
      </p:sp>
      <p:sp>
        <p:nvSpPr>
          <p:cNvPr id="8194" name="Content Placeholder 2"/>
          <p:cNvSpPr>
            <a:spLocks noGrp="1"/>
          </p:cNvSpPr>
          <p:nvPr>
            <p:ph idx="1"/>
          </p:nvPr>
        </p:nvSpPr>
        <p:spPr>
          <a:xfrm>
            <a:off x="355601" y="1143000"/>
            <a:ext cx="10769600" cy="4572000"/>
          </a:xfrm>
        </p:spPr>
        <p:txBody>
          <a:bodyPr/>
          <a:lstStyle/>
          <a:p>
            <a:pPr defTabSz="873125">
              <a:buNone/>
            </a:pPr>
            <a:r>
              <a:rPr kumimoji="1" lang="en-US" altLang="ja-JP" dirty="0">
                <a:cs typeface="Arial" charset="0"/>
              </a:rPr>
              <a:t>What can happen if you omit the risk analysis?</a:t>
            </a:r>
          </a:p>
          <a:p>
            <a:pPr defTabSz="873125">
              <a:buNone/>
            </a:pPr>
            <a:endParaRPr kumimoji="1" lang="en-US" altLang="ja-JP" dirty="0">
              <a:cs typeface="Arial" charset="0"/>
            </a:endParaRPr>
          </a:p>
          <a:p>
            <a:pPr marL="436563" lvl="1" defTabSz="873125">
              <a:buFontTx/>
              <a:buChar char="•"/>
            </a:pPr>
            <a:r>
              <a:rPr kumimoji="1" lang="en-US" altLang="ja-JP" sz="2400" dirty="0">
                <a:cs typeface="Arial" charset="0"/>
              </a:rPr>
              <a:t>Vulnerabilities cannot be detected</a:t>
            </a:r>
          </a:p>
          <a:p>
            <a:pPr marL="436563" lvl="1" defTabSz="873125">
              <a:buFontTx/>
              <a:buChar char="•"/>
            </a:pPr>
            <a:r>
              <a:rPr kumimoji="1" lang="en-US" altLang="ja-JP" sz="2400" dirty="0">
                <a:cs typeface="Arial" charset="0"/>
              </a:rPr>
              <a:t>Mitigation plans are introduced without proper justification</a:t>
            </a:r>
          </a:p>
          <a:p>
            <a:pPr marL="436563" lvl="1" defTabSz="873125">
              <a:buFontTx/>
              <a:buChar char="•"/>
            </a:pPr>
            <a:r>
              <a:rPr kumimoji="1" lang="en-US" altLang="ja-JP" sz="2400" dirty="0">
                <a:cs typeface="Arial" charset="0"/>
              </a:rPr>
              <a:t> Customer dissatisfaction</a:t>
            </a:r>
          </a:p>
          <a:p>
            <a:pPr marL="436563" lvl="1" defTabSz="873125">
              <a:buFontTx/>
              <a:buChar char="•"/>
            </a:pPr>
            <a:r>
              <a:rPr kumimoji="1" lang="en-US" altLang="ja-JP" sz="2400" dirty="0">
                <a:cs typeface="Arial" charset="0"/>
              </a:rPr>
              <a:t> Not meeting project goals</a:t>
            </a:r>
          </a:p>
          <a:p>
            <a:pPr marL="436563" lvl="1" defTabSz="873125">
              <a:buFontTx/>
              <a:buChar char="•"/>
            </a:pPr>
            <a:r>
              <a:rPr kumimoji="1" lang="en-US" altLang="ja-JP" sz="2400" dirty="0">
                <a:cs typeface="Arial" charset="0"/>
              </a:rPr>
              <a:t> Remake the whole system</a:t>
            </a:r>
          </a:p>
          <a:p>
            <a:pPr marL="436563" lvl="1" defTabSz="873125">
              <a:buFontTx/>
              <a:buChar char="•"/>
            </a:pPr>
            <a:r>
              <a:rPr kumimoji="1" lang="en-US" altLang="ja-JP" sz="2400" dirty="0">
                <a:cs typeface="Arial" charset="0"/>
              </a:rPr>
              <a:t> Huge cost and time loss</a:t>
            </a:r>
          </a:p>
        </p:txBody>
      </p:sp>
      <p:sp>
        <p:nvSpPr>
          <p:cNvPr id="8" name="Slide Number Placeholder 7"/>
          <p:cNvSpPr>
            <a:spLocks noGrp="1"/>
          </p:cNvSpPr>
          <p:nvPr>
            <p:ph type="sldNum" sz="quarter" idx="4"/>
          </p:nvPr>
        </p:nvSpPr>
        <p:spPr/>
        <p:txBody>
          <a:bodyPr/>
          <a:lstStyle/>
          <a:p>
            <a:fld id="{5A6A12F4-C341-4E64-9C18-B0BA3358FAF5}" type="slidenum">
              <a:rPr lang="en-US" smtClean="0"/>
              <a:pPr/>
              <a:t>174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81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5800" y="352425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915968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Risk Analysis Steps</a:t>
            </a:r>
          </a:p>
        </p:txBody>
      </p:sp>
      <p:sp>
        <p:nvSpPr>
          <p:cNvPr id="9219" name="Content Placeholder 2"/>
          <p:cNvSpPr>
            <a:spLocks noGrp="1"/>
          </p:cNvSpPr>
          <p:nvPr>
            <p:ph idx="1"/>
          </p:nvPr>
        </p:nvSpPr>
        <p:spPr/>
        <p:txBody>
          <a:bodyPr>
            <a:normAutofit lnSpcReduction="10000"/>
          </a:bodyPr>
          <a:lstStyle/>
          <a:p>
            <a:pPr marL="0" indent="0">
              <a:buNone/>
            </a:pPr>
            <a:r>
              <a:rPr lang="en-CA" dirty="0"/>
              <a:t>The project risk analysis process consists of the following steps that evolve through the life cycle of a project. </a:t>
            </a:r>
          </a:p>
          <a:p>
            <a:r>
              <a:rPr lang="en-CA" b="1" dirty="0"/>
              <a:t>Risk Identification</a:t>
            </a:r>
            <a:r>
              <a:rPr lang="en-CA" dirty="0"/>
              <a:t>:</a:t>
            </a:r>
          </a:p>
          <a:p>
            <a:pPr lvl="1"/>
            <a:r>
              <a:rPr lang="en-CA" sz="2000" dirty="0"/>
              <a:t>Identify risks and risk categories, group risks, and define ownership.</a:t>
            </a:r>
            <a:endParaRPr lang="en-IN" sz="2000" dirty="0"/>
          </a:p>
          <a:p>
            <a:r>
              <a:rPr lang="en-CA" b="1" dirty="0"/>
              <a:t>Risk Assessment</a:t>
            </a:r>
            <a:r>
              <a:rPr lang="en-CA" dirty="0"/>
              <a:t>:</a:t>
            </a:r>
          </a:p>
          <a:p>
            <a:pPr lvl="1"/>
            <a:r>
              <a:rPr lang="en-CA" sz="2000" dirty="0"/>
              <a:t>Evaluate and estimate the possible impacts and interactions of risks.</a:t>
            </a:r>
            <a:endParaRPr lang="en-IN" sz="2000" dirty="0"/>
          </a:p>
          <a:p>
            <a:r>
              <a:rPr lang="en-CA" b="1" dirty="0"/>
              <a:t>Response Planning</a:t>
            </a:r>
            <a:r>
              <a:rPr lang="en-CA" dirty="0"/>
              <a:t>:</a:t>
            </a:r>
          </a:p>
          <a:p>
            <a:pPr lvl="1"/>
            <a:r>
              <a:rPr lang="en-CA" sz="2000" dirty="0"/>
              <a:t>Define mitigation and reaction plans.</a:t>
            </a:r>
            <a:endParaRPr lang="en-IN" sz="2000" dirty="0"/>
          </a:p>
          <a:p>
            <a:r>
              <a:rPr lang="en-CA" b="1" dirty="0"/>
              <a:t>Mitigation Actions</a:t>
            </a:r>
            <a:r>
              <a:rPr lang="en-CA" dirty="0"/>
              <a:t>:</a:t>
            </a:r>
          </a:p>
          <a:p>
            <a:pPr lvl="1"/>
            <a:r>
              <a:rPr lang="en-CA" sz="2000" dirty="0"/>
              <a:t>Implement action plans and integrate them into the project.</a:t>
            </a:r>
            <a:endParaRPr lang="en-IN" sz="2000" dirty="0"/>
          </a:p>
          <a:p>
            <a:r>
              <a:rPr lang="en-CA" b="1" dirty="0"/>
              <a:t>Tracking and Reporting</a:t>
            </a:r>
            <a:r>
              <a:rPr lang="en-CA" dirty="0"/>
              <a:t>:</a:t>
            </a:r>
          </a:p>
          <a:p>
            <a:pPr lvl="1"/>
            <a:r>
              <a:rPr lang="en-CA" sz="2000" dirty="0"/>
              <a:t>Provide visibility to all risks.</a:t>
            </a:r>
            <a:endParaRPr lang="en-IN" sz="2000" dirty="0"/>
          </a:p>
          <a:p>
            <a:r>
              <a:rPr lang="en-CA" b="1" dirty="0"/>
              <a:t>Closing</a:t>
            </a:r>
            <a:r>
              <a:rPr lang="en-CA" dirty="0"/>
              <a:t>:</a:t>
            </a:r>
          </a:p>
          <a:p>
            <a:pPr lvl="1"/>
            <a:r>
              <a:rPr lang="en-CA" sz="2000" dirty="0"/>
              <a:t>Close the identified risk.</a:t>
            </a:r>
            <a:endParaRPr lang="en-IN" sz="20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175</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947053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0243" name="Content Placeholder 2"/>
          <p:cNvSpPr>
            <a:spLocks noGrp="1"/>
          </p:cNvSpPr>
          <p:nvPr>
            <p:ph idx="1"/>
          </p:nvPr>
        </p:nvSpPr>
        <p:spPr/>
        <p:txBody>
          <a:bodyPr>
            <a:normAutofit/>
          </a:bodyPr>
          <a:lstStyle/>
          <a:p>
            <a:pPr algn="just">
              <a:buFont typeface="Arial" charset="0"/>
              <a:buNone/>
            </a:pPr>
            <a:r>
              <a:rPr lang="en-CA" dirty="0"/>
              <a:t>The first action of risk management is the identification </a:t>
            </a:r>
          </a:p>
          <a:p>
            <a:pPr algn="just">
              <a:buFont typeface="Arial" charset="0"/>
              <a:buNone/>
            </a:pPr>
            <a:r>
              <a:rPr lang="en-CA" dirty="0"/>
              <a:t>of individual events that the project may encounter </a:t>
            </a:r>
          </a:p>
          <a:p>
            <a:pPr algn="just">
              <a:buFont typeface="Arial" charset="0"/>
              <a:buNone/>
            </a:pPr>
            <a:r>
              <a:rPr lang="en-CA" dirty="0"/>
              <a:t>during its lifecycle. </a:t>
            </a:r>
          </a:p>
          <a:p>
            <a:pPr algn="just">
              <a:buFont typeface="Arial" charset="0"/>
              <a:buNone/>
            </a:pPr>
            <a:endParaRPr lang="en-CA" dirty="0"/>
          </a:p>
          <a:p>
            <a:pPr algn="just">
              <a:buFont typeface="Arial" charset="0"/>
              <a:buNone/>
            </a:pPr>
            <a:r>
              <a:rPr lang="en-CA" dirty="0"/>
              <a:t>The identification step comprises:</a:t>
            </a:r>
          </a:p>
          <a:p>
            <a:pPr>
              <a:buFont typeface="Arial" charset="0"/>
              <a:buNone/>
            </a:pPr>
            <a:endParaRPr lang="en-IN" dirty="0"/>
          </a:p>
          <a:p>
            <a:r>
              <a:rPr lang="en-CA" dirty="0"/>
              <a:t>Identify the risks</a:t>
            </a:r>
            <a:endParaRPr lang="en-IN" dirty="0"/>
          </a:p>
          <a:p>
            <a:r>
              <a:rPr lang="en-CA" dirty="0"/>
              <a:t>Categorize the risks </a:t>
            </a:r>
            <a:endParaRPr lang="en-IN" dirty="0"/>
          </a:p>
          <a:p>
            <a:r>
              <a:rPr lang="en-CA" dirty="0"/>
              <a:t>Match the identified risks to categories</a:t>
            </a:r>
            <a:endParaRPr lang="en-IN" dirty="0"/>
          </a:p>
          <a:p>
            <a:r>
              <a:rPr lang="en-CA" dirty="0"/>
              <a:t>Define ownership for managing the risks.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176</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024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200400"/>
            <a:ext cx="1079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555589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3" name="Content Placeholder 2"/>
          <p:cNvSpPr>
            <a:spLocks noGrp="1"/>
          </p:cNvSpPr>
          <p:nvPr>
            <p:ph idx="1"/>
          </p:nvPr>
        </p:nvSpPr>
        <p:spPr/>
        <p:txBody>
          <a:bodyPr/>
          <a:lstStyle/>
          <a:p>
            <a:r>
              <a:rPr lang="en-US" dirty="0"/>
              <a:t>Source of Risk: </a:t>
            </a:r>
          </a:p>
          <a:p>
            <a:r>
              <a:rPr lang="en-US" dirty="0"/>
              <a:t>Identification of risk sources provides a basis for systematically examining changing situations over time to uncover circumstances that impact the ability of the project to meet its objectives.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177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486279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Identification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178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40559687"/>
              </p:ext>
            </p:extLst>
          </p:nvPr>
        </p:nvGraphicFramePr>
        <p:xfrm>
          <a:off x="1981200" y="1143001"/>
          <a:ext cx="7772400" cy="5334001"/>
        </p:xfrm>
        <a:graphic>
          <a:graphicData uri="http://schemas.openxmlformats.org/drawingml/2006/table">
            <a:tbl>
              <a:tblPr/>
              <a:tblGrid>
                <a:gridCol w="12192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609600">
                <a:tc>
                  <a:txBody>
                    <a:bodyPr/>
                    <a:lstStyle/>
                    <a:p>
                      <a:pPr marL="0" algn="ctr">
                        <a:lnSpc>
                          <a:spcPts val="1600"/>
                        </a:lnSpc>
                        <a:spcBef>
                          <a:spcPts val="1000"/>
                        </a:spcBef>
                        <a:spcAft>
                          <a:spcPts val="1000"/>
                        </a:spcAft>
                      </a:pPr>
                      <a:r>
                        <a:rPr lang="en-US" sz="1600" b="1" dirty="0">
                          <a:latin typeface="+mn-lt"/>
                          <a:ea typeface="Times New Roman"/>
                          <a:cs typeface="Times New Roman"/>
                        </a:rPr>
                        <a:t>Source of Risk</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600"/>
                        </a:lnSpc>
                        <a:spcBef>
                          <a:spcPts val="1000"/>
                        </a:spcBef>
                        <a:spcAft>
                          <a:spcPts val="1000"/>
                        </a:spcAft>
                      </a:pPr>
                      <a:r>
                        <a:rPr lang="en-US" sz="1600" b="1" dirty="0">
                          <a:latin typeface="+mn-lt"/>
                          <a:ea typeface="Times New Roman"/>
                          <a:cs typeface="Times New Roman"/>
                        </a:rPr>
                        <a:t>Description</a:t>
                      </a:r>
                      <a:endParaRPr lang="en-IN" sz="16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Human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human resources (e.g., availability, skill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Physical  Resources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physical resources (e.g., hardware or software, availability of the required number at the right time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Technology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originated from technology (e.g., development environment, new</a:t>
                      </a:r>
                      <a:r>
                        <a:rPr lang="en-CA" sz="1400" baseline="0" dirty="0">
                          <a:latin typeface="+mn-lt"/>
                          <a:ea typeface="MS Mincho"/>
                          <a:cs typeface="Times New Roman"/>
                        </a:rPr>
                        <a:t> or </a:t>
                      </a:r>
                      <a:r>
                        <a:rPr lang="en-CA" sz="1400" dirty="0">
                          <a:latin typeface="+mn-lt"/>
                          <a:ea typeface="MS Mincho"/>
                          <a:cs typeface="Times New Roman"/>
                        </a:rPr>
                        <a:t>complex technologies, performance requirements, tools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9600">
                <a:tc>
                  <a:txBody>
                    <a:bodyPr/>
                    <a:lstStyle/>
                    <a:p>
                      <a:pPr marL="0" algn="ctr">
                        <a:lnSpc>
                          <a:spcPts val="1600"/>
                        </a:lnSpc>
                        <a:spcBef>
                          <a:spcPts val="1000"/>
                        </a:spcBef>
                        <a:spcAft>
                          <a:spcPts val="1000"/>
                        </a:spcAft>
                      </a:pPr>
                      <a:r>
                        <a:rPr lang="en-US" sz="1400" b="1" dirty="0">
                          <a:latin typeface="+mn-lt"/>
                          <a:ea typeface="Times New Roman"/>
                          <a:cs typeface="Times New Roman"/>
                        </a:rPr>
                        <a:t>Suppliers</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a supplier (e.g.,</a:t>
                      </a:r>
                      <a:r>
                        <a:rPr lang="en-CA" sz="1400" baseline="0" dirty="0">
                          <a:latin typeface="+mn-lt"/>
                          <a:ea typeface="MS Mincho"/>
                          <a:cs typeface="Times New Roman"/>
                        </a:rPr>
                        <a:t> </a:t>
                      </a:r>
                      <a:r>
                        <a:rPr lang="en-CA" sz="1400" dirty="0">
                          <a:latin typeface="+mn-lt"/>
                          <a:ea typeface="MS Mincho"/>
                          <a:cs typeface="Times New Roman"/>
                        </a:rPr>
                        <a:t>delays in supplies, capability of suppliers etc.) </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5801">
                <a:tc>
                  <a:txBody>
                    <a:bodyPr/>
                    <a:lstStyle/>
                    <a:p>
                      <a:pPr marL="0" algn="ctr">
                        <a:lnSpc>
                          <a:spcPts val="1600"/>
                        </a:lnSpc>
                        <a:spcBef>
                          <a:spcPts val="1000"/>
                        </a:spcBef>
                        <a:spcAft>
                          <a:spcPts val="1000"/>
                        </a:spcAft>
                      </a:pPr>
                      <a:r>
                        <a:rPr lang="en-US" sz="1400" b="1" dirty="0">
                          <a:latin typeface="+mn-lt"/>
                          <a:ea typeface="Times New Roman"/>
                          <a:cs typeface="Times New Roman"/>
                        </a:rPr>
                        <a:t>Customer </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derived from the customer (e.g., unclear requirements, requirement volatility, change in project scope, delays in response etc.)</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Security</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information security, security of personnel, security of assets, and security of intellectual property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marL="0" algn="ctr">
                        <a:lnSpc>
                          <a:spcPts val="1600"/>
                        </a:lnSpc>
                        <a:spcBef>
                          <a:spcPts val="1000"/>
                        </a:spcBef>
                        <a:spcAft>
                          <a:spcPts val="1000"/>
                        </a:spcAft>
                      </a:pPr>
                      <a:r>
                        <a:rPr lang="en-CA" sz="1400" b="1" dirty="0">
                          <a:latin typeface="+mn-lt"/>
                          <a:ea typeface="MS Mincho"/>
                          <a:cs typeface="Times New Roman"/>
                        </a:rPr>
                        <a:t>Legal</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 associated with legal issues that may impact the project</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09600">
                <a:tc>
                  <a:txBody>
                    <a:bodyPr/>
                    <a:lstStyle/>
                    <a:p>
                      <a:pPr marL="0" algn="ctr">
                        <a:lnSpc>
                          <a:spcPts val="1600"/>
                        </a:lnSpc>
                        <a:spcBef>
                          <a:spcPts val="1000"/>
                        </a:spcBef>
                        <a:spcAft>
                          <a:spcPts val="1000"/>
                        </a:spcAft>
                      </a:pPr>
                      <a:r>
                        <a:rPr lang="en-CA" sz="1400" b="1" dirty="0">
                          <a:latin typeface="+mn-lt"/>
                          <a:ea typeface="MS Mincho"/>
                          <a:cs typeface="Times New Roman"/>
                        </a:rPr>
                        <a:t>Project management</a:t>
                      </a:r>
                      <a:endParaRPr lang="en-IN" sz="1400" b="1"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ts val="1600"/>
                        </a:lnSpc>
                        <a:spcBef>
                          <a:spcPts val="1000"/>
                        </a:spcBef>
                        <a:spcAft>
                          <a:spcPts val="1000"/>
                        </a:spcAft>
                      </a:pPr>
                      <a:r>
                        <a:rPr lang="en-CA" sz="1400" dirty="0">
                          <a:latin typeface="+mn-lt"/>
                          <a:ea typeface="MS Mincho"/>
                          <a:cs typeface="Times New Roman"/>
                        </a:rPr>
                        <a:t>The risks are</a:t>
                      </a:r>
                      <a:r>
                        <a:rPr lang="en-CA" sz="1400" baseline="0" dirty="0">
                          <a:latin typeface="+mn-lt"/>
                          <a:ea typeface="MS Mincho"/>
                          <a:cs typeface="Times New Roman"/>
                        </a:rPr>
                        <a:t> as</a:t>
                      </a:r>
                      <a:r>
                        <a:rPr lang="en-CA" sz="1400" dirty="0">
                          <a:latin typeface="+mn-lt"/>
                          <a:ea typeface="MS Mincho"/>
                          <a:cs typeface="Times New Roman"/>
                        </a:rPr>
                        <a:t>sociated with project management processes, organizational maturity, and ability</a:t>
                      </a:r>
                      <a:endParaRPr lang="en-IN" sz="1400" dirty="0">
                        <a:latin typeface="+mn-lt"/>
                        <a:ea typeface="Times New Roman"/>
                        <a:cs typeface="Times New Roman"/>
                      </a:endParaRPr>
                    </a:p>
                  </a:txBody>
                  <a:tcPr marL="42862" marR="428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4117266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Identification</a:t>
            </a:r>
          </a:p>
        </p:txBody>
      </p:sp>
      <p:sp>
        <p:nvSpPr>
          <p:cNvPr id="12291" name="Content Placeholder 2"/>
          <p:cNvSpPr>
            <a:spLocks noGrp="1"/>
          </p:cNvSpPr>
          <p:nvPr>
            <p:ph idx="1"/>
          </p:nvPr>
        </p:nvSpPr>
        <p:spPr>
          <a:xfrm>
            <a:off x="609600" y="1143000"/>
            <a:ext cx="10541000" cy="5486400"/>
          </a:xfrm>
        </p:spPr>
        <p:txBody>
          <a:bodyPr/>
          <a:lstStyle/>
          <a:p>
            <a:pPr>
              <a:buFont typeface="Arial" charset="0"/>
              <a:buNone/>
            </a:pPr>
            <a:r>
              <a:rPr lang="en-US" b="1" dirty="0"/>
              <a:t>Risk Parameters:</a:t>
            </a:r>
          </a:p>
          <a:p>
            <a:pPr>
              <a:buFont typeface="Arial" charset="0"/>
              <a:buNone/>
            </a:pPr>
            <a:r>
              <a:rPr lang="en-US" dirty="0"/>
              <a:t>Parameters for evaluating, categorizing, and prioritizing </a:t>
            </a:r>
          </a:p>
          <a:p>
            <a:pPr>
              <a:buFont typeface="Arial" charset="0"/>
              <a:buNone/>
            </a:pPr>
            <a:r>
              <a:rPr lang="en-US" dirty="0"/>
              <a:t>risks include the following:</a:t>
            </a:r>
            <a:endParaRPr lang="en-IN" dirty="0"/>
          </a:p>
          <a:p>
            <a:endParaRPr lang="en-IN" dirty="0"/>
          </a:p>
          <a:p>
            <a:r>
              <a:rPr lang="en-US" dirty="0"/>
              <a:t>Risk likelihood (i.e., probability of risk occurrence)</a:t>
            </a:r>
            <a:endParaRPr lang="en-IN" dirty="0"/>
          </a:p>
          <a:p>
            <a:r>
              <a:rPr lang="en-US" dirty="0"/>
              <a:t>Risk consequence (i.e., impact and severity of risk occurrence)</a:t>
            </a:r>
            <a:endParaRPr lang="en-IN" dirty="0"/>
          </a:p>
          <a:p>
            <a:r>
              <a:rPr lang="en-US" dirty="0"/>
              <a:t>Thresholds to trigger management activities.</a:t>
            </a:r>
            <a:endParaRPr lang="en-IN" dirty="0"/>
          </a:p>
          <a:p>
            <a:pPr algn="just"/>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179</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3756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Six Sigma History</a:t>
            </a:r>
          </a:p>
        </p:txBody>
      </p:sp>
      <p:sp>
        <p:nvSpPr>
          <p:cNvPr id="3" name="Content Placeholder 2"/>
          <p:cNvSpPr>
            <a:spLocks noGrp="1"/>
          </p:cNvSpPr>
          <p:nvPr>
            <p:ph idx="1"/>
          </p:nvPr>
        </p:nvSpPr>
        <p:spPr/>
        <p:txBody>
          <a:bodyPr>
            <a:normAutofit/>
          </a:bodyPr>
          <a:lstStyle/>
          <a:p>
            <a:r>
              <a:rPr lang="en-US" dirty="0"/>
              <a:t>Six Sigma has been widely adopted by companies as an efficient way of improving the business performance since General Electric implemented the methodology under the leadership of Jack Welch in the 1990s.</a:t>
            </a:r>
          </a:p>
          <a:p>
            <a:pPr marL="114300" indent="0">
              <a:buNone/>
            </a:pPr>
            <a:endParaRPr lang="en-US" dirty="0"/>
          </a:p>
          <a:p>
            <a:r>
              <a:rPr lang="en-US" dirty="0"/>
              <a:t>As GE connected Six Sigma results to its executive compensation and published the financial benefits of Six Sigma implementation in their annual report, Six Sigma became a highly sought-after discipline of quality.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18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55809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Assessment</a:t>
            </a:r>
          </a:p>
        </p:txBody>
      </p:sp>
      <p:sp>
        <p:nvSpPr>
          <p:cNvPr id="13315" name="Content Placeholder 2"/>
          <p:cNvSpPr>
            <a:spLocks noGrp="1"/>
          </p:cNvSpPr>
          <p:nvPr>
            <p:ph idx="1"/>
          </p:nvPr>
        </p:nvSpPr>
        <p:spPr>
          <a:xfrm>
            <a:off x="609600" y="1143000"/>
            <a:ext cx="10541000" cy="5486400"/>
          </a:xfrm>
        </p:spPr>
        <p:txBody>
          <a:bodyPr/>
          <a:lstStyle/>
          <a:p>
            <a:pPr marL="0" indent="0">
              <a:buNone/>
              <a:defRPr/>
            </a:pPr>
            <a:r>
              <a:rPr lang="en-CA" dirty="0"/>
              <a:t>The</a:t>
            </a:r>
            <a:r>
              <a:rPr lang="en-CA" b="1" dirty="0"/>
              <a:t> risk assessment </a:t>
            </a:r>
            <a:r>
              <a:rPr lang="en-CA" dirty="0"/>
              <a:t>consists of evaluating the range </a:t>
            </a:r>
          </a:p>
          <a:p>
            <a:pPr marL="0" indent="0">
              <a:buNone/>
              <a:defRPr/>
            </a:pPr>
            <a:r>
              <a:rPr lang="en-CA" dirty="0"/>
              <a:t>of possible impacts should the risk occur. </a:t>
            </a:r>
          </a:p>
          <a:p>
            <a:pPr marL="0" indent="0">
              <a:buNone/>
              <a:defRPr/>
            </a:pPr>
            <a:endParaRPr lang="en-CA" dirty="0"/>
          </a:p>
          <a:p>
            <a:pPr marL="0" indent="0">
              <a:buNone/>
              <a:defRPr/>
            </a:pPr>
            <a:r>
              <a:rPr lang="en-CA" dirty="0"/>
              <a:t>Follow these steps when assessing risks: </a:t>
            </a:r>
            <a:endParaRPr lang="en-IN" dirty="0"/>
          </a:p>
          <a:p>
            <a:pPr marL="571500" indent="-457200">
              <a:buFont typeface="+mj-lt"/>
              <a:buAutoNum type="arabicParenR"/>
              <a:defRPr/>
            </a:pPr>
            <a:r>
              <a:rPr lang="en-CA" dirty="0"/>
              <a:t>Define the various impacts of each risk</a:t>
            </a:r>
          </a:p>
          <a:p>
            <a:pPr marL="571500" indent="-457200">
              <a:buFont typeface="+mj-lt"/>
              <a:buAutoNum type="arabicParenR"/>
              <a:defRPr/>
            </a:pPr>
            <a:r>
              <a:rPr lang="en-CA" dirty="0"/>
              <a:t>Rate each impact based on a logical severity level </a:t>
            </a:r>
            <a:endParaRPr lang="en-IN" dirty="0"/>
          </a:p>
          <a:p>
            <a:pPr marL="571500" indent="-457200">
              <a:buFont typeface="+mj-lt"/>
              <a:buAutoNum type="arabicParenR"/>
              <a:defRPr/>
            </a:pPr>
            <a:r>
              <a:rPr lang="en-US" dirty="0"/>
              <a:t>Sort and evaluate risks by severity level</a:t>
            </a:r>
            <a:endParaRPr lang="en-IN" dirty="0"/>
          </a:p>
          <a:p>
            <a:pPr marL="571500" indent="-457200">
              <a:buFont typeface="+mj-lt"/>
              <a:buAutoNum type="arabicParenR"/>
              <a:defRPr/>
            </a:pPr>
            <a:r>
              <a:rPr lang="en-US" dirty="0"/>
              <a:t>Determine if any controls already exist</a:t>
            </a:r>
          </a:p>
          <a:p>
            <a:pPr marL="571500" indent="-457200">
              <a:buFont typeface="+mj-lt"/>
              <a:buAutoNum type="arabicParenR"/>
              <a:defRPr/>
            </a:pPr>
            <a:r>
              <a:rPr lang="en-US" dirty="0"/>
              <a:t>Define potential mitigation actions.</a:t>
            </a:r>
            <a:endParaRPr lang="en-IN" dirty="0"/>
          </a:p>
          <a:p>
            <a:pPr algn="just">
              <a:defRPr/>
            </a:pP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186996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Planning</a:t>
            </a:r>
          </a:p>
        </p:txBody>
      </p:sp>
      <p:sp>
        <p:nvSpPr>
          <p:cNvPr id="14339" name="Content Placeholder 2"/>
          <p:cNvSpPr>
            <a:spLocks noGrp="1"/>
          </p:cNvSpPr>
          <p:nvPr>
            <p:ph idx="1"/>
          </p:nvPr>
        </p:nvSpPr>
        <p:spPr>
          <a:xfrm>
            <a:off x="533400" y="1143000"/>
            <a:ext cx="10617200" cy="5486400"/>
          </a:xfrm>
        </p:spPr>
        <p:txBody>
          <a:bodyPr>
            <a:normAutofit/>
          </a:bodyPr>
          <a:lstStyle/>
          <a:p>
            <a:pPr marL="0" indent="0">
              <a:buNone/>
              <a:defRPr/>
            </a:pPr>
            <a:r>
              <a:rPr lang="en-CA" dirty="0"/>
              <a:t>The risk owners are responsible for planning and implementing mitigation actions with support from the project team.  </a:t>
            </a:r>
            <a:endParaRPr lang="en-IN" dirty="0"/>
          </a:p>
          <a:p>
            <a:pPr>
              <a:defRPr/>
            </a:pPr>
            <a:r>
              <a:rPr lang="en-CA" dirty="0"/>
              <a:t>All team members, inclusive of partners and suppliers, may be requested to identify and develop mitigation measures for identified risks.</a:t>
            </a:r>
            <a:endParaRPr lang="en-IN" dirty="0"/>
          </a:p>
          <a:p>
            <a:pPr>
              <a:defRPr/>
            </a:pPr>
            <a:r>
              <a:rPr lang="en-CA" dirty="0"/>
              <a:t>The project core team members are responsible for identifying an appropriate action owner for each identified risk. </a:t>
            </a:r>
            <a:endParaRPr lang="en-IN" dirty="0"/>
          </a:p>
          <a:p>
            <a:pPr>
              <a:defRPr/>
            </a:pPr>
            <a:r>
              <a:rPr lang="en-CA" dirty="0"/>
              <a:t>After mitigation actions are defined, the project core team will review the actions.</a:t>
            </a:r>
            <a:endParaRPr lang="en-IN" dirty="0"/>
          </a:p>
          <a:p>
            <a:pPr>
              <a:defRPr/>
            </a:pPr>
            <a:r>
              <a:rPr lang="en-CA" dirty="0"/>
              <a:t>The risk owner must track all mitigation actions and expected completion dates.</a:t>
            </a:r>
            <a:endParaRPr lang="en-IN" dirty="0"/>
          </a:p>
          <a:p>
            <a:pPr>
              <a:defRPr/>
            </a:pPr>
            <a:r>
              <a:rPr lang="en-CA" dirty="0"/>
              <a:t>The risk owner and the project core team members must hold all action owners accountable for the risk mitigation planning.</a:t>
            </a: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559803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Mitigation Action Implementation</a:t>
            </a:r>
          </a:p>
        </p:txBody>
      </p:sp>
      <p:sp>
        <p:nvSpPr>
          <p:cNvPr id="15363" name="Content Placeholder 2"/>
          <p:cNvSpPr>
            <a:spLocks noGrp="1"/>
          </p:cNvSpPr>
          <p:nvPr>
            <p:ph idx="1"/>
          </p:nvPr>
        </p:nvSpPr>
        <p:spPr/>
        <p:txBody>
          <a:bodyPr/>
          <a:lstStyle/>
          <a:p>
            <a:r>
              <a:rPr lang="en-CA" dirty="0"/>
              <a:t>The </a:t>
            </a:r>
            <a:r>
              <a:rPr lang="en-CA" b="1" dirty="0"/>
              <a:t>action implementation</a:t>
            </a:r>
            <a:r>
              <a:rPr lang="en-CA" dirty="0"/>
              <a:t> is the responsibility of the risk owner. </a:t>
            </a:r>
          </a:p>
          <a:p>
            <a:endParaRPr lang="en-CA" dirty="0"/>
          </a:p>
          <a:p>
            <a:r>
              <a:rPr lang="en-CA" dirty="0"/>
              <a:t>The action owners are responsible for the execution of the tasks or activities necessary to complete the mitigation action and eliminate or minimize the risk.</a:t>
            </a:r>
          </a:p>
          <a:p>
            <a:endParaRPr lang="en-CA" dirty="0"/>
          </a:p>
          <a:p>
            <a:r>
              <a:rPr lang="en-CA" dirty="0"/>
              <a:t>The risk owner or the project manager will monitor completion dates of the mitigation action implementation.</a:t>
            </a:r>
            <a:endParaRPr lang="en-IN" dirty="0"/>
          </a:p>
          <a:p>
            <a:endParaRPr lang="en-IN" dirty="0"/>
          </a:p>
          <a:p>
            <a:pPr algn="just">
              <a:lnSpc>
                <a:spcPct val="90000"/>
              </a:lnSpc>
            </a:pPr>
            <a:endParaRPr lang="en-AU" dirty="0">
              <a:cs typeface="Times New Roman" pitchFamily="18" charset="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182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919834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Occurrence and Contingency Plans</a:t>
            </a:r>
          </a:p>
        </p:txBody>
      </p:sp>
      <p:sp>
        <p:nvSpPr>
          <p:cNvPr id="16387" name="Content Placeholder 2"/>
          <p:cNvSpPr>
            <a:spLocks noGrp="1"/>
          </p:cNvSpPr>
          <p:nvPr>
            <p:ph idx="1"/>
          </p:nvPr>
        </p:nvSpPr>
        <p:spPr/>
        <p:txBody>
          <a:bodyPr/>
          <a:lstStyle/>
          <a:p>
            <a:r>
              <a:rPr lang="en-CA" dirty="0"/>
              <a:t>Whenever any risk occurs, the project team should implement </a:t>
            </a:r>
            <a:r>
              <a:rPr lang="en-CA" b="1" dirty="0"/>
              <a:t>contingency plans</a:t>
            </a:r>
            <a:r>
              <a:rPr lang="en-CA" dirty="0"/>
              <a:t> to ensure that project deliverables can be met. </a:t>
            </a:r>
          </a:p>
          <a:p>
            <a:endParaRPr lang="en-CA" dirty="0"/>
          </a:p>
          <a:p>
            <a:r>
              <a:rPr lang="en-CA" dirty="0"/>
              <a:t>The details of each occurrence should be recorded  in the risk register or other tracking tool.</a:t>
            </a:r>
          </a:p>
          <a:p>
            <a:endParaRPr lang="en-CA" dirty="0"/>
          </a:p>
          <a:p>
            <a:r>
              <a:rPr lang="en-CA" dirty="0"/>
              <a:t>The </a:t>
            </a:r>
            <a:r>
              <a:rPr lang="en-CA" b="1" dirty="0"/>
              <a:t>risk register </a:t>
            </a:r>
            <a:r>
              <a:rPr lang="en-CA" dirty="0"/>
              <a:t>or</a:t>
            </a:r>
            <a:r>
              <a:rPr lang="en-CA" b="1" dirty="0"/>
              <a:t> risk management plan </a:t>
            </a:r>
            <a:r>
              <a:rPr lang="en-CA" sz="1800" i="1" dirty="0"/>
              <a:t>(see next slide)</a:t>
            </a:r>
            <a:r>
              <a:rPr lang="en-CA" dirty="0"/>
              <a:t> will be maintained by the project manager and reviewed on a regular basis.</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183</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9479279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Tracking and Reporting</a:t>
            </a:r>
          </a:p>
        </p:txBody>
      </p:sp>
      <p:sp>
        <p:nvSpPr>
          <p:cNvPr id="17411" name="Content Placeholder 2"/>
          <p:cNvSpPr>
            <a:spLocks noGrp="1"/>
          </p:cNvSpPr>
          <p:nvPr>
            <p:ph idx="1"/>
          </p:nvPr>
        </p:nvSpPr>
        <p:spPr/>
        <p:txBody>
          <a:bodyPr/>
          <a:lstStyle/>
          <a:p>
            <a:pPr>
              <a:defRPr/>
            </a:pPr>
            <a:r>
              <a:rPr lang="en-CA" sz="2000" b="1" dirty="0"/>
              <a:t>Risk tracking and reporting </a:t>
            </a:r>
            <a:r>
              <a:rPr lang="en-CA" sz="2000" dirty="0"/>
              <a:t>provides critical visibility to all risks. </a:t>
            </a:r>
            <a:endParaRPr lang="en-IN" sz="2000" dirty="0"/>
          </a:p>
          <a:p>
            <a:pPr>
              <a:defRPr/>
            </a:pPr>
            <a:r>
              <a:rPr lang="en-CA" sz="2000" dirty="0"/>
              <a:t>Risk owners must report on the status of their mitigation actions.  </a:t>
            </a:r>
            <a:endParaRPr lang="en-IN" sz="2000" dirty="0"/>
          </a:p>
          <a:p>
            <a:pPr>
              <a:defRPr/>
            </a:pPr>
            <a:r>
              <a:rPr lang="en-CA" sz="2000" dirty="0"/>
              <a:t>Depending on the risk severity, project managers need to report the risk status of each category of risk to senior management.</a:t>
            </a:r>
          </a:p>
          <a:p>
            <a:pPr marL="114300" indent="0" algn="just">
              <a:spcBef>
                <a:spcPts val="600"/>
              </a:spcBef>
              <a:buNone/>
              <a:defRPr/>
            </a:pPr>
            <a:r>
              <a:rPr lang="en-CA" sz="1200" i="1" dirty="0"/>
              <a:t>This template is available in the “Lean Sigma Corporation Templates.xls” file</a:t>
            </a:r>
            <a:endParaRPr lang="en-IN" sz="1600" i="1"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133600" y="2895600"/>
            <a:ext cx="7315200" cy="3326702"/>
          </a:xfrm>
          <a:prstGeom prst="rect">
            <a:avLst/>
          </a:prstGeom>
          <a:noFill/>
          <a:ln w="95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1128139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Risk Closure</a:t>
            </a:r>
          </a:p>
        </p:txBody>
      </p:sp>
      <p:sp>
        <p:nvSpPr>
          <p:cNvPr id="18435" name="Content Placeholder 2"/>
          <p:cNvSpPr>
            <a:spLocks noGrp="1"/>
          </p:cNvSpPr>
          <p:nvPr>
            <p:ph idx="1"/>
          </p:nvPr>
        </p:nvSpPr>
        <p:spPr/>
        <p:txBody>
          <a:bodyPr/>
          <a:lstStyle/>
          <a:p>
            <a:r>
              <a:rPr lang="en-CA" dirty="0"/>
              <a:t>The risk owners are responsible for recommending the risk closure to the project manager. </a:t>
            </a:r>
          </a:p>
          <a:p>
            <a:endParaRPr lang="en-CA" dirty="0"/>
          </a:p>
          <a:p>
            <a:r>
              <a:rPr lang="en-CA" dirty="0"/>
              <a:t>A risk is </a:t>
            </a:r>
            <a:r>
              <a:rPr lang="en-CA" i="1" dirty="0"/>
              <a:t>closed</a:t>
            </a:r>
            <a:r>
              <a:rPr lang="en-CA" dirty="0"/>
              <a:t> only when the item is not considered a risk to the project anymore. </a:t>
            </a:r>
          </a:p>
          <a:p>
            <a:endParaRPr lang="en-CA" dirty="0"/>
          </a:p>
          <a:p>
            <a:r>
              <a:rPr lang="en-CA" dirty="0"/>
              <a:t>When a risk is closed, the project manager needs to update the risk status in the lessons learned document.</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185</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1990075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Risk Analysis Features</a:t>
            </a:r>
            <a:endParaRPr lang="en-US" dirty="0"/>
          </a:p>
        </p:txBody>
      </p:sp>
      <p:sp>
        <p:nvSpPr>
          <p:cNvPr id="3" name="Content Placeholder 2"/>
          <p:cNvSpPr>
            <a:spLocks noGrp="1"/>
          </p:cNvSpPr>
          <p:nvPr>
            <p:ph idx="1"/>
          </p:nvPr>
        </p:nvSpPr>
        <p:spPr/>
        <p:txBody>
          <a:bodyPr/>
          <a:lstStyle/>
          <a:p>
            <a:pPr marL="114300" indent="0">
              <a:lnSpc>
                <a:spcPct val="90000"/>
              </a:lnSpc>
              <a:buNone/>
            </a:pPr>
            <a:r>
              <a:rPr lang="it-IT" dirty="0"/>
              <a:t>The risk analysis should be:</a:t>
            </a:r>
            <a:endParaRPr lang="en-US" dirty="0"/>
          </a:p>
          <a:p>
            <a:pPr>
              <a:lnSpc>
                <a:spcPct val="90000"/>
              </a:lnSpc>
            </a:pPr>
            <a:r>
              <a:rPr lang="en-US" dirty="0"/>
              <a:t>Systematic</a:t>
            </a:r>
          </a:p>
          <a:p>
            <a:pPr>
              <a:lnSpc>
                <a:spcPct val="90000"/>
              </a:lnSpc>
            </a:pPr>
            <a:r>
              <a:rPr lang="en-US" dirty="0"/>
              <a:t>Comprehensive</a:t>
            </a:r>
          </a:p>
          <a:p>
            <a:pPr>
              <a:lnSpc>
                <a:spcPct val="90000"/>
              </a:lnSpc>
            </a:pPr>
            <a:r>
              <a:rPr lang="en-US" dirty="0"/>
              <a:t>Data driven</a:t>
            </a:r>
          </a:p>
          <a:p>
            <a:pPr>
              <a:lnSpc>
                <a:spcPct val="90000"/>
              </a:lnSpc>
            </a:pPr>
            <a:r>
              <a:rPr lang="en-US" dirty="0"/>
              <a:t>Adherent to evidence</a:t>
            </a:r>
          </a:p>
          <a:p>
            <a:pPr>
              <a:lnSpc>
                <a:spcPct val="90000"/>
              </a:lnSpc>
            </a:pPr>
            <a:r>
              <a:rPr lang="en-US" dirty="0"/>
              <a:t>Logically sound</a:t>
            </a:r>
          </a:p>
          <a:p>
            <a:pPr>
              <a:lnSpc>
                <a:spcPct val="90000"/>
              </a:lnSpc>
            </a:pPr>
            <a:r>
              <a:rPr lang="en-US" dirty="0"/>
              <a:t>Practically acceptable</a:t>
            </a:r>
          </a:p>
          <a:p>
            <a:pPr>
              <a:lnSpc>
                <a:spcPct val="90000"/>
              </a:lnSpc>
            </a:pPr>
            <a:r>
              <a:rPr lang="en-US" dirty="0"/>
              <a:t>Open to critique</a:t>
            </a:r>
          </a:p>
          <a:p>
            <a:pPr>
              <a:lnSpc>
                <a:spcPct val="90000"/>
              </a:lnSpc>
            </a:pPr>
            <a:r>
              <a:rPr lang="en-US" dirty="0"/>
              <a:t>Easy to understand.</a:t>
            </a:r>
            <a:endParaRPr lang="en-IN"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186</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8386336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Risk Analysis Advantages</a:t>
            </a:r>
          </a:p>
        </p:txBody>
      </p:sp>
      <p:sp>
        <p:nvSpPr>
          <p:cNvPr id="20483" name="Content Placeholder 2"/>
          <p:cNvSpPr>
            <a:spLocks noGrp="1"/>
          </p:cNvSpPr>
          <p:nvPr>
            <p:ph idx="1"/>
          </p:nvPr>
        </p:nvSpPr>
        <p:spPr/>
        <p:txBody>
          <a:bodyPr/>
          <a:lstStyle/>
          <a:p>
            <a:r>
              <a:rPr lang="en-IN" dirty="0"/>
              <a:t>Helps strategic and business planning</a:t>
            </a:r>
          </a:p>
          <a:p>
            <a:r>
              <a:rPr lang="en-US" dirty="0"/>
              <a:t>Meets customer requirements</a:t>
            </a:r>
          </a:p>
          <a:p>
            <a:r>
              <a:rPr lang="en-US" dirty="0"/>
              <a:t>Reduces schedule slips and cost overruns</a:t>
            </a:r>
            <a:endParaRPr lang="en-IN" dirty="0"/>
          </a:p>
          <a:p>
            <a:r>
              <a:rPr lang="en-IN" dirty="0"/>
              <a:t>Promotes an effective usage of resources</a:t>
            </a:r>
          </a:p>
          <a:p>
            <a:r>
              <a:rPr lang="en-IN" dirty="0"/>
              <a:t>Promotes continuous improvement</a:t>
            </a:r>
          </a:p>
          <a:p>
            <a:r>
              <a:rPr lang="en-US" dirty="0"/>
              <a:t>Helps to achieve project goals</a:t>
            </a:r>
            <a:endParaRPr lang="en-IN" dirty="0"/>
          </a:p>
          <a:p>
            <a:r>
              <a:rPr lang="en-IN" dirty="0"/>
              <a:t>Minimizes surprises from customers and stakeholders</a:t>
            </a:r>
          </a:p>
          <a:p>
            <a:r>
              <a:rPr lang="en-IN" dirty="0"/>
              <a:t>Allows a quick grasp of new opportunities</a:t>
            </a:r>
          </a:p>
          <a:p>
            <a:r>
              <a:rPr lang="en-IN" dirty="0"/>
              <a:t>Enhances communication</a:t>
            </a:r>
          </a:p>
          <a:p>
            <a:r>
              <a:rPr lang="en-IN" dirty="0"/>
              <a:t>Reassures stakeholders that the project stays on track.</a:t>
            </a:r>
          </a:p>
        </p:txBody>
      </p:sp>
      <p:sp>
        <p:nvSpPr>
          <p:cNvPr id="8" name="Slide Number Placeholder 7"/>
          <p:cNvSpPr>
            <a:spLocks noGrp="1"/>
          </p:cNvSpPr>
          <p:nvPr>
            <p:ph type="sldNum" sz="quarter" idx="4"/>
          </p:nvPr>
        </p:nvSpPr>
        <p:spPr/>
        <p:txBody>
          <a:bodyPr/>
          <a:lstStyle/>
          <a:p>
            <a:fld id="{5A6A12F4-C341-4E64-9C18-B0BA3358FAF5}" type="slidenum">
              <a:rPr lang="en-US" smtClean="0"/>
              <a:pPr/>
              <a:t>187</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076162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7620000" cy="990600"/>
          </a:xfrm>
        </p:spPr>
        <p:txBody>
          <a:bodyPr/>
          <a:lstStyle/>
          <a:p>
            <a:pPr>
              <a:defRPr/>
            </a:pPr>
            <a:r>
              <a:rPr lang="en-US" dirty="0"/>
              <a:t>1.3.5 Project Planning</a:t>
            </a:r>
          </a:p>
        </p:txBody>
      </p:sp>
      <p:sp>
        <p:nvSpPr>
          <p:cNvPr id="8" name="Slide Number Placeholder 7"/>
          <p:cNvSpPr>
            <a:spLocks noGrp="1"/>
          </p:cNvSpPr>
          <p:nvPr>
            <p:ph type="sldNum" sz="quarter" idx="4"/>
          </p:nvPr>
        </p:nvSpPr>
        <p:spPr/>
        <p:txBody>
          <a:bodyPr/>
          <a:lstStyle/>
          <a:p>
            <a:fld id="{5A6A12F4-C341-4E64-9C18-B0BA3358FAF5}" type="slidenum">
              <a:rPr lang="en-US" smtClean="0"/>
              <a:pPr/>
              <a:t>188</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46180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Project Management?</a:t>
            </a:r>
          </a:p>
        </p:txBody>
      </p:sp>
      <p:sp>
        <p:nvSpPr>
          <p:cNvPr id="5123" name="Content Placeholder 2"/>
          <p:cNvSpPr>
            <a:spLocks noGrp="1"/>
          </p:cNvSpPr>
          <p:nvPr>
            <p:ph idx="1"/>
          </p:nvPr>
        </p:nvSpPr>
        <p:spPr/>
        <p:txBody>
          <a:bodyPr>
            <a:normAutofit/>
          </a:bodyPr>
          <a:lstStyle/>
          <a:p>
            <a:r>
              <a:rPr lang="en-US" b="1" dirty="0"/>
              <a:t>Project management </a:t>
            </a:r>
            <a:r>
              <a:rPr lang="en-US" dirty="0"/>
              <a:t>is the process of defining, planning, organizing, managing, leading, securing,  and optimizing the resources to achieve a set of planned goals and objectives.</a:t>
            </a:r>
          </a:p>
          <a:p>
            <a:endParaRPr lang="en-US" dirty="0">
              <a:solidFill>
                <a:schemeClr val="accent1"/>
              </a:solidFill>
            </a:endParaRPr>
          </a:p>
          <a:p>
            <a:r>
              <a:rPr lang="en-US" dirty="0">
                <a:solidFill>
                  <a:schemeClr val="accent1"/>
                </a:solidFill>
              </a:rPr>
              <a:t>*Project Management is the application of knowledge, skills, tools, and techniques to project activities in order to meet project requirements.</a:t>
            </a:r>
            <a:endParaRPr lang="en-US" dirty="0"/>
          </a:p>
          <a:p>
            <a:pPr algn="just"/>
            <a:endParaRPr lang="en-IN" dirty="0"/>
          </a:p>
          <a:p>
            <a:pPr algn="just"/>
            <a:endParaRPr lang="en-IN" dirty="0"/>
          </a:p>
          <a:p>
            <a:pPr algn="just"/>
            <a:endParaRPr lang="en-IN" dirty="0"/>
          </a:p>
          <a:p>
            <a:pPr algn="just"/>
            <a:endParaRPr lang="en-IN" dirty="0"/>
          </a:p>
          <a:p>
            <a:pPr algn="just"/>
            <a:endParaRPr lang="en-IN" dirty="0"/>
          </a:p>
          <a:p>
            <a:pPr marL="114300" indent="0" algn="just">
              <a:buNone/>
            </a:pPr>
            <a:r>
              <a:rPr lang="en-US" sz="1400" dirty="0"/>
              <a:t>*This definition was taken from the Glossary of the Project Management Institute, A Guide to the Project Management Body of Knowledge, (</a:t>
            </a:r>
            <a:r>
              <a:rPr lang="en-US" sz="1400" dirty="0" err="1"/>
              <a:t>PMBOK®Guide</a:t>
            </a:r>
            <a:r>
              <a:rPr lang="en-US" sz="1400" dirty="0"/>
              <a:t>) –Fifth Edition, Project Management Institute, Inc., 2008</a:t>
            </a:r>
            <a:endParaRPr lang="en-IN" sz="14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189</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9196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dirty="0"/>
              <a:t>Most Six Sigma programs cover the aspects, tools, and topics of Lean or Lean Manufacturing.</a:t>
            </a:r>
          </a:p>
          <a:p>
            <a:endParaRPr lang="en-US" dirty="0"/>
          </a:p>
          <a:p>
            <a:r>
              <a:rPr lang="en-US" dirty="0"/>
              <a:t>The two work hand in hand, benefitting each other.</a:t>
            </a:r>
          </a:p>
          <a:p>
            <a:pPr lvl="1"/>
            <a:r>
              <a:rPr lang="en-US" dirty="0"/>
              <a:t>Six Sigma focuses on minimizing process variability, shifting the process average, and delivering within customer’s specification limits.</a:t>
            </a:r>
          </a:p>
          <a:p>
            <a:pPr lvl="1"/>
            <a:r>
              <a:rPr lang="en-US" dirty="0"/>
              <a:t>Lean focuses on eliminating waste and increasing efficiency.</a:t>
            </a:r>
          </a:p>
          <a:p>
            <a:endParaRPr lang="en-US" sz="2000" dirty="0"/>
          </a:p>
          <a:p>
            <a:r>
              <a:rPr lang="en-US" dirty="0"/>
              <a:t>Lean and its popularity began to form and gain significant traction in the mid 1960s with the Toyota initiative “TPS” or Toyota Production System. </a:t>
            </a:r>
          </a:p>
          <a:p>
            <a:endParaRPr lang="en-US" dirty="0"/>
          </a:p>
          <a:p>
            <a:r>
              <a:rPr lang="en-US" dirty="0"/>
              <a:t>The concepts and methodology of Lean, however, were fundamentally applied much earlier by both Ford and Boeing in the early 1900s.</a:t>
            </a:r>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19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8586912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 Project Plan?</a:t>
            </a:r>
          </a:p>
        </p:txBody>
      </p:sp>
      <p:sp>
        <p:nvSpPr>
          <p:cNvPr id="6147" name="Content Placeholder 2"/>
          <p:cNvSpPr>
            <a:spLocks noGrp="1"/>
          </p:cNvSpPr>
          <p:nvPr>
            <p:ph idx="1"/>
          </p:nvPr>
        </p:nvSpPr>
        <p:spPr/>
        <p:txBody>
          <a:bodyPr/>
          <a:lstStyle/>
          <a:p>
            <a:r>
              <a:rPr lang="en-IN" dirty="0"/>
              <a:t>A </a:t>
            </a:r>
            <a:r>
              <a:rPr lang="en-IN" b="1" dirty="0"/>
              <a:t>project plan </a:t>
            </a:r>
            <a:r>
              <a:rPr lang="en-IN" dirty="0"/>
              <a:t>is a crucial step in project management for achieving a project’s goals. </a:t>
            </a:r>
          </a:p>
          <a:p>
            <a:endParaRPr lang="en-IN" dirty="0"/>
          </a:p>
          <a:p>
            <a:r>
              <a:rPr lang="en-IN" dirty="0"/>
              <a:t>A project plan is a formal approved document used to guide and execute project tasks. </a:t>
            </a:r>
          </a:p>
          <a:p>
            <a:endParaRPr lang="en-IN" dirty="0"/>
          </a:p>
          <a:p>
            <a:r>
              <a:rPr lang="en-IN" dirty="0"/>
              <a:t>It provides an overall framework for managing project tasks, schedules, and costs.</a:t>
            </a:r>
          </a:p>
          <a:p>
            <a:endParaRPr lang="en-IN" dirty="0"/>
          </a:p>
          <a:p>
            <a:r>
              <a:rPr lang="en-IN" dirty="0"/>
              <a:t>A project plan is a coordinating tool and communication device that helps teams, contractors, customers, and organizations define the crucial aspects of a project or program</a:t>
            </a:r>
            <a:r>
              <a:rPr lang="en-US" dirty="0"/>
              <a:t>.</a:t>
            </a:r>
          </a:p>
          <a:p>
            <a:pPr algn="just"/>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369399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Project Planning Stages</a:t>
            </a:r>
            <a:endParaRPr lang="en-US" dirty="0"/>
          </a:p>
        </p:txBody>
      </p:sp>
      <p:sp>
        <p:nvSpPr>
          <p:cNvPr id="7171" name="Content Placeholder 2"/>
          <p:cNvSpPr>
            <a:spLocks noGrp="1"/>
          </p:cNvSpPr>
          <p:nvPr>
            <p:ph idx="1"/>
          </p:nvPr>
        </p:nvSpPr>
        <p:spPr/>
        <p:txBody>
          <a:bodyPr>
            <a:normAutofit/>
          </a:bodyPr>
          <a:lstStyle/>
          <a:p>
            <a:pPr marL="571500" indent="-457200">
              <a:buFont typeface="+mj-lt"/>
              <a:buAutoNum type="arabicPeriod"/>
            </a:pPr>
            <a:r>
              <a:rPr lang="en-IN" b="1" dirty="0"/>
              <a:t>Determine</a:t>
            </a:r>
            <a:r>
              <a:rPr lang="en-IN" dirty="0"/>
              <a:t> </a:t>
            </a:r>
            <a:r>
              <a:rPr lang="en-IN" b="1" dirty="0"/>
              <a:t>project scope and objectives</a:t>
            </a:r>
            <a:r>
              <a:rPr lang="en-IN" dirty="0"/>
              <a:t>: Explore opportunities, identify and prioritize needs, consider project solutions.</a:t>
            </a:r>
          </a:p>
          <a:p>
            <a:pPr marL="571500" indent="-457200">
              <a:buFont typeface="+mj-lt"/>
              <a:buAutoNum type="arabicPeriod"/>
            </a:pPr>
            <a:r>
              <a:rPr lang="en-IN" b="1" dirty="0"/>
              <a:t>Plan the project</a:t>
            </a:r>
            <a:r>
              <a:rPr lang="en-IN" dirty="0"/>
              <a:t>: Identify input and resources requirements such as human resources, materials, software, hardware, and budgets. </a:t>
            </a:r>
          </a:p>
          <a:p>
            <a:pPr marL="571500" indent="-457200">
              <a:buFont typeface="+mj-lt"/>
              <a:buAutoNum type="arabicPeriod"/>
            </a:pPr>
            <a:r>
              <a:rPr lang="en-IN" b="1" dirty="0"/>
              <a:t>Prepare the project proposal: </a:t>
            </a:r>
            <a:r>
              <a:rPr lang="en-IN" dirty="0"/>
              <a:t>Based on stakeholder feedback, plan the necessary resources, timeline, budget etc.</a:t>
            </a:r>
          </a:p>
          <a:p>
            <a:pPr marL="571500" indent="-457200">
              <a:buFont typeface="+mj-lt"/>
              <a:buAutoNum type="arabicPeriod"/>
            </a:pPr>
            <a:r>
              <a:rPr lang="en-IN" b="1" dirty="0"/>
              <a:t>Implement the project: </a:t>
            </a:r>
            <a:r>
              <a:rPr lang="en-IN" dirty="0"/>
              <a:t>Implement the project by engaging responsible resources and parties. Ensure execution and compliance of the defined plans.</a:t>
            </a:r>
          </a:p>
          <a:p>
            <a:pPr marL="571500" indent="-457200">
              <a:buFont typeface="+mj-lt"/>
              <a:buAutoNum type="arabicPeriod"/>
            </a:pPr>
            <a:r>
              <a:rPr lang="en-IN" b="1" dirty="0"/>
              <a:t>Evaluate the project: </a:t>
            </a:r>
            <a:r>
              <a:rPr lang="en-IN" dirty="0"/>
              <a:t>Regularly review progress and results. Measure the project’s effectiveness against </a:t>
            </a:r>
            <a:r>
              <a:rPr lang="en-IN" i="1" dirty="0"/>
              <a:t>quantifiable</a:t>
            </a:r>
            <a:r>
              <a:rPr lang="en-IN" dirty="0"/>
              <a:t> requirements. </a:t>
            </a:r>
          </a:p>
        </p:txBody>
      </p:sp>
      <p:sp>
        <p:nvSpPr>
          <p:cNvPr id="8" name="Slide Number Placeholder 7"/>
          <p:cNvSpPr>
            <a:spLocks noGrp="1"/>
          </p:cNvSpPr>
          <p:nvPr>
            <p:ph type="sldNum" sz="quarter" idx="4"/>
          </p:nvPr>
        </p:nvSpPr>
        <p:spPr/>
        <p:txBody>
          <a:bodyPr/>
          <a:lstStyle/>
          <a:p>
            <a:fld id="{5A6A12F4-C341-4E64-9C18-B0BA3358FAF5}" type="slidenum">
              <a:rPr lang="en-US" smtClean="0"/>
              <a:pPr/>
              <a:t>191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009259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dirty="0"/>
              <a:t>Planning and Scheduling Objectives</a:t>
            </a:r>
            <a:endParaRPr lang="en-US" dirty="0"/>
          </a:p>
        </p:txBody>
      </p:sp>
      <p:sp>
        <p:nvSpPr>
          <p:cNvPr id="8195" name="Content Placeholder 2"/>
          <p:cNvSpPr>
            <a:spLocks noGrp="1"/>
          </p:cNvSpPr>
          <p:nvPr>
            <p:ph idx="1"/>
          </p:nvPr>
        </p:nvSpPr>
        <p:spPr/>
        <p:txBody>
          <a:bodyPr>
            <a:normAutofit/>
          </a:bodyPr>
          <a:lstStyle/>
          <a:p>
            <a:r>
              <a:rPr lang="en-IN" dirty="0"/>
              <a:t>To optimize the use of resources (both human and other resources).</a:t>
            </a:r>
          </a:p>
          <a:p>
            <a:endParaRPr lang="en-US" dirty="0"/>
          </a:p>
          <a:p>
            <a:r>
              <a:rPr lang="en-US" dirty="0"/>
              <a:t>To increase productivity</a:t>
            </a:r>
          </a:p>
          <a:p>
            <a:endParaRPr lang="en-US" dirty="0"/>
          </a:p>
          <a:p>
            <a:r>
              <a:rPr lang="en-US" dirty="0"/>
              <a:t>To achieve desired schedules and deliverables</a:t>
            </a:r>
            <a:endParaRPr lang="en-IN" dirty="0"/>
          </a:p>
          <a:p>
            <a:endParaRPr lang="en-IN" dirty="0"/>
          </a:p>
          <a:p>
            <a:r>
              <a:rPr lang="en-IN" dirty="0"/>
              <a:t>To establish an approach to minimize long-term maintenance costs</a:t>
            </a:r>
          </a:p>
          <a:p>
            <a:endParaRPr lang="en-IN" dirty="0"/>
          </a:p>
          <a:p>
            <a:r>
              <a:rPr lang="en-IN" dirty="0"/>
              <a:t>To minimize the chaos and productivity losses resulting from planned production schedules, priority changes, and non-availability of resources.</a:t>
            </a:r>
          </a:p>
          <a:p>
            <a:endParaRPr lang="en-US" dirty="0"/>
          </a:p>
          <a:p>
            <a:r>
              <a:rPr lang="en-US" dirty="0"/>
              <a:t>To assess current needs and future challenges. </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331546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9219" name="Content Placeholder 2"/>
          <p:cNvSpPr>
            <a:spLocks noGrp="1"/>
          </p:cNvSpPr>
          <p:nvPr>
            <p:ph idx="1"/>
          </p:nvPr>
        </p:nvSpPr>
        <p:spPr/>
        <p:txBody>
          <a:bodyPr/>
          <a:lstStyle/>
          <a:p>
            <a:pPr algn="just" eaLnBrk="1" hangingPunct="1">
              <a:buClrTx/>
            </a:pPr>
            <a:r>
              <a:rPr lang="en-US" altLang="ja-JP" dirty="0">
                <a:ea typeface="MS Mincho" pitchFamily="49" charset="-128"/>
              </a:rPr>
              <a:t>Statement of work (SOW)</a:t>
            </a:r>
          </a:p>
          <a:p>
            <a:pPr algn="just" eaLnBrk="1" hangingPunct="1">
              <a:buClrTx/>
            </a:pPr>
            <a:r>
              <a:rPr lang="en-US" dirty="0">
                <a:ea typeface="MS Mincho" pitchFamily="49" charset="-128"/>
              </a:rPr>
              <a:t>Work breakdown structure (WBS)</a:t>
            </a:r>
          </a:p>
          <a:p>
            <a:pPr algn="just" eaLnBrk="1" hangingPunct="1">
              <a:buClrTx/>
            </a:pPr>
            <a:r>
              <a:rPr lang="en-US" dirty="0">
                <a:ea typeface="MS Mincho" pitchFamily="49" charset="-128"/>
              </a:rPr>
              <a:t>Resource estimation plan</a:t>
            </a:r>
          </a:p>
          <a:p>
            <a:pPr algn="just" eaLnBrk="1" hangingPunct="1">
              <a:buClrTx/>
            </a:pPr>
            <a:r>
              <a:rPr lang="en-US" dirty="0">
                <a:ea typeface="MS Mincho" pitchFamily="49" charset="-128"/>
              </a:rPr>
              <a:t>Project schedule</a:t>
            </a:r>
          </a:p>
          <a:p>
            <a:pPr algn="just" eaLnBrk="1" hangingPunct="1">
              <a:buClrTx/>
            </a:pPr>
            <a:r>
              <a:rPr lang="en-US" dirty="0">
                <a:ea typeface="MS Mincho" pitchFamily="49" charset="-128"/>
              </a:rPr>
              <a:t>Budget or financial plan</a:t>
            </a:r>
          </a:p>
          <a:p>
            <a:pPr algn="just" eaLnBrk="1" hangingPunct="1">
              <a:buClrTx/>
            </a:pPr>
            <a:r>
              <a:rPr lang="en-US" dirty="0">
                <a:ea typeface="MS Mincho" pitchFamily="49" charset="-128"/>
              </a:rPr>
              <a:t>Communication plan</a:t>
            </a:r>
          </a:p>
          <a:p>
            <a:pPr algn="just" eaLnBrk="1" hangingPunct="1">
              <a:buClrTx/>
            </a:pPr>
            <a:r>
              <a:rPr lang="en-US" dirty="0">
                <a:ea typeface="MS Mincho" pitchFamily="49" charset="-128"/>
              </a:rPr>
              <a:t>Risk management plan</a:t>
            </a:r>
          </a:p>
          <a:p>
            <a:pPr algn="just" eaLnBrk="1" hangingPunct="1">
              <a:buClrTx/>
              <a:buFont typeface="Arial" charset="0"/>
              <a:buNone/>
            </a:pPr>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193</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213442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3" name="Content Placeholder 2"/>
          <p:cNvSpPr>
            <a:spLocks noGrp="1"/>
          </p:cNvSpPr>
          <p:nvPr>
            <p:ph idx="1"/>
          </p:nvPr>
        </p:nvSpPr>
        <p:spPr/>
        <p:txBody>
          <a:bodyPr/>
          <a:lstStyle/>
          <a:p>
            <a:pPr algn="just">
              <a:buClrTx/>
              <a:buNone/>
            </a:pPr>
            <a:r>
              <a:rPr lang="en-US" altLang="ja-JP" b="1" dirty="0">
                <a:ea typeface="MS Mincho" pitchFamily="49" charset="-128"/>
              </a:rPr>
              <a:t>Statement of Work (SOW)</a:t>
            </a:r>
          </a:p>
          <a:p>
            <a:r>
              <a:rPr lang="en-US" dirty="0"/>
              <a:t>Define the scope of the project.</a:t>
            </a:r>
          </a:p>
          <a:p>
            <a:r>
              <a:rPr lang="en-US" dirty="0"/>
              <a:t>Establish customer expectations.</a:t>
            </a:r>
          </a:p>
          <a:p>
            <a:r>
              <a:rPr lang="en-US" dirty="0"/>
              <a:t>Identify technical requirements for the project.</a:t>
            </a:r>
          </a:p>
          <a:p>
            <a:pPr algn="just">
              <a:buClrTx/>
            </a:pPr>
            <a:endParaRPr lang="en-US" altLang="ja-JP" dirty="0">
              <a:ea typeface="MS Mincho" pitchFamily="49" charset="-128"/>
            </a:endParaRP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194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0246" name="Picture 8" descr="http://devmanagement.files.wordpress.com/2011/03/statement-of-work.jpg?w=354&amp;h=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7" y="3352800"/>
            <a:ext cx="37814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0575598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1267"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Work Breakdown Structure (WBS)</a:t>
            </a:r>
          </a:p>
          <a:p>
            <a:pPr>
              <a:lnSpc>
                <a:spcPct val="90000"/>
              </a:lnSpc>
            </a:pPr>
            <a:r>
              <a:rPr lang="en-US" dirty="0"/>
              <a:t>Identify all the tasks that need to be done in order to complete the project.</a:t>
            </a:r>
          </a:p>
          <a:p>
            <a:pPr>
              <a:lnSpc>
                <a:spcPct val="90000"/>
              </a:lnSpc>
            </a:pPr>
            <a:r>
              <a:rPr lang="en-US" dirty="0"/>
              <a:t>Structure the tasks into small logical components and subcomponents.</a:t>
            </a:r>
          </a:p>
          <a:p>
            <a:pPr>
              <a:lnSpc>
                <a:spcPct val="90000"/>
              </a:lnSpc>
            </a:pPr>
            <a:r>
              <a:rPr lang="en-US" dirty="0"/>
              <a:t>Define each task in detail so that each person responsible understands what is expected of them.</a:t>
            </a:r>
          </a:p>
          <a:p>
            <a:pPr>
              <a:lnSpc>
                <a:spcPct val="90000"/>
              </a:lnSpc>
            </a:pPr>
            <a:r>
              <a:rPr lang="en-US" dirty="0"/>
              <a:t>Summarize and report  project progress and results.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195</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1270" name="Picture 10" descr="http://t1.gstatic.com/images?q=tbn:ANd9GcSuFNIgAJ1Ak8myo8lnmHR_6YmZNBO01YS_0iA1V0T79JoLy3t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720" y="3962400"/>
            <a:ext cx="4937759"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7219154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2291"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Resource Estimation Plan</a:t>
            </a:r>
          </a:p>
          <a:p>
            <a:pPr>
              <a:lnSpc>
                <a:spcPct val="90000"/>
              </a:lnSpc>
            </a:pPr>
            <a:r>
              <a:rPr lang="en-US" dirty="0"/>
              <a:t>Estimate resources</a:t>
            </a:r>
          </a:p>
          <a:p>
            <a:pPr lvl="1">
              <a:lnSpc>
                <a:spcPct val="90000"/>
              </a:lnSpc>
            </a:pPr>
            <a:r>
              <a:rPr lang="en-US" dirty="0"/>
              <a:t>Human resources</a:t>
            </a:r>
          </a:p>
          <a:p>
            <a:pPr lvl="1">
              <a:lnSpc>
                <a:spcPct val="90000"/>
              </a:lnSpc>
            </a:pPr>
            <a:r>
              <a:rPr lang="en-US" dirty="0"/>
              <a:t>Hardware and software</a:t>
            </a:r>
          </a:p>
          <a:p>
            <a:pPr>
              <a:lnSpc>
                <a:spcPct val="90000"/>
              </a:lnSpc>
            </a:pPr>
            <a:r>
              <a:rPr lang="en-US" dirty="0"/>
              <a:t>Plan resources</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196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97007043"/>
              </p:ext>
            </p:extLst>
          </p:nvPr>
        </p:nvGraphicFramePr>
        <p:xfrm>
          <a:off x="2286000" y="3429000"/>
          <a:ext cx="7140259" cy="2336690"/>
        </p:xfrm>
        <a:graphic>
          <a:graphicData uri="http://schemas.openxmlformats.org/drawingml/2006/table">
            <a:tbl>
              <a:tblPr>
                <a:tableStyleId>{8FD4443E-F989-4FC4-A0C8-D5A2AF1F390B}</a:tableStyleId>
              </a:tblPr>
              <a:tblGrid>
                <a:gridCol w="616585">
                  <a:extLst>
                    <a:ext uri="{9D8B030D-6E8A-4147-A177-3AD203B41FA5}">
                      <a16:colId xmlns:a16="http://schemas.microsoft.com/office/drawing/2014/main" val="20000"/>
                    </a:ext>
                  </a:extLst>
                </a:gridCol>
                <a:gridCol w="2789873">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600201">
                  <a:extLst>
                    <a:ext uri="{9D8B030D-6E8A-4147-A177-3AD203B41FA5}">
                      <a16:colId xmlns:a16="http://schemas.microsoft.com/office/drawing/2014/main" val="20004"/>
                    </a:ext>
                  </a:extLst>
                </a:gridCol>
              </a:tblGrid>
              <a:tr h="414603">
                <a:tc>
                  <a:txBody>
                    <a:bodyPr/>
                    <a:lstStyle/>
                    <a:p>
                      <a:pPr algn="ctr">
                        <a:spcAft>
                          <a:spcPts val="0"/>
                        </a:spcAft>
                        <a:tabLst>
                          <a:tab pos="2743200" algn="l"/>
                        </a:tabLst>
                      </a:pPr>
                      <a:r>
                        <a:rPr lang="en-IN" sz="1400" b="1" dirty="0">
                          <a:solidFill>
                            <a:schemeClr val="tx1"/>
                          </a:solidFill>
                          <a:latin typeface="Times New Roman"/>
                          <a:ea typeface="Times New Roman"/>
                          <a:cs typeface="Times New Roman"/>
                        </a:rPr>
                        <a:t>Index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tabLst>
                          <a:tab pos="2743200" algn="l"/>
                        </a:tabLst>
                      </a:pPr>
                      <a:r>
                        <a:rPr lang="en-US" sz="1200" b="1" dirty="0">
                          <a:solidFill>
                            <a:schemeClr val="tx1"/>
                          </a:solidFill>
                        </a:rPr>
                        <a:t>Resources Required </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No. Required</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By date</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spcAft>
                          <a:spcPts val="0"/>
                        </a:spcAft>
                        <a:tabLst>
                          <a:tab pos="2743200" algn="l"/>
                        </a:tabLst>
                      </a:pPr>
                      <a:r>
                        <a:rPr lang="en-US" sz="1200" b="1" dirty="0">
                          <a:solidFill>
                            <a:schemeClr val="tx1"/>
                          </a:solidFill>
                        </a:rPr>
                        <a:t>Responsibility</a:t>
                      </a:r>
                      <a:endParaRPr lang="en-IN" sz="1400" b="1"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527168">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dirty="0">
                          <a:solidFill>
                            <a:schemeClr val="tx1"/>
                          </a:solidFill>
                        </a:rPr>
                        <a:t>RAN access, SSE file transfer, office</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John</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29829">
                <a:tc>
                  <a:txBody>
                    <a:bodyPr/>
                    <a:lstStyle/>
                    <a:p>
                      <a:pPr algn="ctr">
                        <a:spcAft>
                          <a:spcPts val="0"/>
                        </a:spcAft>
                        <a:tabLst>
                          <a:tab pos="2743200" algn="l"/>
                        </a:tabLst>
                      </a:pPr>
                      <a:r>
                        <a:rPr lang="en-US" sz="1200" b="0" dirty="0">
                          <a:solidFill>
                            <a:schemeClr val="tx1"/>
                          </a:solidFill>
                        </a:rPr>
                        <a:t>2</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dirty="0">
                          <a:solidFill>
                            <a:schemeClr val="tx1"/>
                          </a:solidFill>
                        </a:rPr>
                        <a:t>Access to ITS</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Bob</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1000">
                <a:tc>
                  <a:txBody>
                    <a:bodyPr/>
                    <a:lstStyle/>
                    <a:p>
                      <a:pPr algn="ctr">
                        <a:spcAft>
                          <a:spcPts val="0"/>
                        </a:spcAft>
                        <a:tabLst>
                          <a:tab pos="2743200" algn="l"/>
                        </a:tabLst>
                      </a:pPr>
                      <a:r>
                        <a:rPr lang="en-US" sz="1200" b="0" kern="1200" dirty="0">
                          <a:solidFill>
                            <a:schemeClr val="tx1"/>
                          </a:solidFill>
                        </a:rPr>
                        <a:t>3</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tabLst>
                          <a:tab pos="2743200" algn="l"/>
                        </a:tabLst>
                      </a:pPr>
                      <a:r>
                        <a:rPr lang="en-US" sz="1200" b="0" kern="1200" dirty="0">
                          <a:solidFill>
                            <a:schemeClr val="tx1"/>
                          </a:solidFill>
                        </a:rPr>
                        <a:t>Software Engineers</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4</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12 Jan 11</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kern="1200" dirty="0">
                          <a:solidFill>
                            <a:schemeClr val="tx1"/>
                          </a:solidFill>
                        </a:rPr>
                        <a:t>Dave</a:t>
                      </a:r>
                      <a:endParaRPr lang="en-IN" sz="1200" b="0" kern="1200" dirty="0">
                        <a:solidFill>
                          <a:schemeClr val="tx1"/>
                        </a:solidFill>
                        <a:latin typeface="Trebuchet MS"/>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84090">
                <a:tc>
                  <a:txBody>
                    <a:bodyPr/>
                    <a:lstStyle/>
                    <a:p>
                      <a:pPr algn="ctr">
                        <a:spcAft>
                          <a:spcPts val="0"/>
                        </a:spcAft>
                        <a:tabLst>
                          <a:tab pos="2743200" algn="l"/>
                        </a:tabLst>
                      </a:pPr>
                      <a:r>
                        <a:rPr lang="en-US" sz="1200" b="0" dirty="0">
                          <a:solidFill>
                            <a:schemeClr val="tx1"/>
                          </a:solidFill>
                        </a:rPr>
                        <a:t>4</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200" b="0" dirty="0">
                          <a:solidFill>
                            <a:schemeClr val="tx1"/>
                          </a:solidFill>
                        </a:rPr>
                        <a:t>Onwing-EgtMargin-V1, RCCMacro-V2,</a:t>
                      </a:r>
                      <a:endParaRPr lang="en-IN" sz="1200" b="0" dirty="0">
                        <a:solidFill>
                          <a:schemeClr val="tx1"/>
                        </a:solidFill>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03 Jan 11</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tabLst>
                          <a:tab pos="2743200" algn="l"/>
                        </a:tabLst>
                      </a:pPr>
                      <a:r>
                        <a:rPr lang="en-US" sz="1200" b="0" dirty="0">
                          <a:solidFill>
                            <a:schemeClr val="tx1"/>
                          </a:solidFill>
                        </a:rPr>
                        <a:t>Michael</a:t>
                      </a:r>
                      <a:endParaRPr lang="en-IN" sz="1400" b="0" dirty="0">
                        <a:solidFill>
                          <a:schemeClr val="tx1"/>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8258686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3315"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Project Schedule</a:t>
            </a:r>
          </a:p>
          <a:p>
            <a:pPr>
              <a:lnSpc>
                <a:spcPct val="90000"/>
              </a:lnSpc>
            </a:pPr>
            <a:r>
              <a:rPr lang="en-US" dirty="0"/>
              <a:t>Assign time estimates to each activity in the WBS.</a:t>
            </a:r>
          </a:p>
          <a:p>
            <a:pPr>
              <a:lnSpc>
                <a:spcPct val="90000"/>
              </a:lnSpc>
            </a:pPr>
            <a:r>
              <a:rPr lang="en-US" dirty="0"/>
              <a:t>Create each task start and end dates.</a:t>
            </a:r>
          </a:p>
          <a:p>
            <a:pPr>
              <a:lnSpc>
                <a:spcPct val="90000"/>
              </a:lnSpc>
            </a:pPr>
            <a:r>
              <a:rPr lang="en-US" dirty="0"/>
              <a:t>Represent schedules as Gantt charts or network diagrams (PERT/CPM) charts.</a:t>
            </a:r>
          </a:p>
          <a:p>
            <a:pPr>
              <a:lnSpc>
                <a:spcPct val="90000"/>
              </a:lnSpc>
            </a:pPr>
            <a:r>
              <a:rPr lang="en-US" dirty="0"/>
              <a:t>Identify critical dependencies between tasks.</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197</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8343344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pPr>
              <a:defRPr/>
            </a:pPr>
            <a:r>
              <a:rPr lang="en-US" dirty="0"/>
              <a:t>Project Planning Activities </a:t>
            </a:r>
          </a:p>
        </p:txBody>
      </p:sp>
      <p:sp>
        <p:nvSpPr>
          <p:cNvPr id="14338" name="Content Placeholder 2"/>
          <p:cNvSpPr>
            <a:spLocks noGrp="1"/>
          </p:cNvSpPr>
          <p:nvPr>
            <p:ph idx="1"/>
          </p:nvPr>
        </p:nvSpPr>
        <p:spPr/>
        <p:txBody>
          <a:bodyPr>
            <a:normAutofit/>
          </a:bodyPr>
          <a:lstStyle/>
          <a:p>
            <a:pPr algn="just" eaLnBrk="1" hangingPunct="1">
              <a:buClrTx/>
              <a:buFont typeface="Arial" charset="0"/>
              <a:buNone/>
            </a:pPr>
            <a:r>
              <a:rPr lang="en-US" b="1" dirty="0">
                <a:ea typeface="MS Mincho" pitchFamily="49" charset="-128"/>
              </a:rPr>
              <a:t>Project Schedule – </a:t>
            </a:r>
            <a:r>
              <a:rPr lang="en-US" b="1" dirty="0"/>
              <a:t>Gantt Chart</a:t>
            </a:r>
            <a:r>
              <a:rPr lang="en-US" dirty="0"/>
              <a:t>:</a:t>
            </a:r>
            <a:endParaRPr lang="en-US" altLang="ja-JP" dirty="0">
              <a:ea typeface="MS Mincho" pitchFamily="49" charset="-128"/>
            </a:endParaRPr>
          </a:p>
          <a:p>
            <a:pPr eaLnBrk="1" hangingPunct="1">
              <a:buClrTx/>
            </a:pPr>
            <a:r>
              <a:rPr lang="en-US" altLang="ja-JP" sz="2000" dirty="0">
                <a:ea typeface="MS Mincho" pitchFamily="49" charset="-128"/>
              </a:rPr>
              <a:t>The advantage of a Gantt chart is its ability to display the status of each task/activity at a glance.</a:t>
            </a:r>
          </a:p>
          <a:p>
            <a:pPr eaLnBrk="1" hangingPunct="1">
              <a:buClrTx/>
            </a:pPr>
            <a:r>
              <a:rPr lang="en-US" altLang="ja-JP" sz="2000" dirty="0">
                <a:ea typeface="MS Mincho" pitchFamily="49" charset="-128"/>
              </a:rPr>
              <a:t>Because it is a graphic representation, it is easy to demonstrate the schedule to all the stakeholders.</a:t>
            </a:r>
          </a:p>
        </p:txBody>
      </p:sp>
      <p:sp>
        <p:nvSpPr>
          <p:cNvPr id="7" name="Slide Number Placeholder 6"/>
          <p:cNvSpPr>
            <a:spLocks noGrp="1"/>
          </p:cNvSpPr>
          <p:nvPr>
            <p:ph type="sldNum" sz="quarter" idx="4"/>
          </p:nvPr>
        </p:nvSpPr>
        <p:spPr/>
        <p:txBody>
          <a:bodyPr/>
          <a:lstStyle/>
          <a:p>
            <a:fld id="{5A6A12F4-C341-4E64-9C18-B0BA3358FAF5}" type="slidenum">
              <a:rPr lang="en-US" smtClean="0"/>
              <a:pPr/>
              <a:t>198</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5" name="Date Placeholder 4"/>
          <p:cNvSpPr>
            <a:spLocks noGrp="1"/>
          </p:cNvSpPr>
          <p:nvPr>
            <p:ph type="dt" sz="half" idx="2"/>
          </p:nvPr>
        </p:nvSpPr>
        <p:spPr/>
        <p:txBody>
          <a:bodyPr/>
          <a:lstStyle/>
          <a:p>
            <a:r>
              <a:rPr lang="en-US"/>
              <a:t>Lean Six Sigma Training - SXL</a:t>
            </a:r>
            <a:endParaRPr lang="en-US" dirty="0"/>
          </a:p>
        </p:txBody>
      </p:sp>
      <p:pic>
        <p:nvPicPr>
          <p:cNvPr id="1026" name="Picture 2" descr="C:\Users\Six Sigma Digest\Documents\Six Sigma Digest\image-files\six-sigma-digest-project-p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540" y="2698147"/>
            <a:ext cx="5684520" cy="3810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647418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5363"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Budget or Financial Plan</a:t>
            </a:r>
          </a:p>
          <a:p>
            <a:pPr>
              <a:lnSpc>
                <a:spcPct val="90000"/>
              </a:lnSpc>
            </a:pPr>
            <a:r>
              <a:rPr lang="en-US" dirty="0"/>
              <a:t>Planned expenses</a:t>
            </a:r>
          </a:p>
          <a:p>
            <a:pPr>
              <a:lnSpc>
                <a:spcPct val="90000"/>
              </a:lnSpc>
            </a:pPr>
            <a:r>
              <a:rPr lang="en-US" dirty="0"/>
              <a:t>Planned revenues</a:t>
            </a:r>
          </a:p>
          <a:p>
            <a:pPr>
              <a:lnSpc>
                <a:spcPct val="90000"/>
              </a:lnSpc>
            </a:pPr>
            <a:r>
              <a:rPr lang="en-US" dirty="0"/>
              <a:t>Budget forecast</a:t>
            </a:r>
          </a:p>
          <a:p>
            <a:pPr algn="just" eaLnBrk="1" hangingPunct="1">
              <a:buClrTx/>
            </a:pPr>
            <a:endParaRPr lang="en-US" altLang="ja-JP" dirty="0">
              <a:ea typeface="MS Mincho" pitchFamily="49" charset="-128"/>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199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895600"/>
            <a:ext cx="4933950" cy="3273821"/>
          </a:xfrm>
          <a:prstGeom prst="rect">
            <a:avLst/>
          </a:prstGeom>
        </p:spPr>
      </p:pic>
    </p:spTree>
    <p:custDataLst>
      <p:tags r:id="rId1"/>
    </p:custDataLst>
    <p:extLst>
      <p:ext uri="{BB962C8B-B14F-4D97-AF65-F5344CB8AC3E}">
        <p14:creationId xmlns:p14="http://schemas.microsoft.com/office/powerpoint/2010/main" val="333582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1.0 Define Phase</a:t>
            </a:r>
          </a:p>
        </p:txBody>
      </p:sp>
      <p:sp>
        <p:nvSpPr>
          <p:cNvPr id="8" name="Slide Number Placeholder 7"/>
          <p:cNvSpPr>
            <a:spLocks noGrp="1"/>
          </p:cNvSpPr>
          <p:nvPr>
            <p:ph type="sldNum" sz="quarter" idx="4"/>
          </p:nvPr>
        </p:nvSpPr>
        <p:spPr/>
        <p:txBody>
          <a:bodyPr/>
          <a:lstStyle/>
          <a:p>
            <a:fld id="{5A6A12F4-C341-4E64-9C18-B0BA3358FAF5}" type="slidenum">
              <a:rPr lang="en-US" smtClean="0"/>
              <a:pPr/>
              <a:t>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93272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History</a:t>
            </a:r>
          </a:p>
        </p:txBody>
      </p:sp>
      <p:sp>
        <p:nvSpPr>
          <p:cNvPr id="3" name="Content Placeholder 2"/>
          <p:cNvSpPr>
            <a:spLocks noGrp="1"/>
          </p:cNvSpPr>
          <p:nvPr>
            <p:ph idx="1"/>
          </p:nvPr>
        </p:nvSpPr>
        <p:spPr/>
        <p:txBody>
          <a:bodyPr>
            <a:normAutofit/>
          </a:bodyPr>
          <a:lstStyle/>
          <a:p>
            <a:r>
              <a:rPr lang="en-US" sz="2000" dirty="0"/>
              <a:t>Despite the criticism and immaturity of Six Sigma in many aspects, its history continues to be written with every company and organization striving to improve its business performance. </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20</a:t>
            </a:fld>
            <a:endParaRPr lang="en-US" dirty="0"/>
          </a:p>
        </p:txBody>
      </p:sp>
      <p:sp>
        <p:nvSpPr>
          <p:cNvPr id="10" name="Footer Placeholder 9"/>
          <p:cNvSpPr>
            <a:spLocks noGrp="1"/>
          </p:cNvSpPr>
          <p:nvPr>
            <p:ph type="ftr" sz="quarter" idx="3"/>
          </p:nvPr>
        </p:nvSpPr>
        <p:spPr/>
        <p:txBody>
          <a:bodyPr/>
          <a:lstStyle/>
          <a:p>
            <a:r>
              <a:rPr lang="en-US"/>
              <a:t>© Lean Partner Global</a:t>
            </a:r>
            <a:endParaRPr lang="en-US" dirty="0"/>
          </a:p>
        </p:txBody>
      </p:sp>
      <p:sp>
        <p:nvSpPr>
          <p:cNvPr id="9" name="Date Placeholder 8"/>
          <p:cNvSpPr>
            <a:spLocks noGrp="1"/>
          </p:cNvSpPr>
          <p:nvPr>
            <p:ph type="dt" sz="half" idx="2"/>
          </p:nvPr>
        </p:nvSpPr>
        <p:spPr/>
        <p:txBody>
          <a:bodyPr/>
          <a:lstStyle/>
          <a:p>
            <a:r>
              <a:rPr lang="en-US"/>
              <a:t>Lean Six Sigma Training - SXL</a:t>
            </a:r>
            <a:endParaRPr lang="en-US" dirty="0"/>
          </a:p>
        </p:txBody>
      </p:sp>
      <p:grpSp>
        <p:nvGrpSpPr>
          <p:cNvPr id="4" name="Group 3"/>
          <p:cNvGrpSpPr>
            <a:grpSpLocks noChangeAspect="1"/>
          </p:cNvGrpSpPr>
          <p:nvPr/>
        </p:nvGrpSpPr>
        <p:grpSpPr>
          <a:xfrm>
            <a:off x="1565760" y="2133600"/>
            <a:ext cx="8400080" cy="4267200"/>
            <a:chOff x="914400" y="2971798"/>
            <a:chExt cx="6600825" cy="3353187"/>
          </a:xfrm>
        </p:grpSpPr>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971798"/>
              <a:ext cx="6600825" cy="335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4262437"/>
              <a:ext cx="609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00" dirty="0">
                  <a:solidFill>
                    <a:schemeClr val="accent2">
                      <a:lumMod val="50000"/>
                    </a:schemeClr>
                  </a:solidFill>
                </a:rPr>
                <a:t>Polaroid</a:t>
              </a:r>
              <a:endParaRPr lang="en-US" sz="900" dirty="0">
                <a:solidFill>
                  <a:schemeClr val="accent2">
                    <a:lumMod val="50000"/>
                  </a:schemeClr>
                </a:solidFill>
              </a:endParaRPr>
            </a:p>
          </p:txBody>
        </p:sp>
      </p:grpSp>
    </p:spTree>
    <p:custDataLst>
      <p:tags r:id="rId1"/>
    </p:custDataLst>
    <p:extLst>
      <p:ext uri="{BB962C8B-B14F-4D97-AF65-F5344CB8AC3E}">
        <p14:creationId xmlns:p14="http://schemas.microsoft.com/office/powerpoint/2010/main" val="27277573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16387" name="Content Placeholder 2"/>
          <p:cNvSpPr>
            <a:spLocks noGrp="1"/>
          </p:cNvSpPr>
          <p:nvPr>
            <p:ph idx="1"/>
          </p:nvPr>
        </p:nvSpPr>
        <p:spPr/>
        <p:txBody>
          <a:bodyPr/>
          <a:lstStyle/>
          <a:p>
            <a:pPr algn="just" eaLnBrk="1" hangingPunct="1">
              <a:buClrTx/>
              <a:buFont typeface="Arial" charset="0"/>
              <a:buNone/>
            </a:pPr>
            <a:r>
              <a:rPr lang="en-US" b="1" dirty="0">
                <a:ea typeface="MS Mincho" pitchFamily="49" charset="-128"/>
              </a:rPr>
              <a:t>Communication Plan</a:t>
            </a:r>
          </a:p>
          <a:p>
            <a:pPr>
              <a:lnSpc>
                <a:spcPct val="90000"/>
              </a:lnSpc>
            </a:pPr>
            <a:r>
              <a:rPr lang="en-IN" dirty="0"/>
              <a:t>Establish communication procedures among management, team members, and relevant stakeholders.</a:t>
            </a:r>
          </a:p>
          <a:p>
            <a:pPr>
              <a:lnSpc>
                <a:spcPct val="90000"/>
              </a:lnSpc>
            </a:pPr>
            <a:r>
              <a:rPr lang="en-US" dirty="0"/>
              <a:t>Determine the communication schedule.</a:t>
            </a:r>
          </a:p>
          <a:p>
            <a:pPr>
              <a:lnSpc>
                <a:spcPct val="90000"/>
              </a:lnSpc>
            </a:pPr>
            <a:r>
              <a:rPr lang="en-US" dirty="0"/>
              <a:t>Define the acceptable modes of communication.</a:t>
            </a:r>
          </a:p>
          <a:p>
            <a:pPr algn="just" eaLnBrk="1" hangingPunct="1">
              <a:buClrTx/>
            </a:pPr>
            <a:endParaRPr lang="en-US" altLang="ja-JP" dirty="0">
              <a:ea typeface="MS Mincho" pitchFamily="49" charset="-128"/>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200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6390" name="Picture 8" descr="http://t0.gstatic.com/images?q=tbn:ANd9GcQNr3EGHKDWfG-BtQ2ygvi3Ef9UZgwIWcbDmqkCMExhDVt6_KB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714" y="3810000"/>
            <a:ext cx="2967772"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6157488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Project Planning Activities </a:t>
            </a:r>
          </a:p>
        </p:txBody>
      </p:sp>
      <p:sp>
        <p:nvSpPr>
          <p:cNvPr id="4" name="Content Placeholder 3"/>
          <p:cNvSpPr>
            <a:spLocks noGrp="1"/>
          </p:cNvSpPr>
          <p:nvPr>
            <p:ph idx="1"/>
          </p:nvPr>
        </p:nvSpPr>
        <p:spPr/>
        <p:txBody>
          <a:bodyPr/>
          <a:lstStyle/>
          <a:p>
            <a:pPr algn="just">
              <a:buClrTx/>
              <a:buNone/>
            </a:pPr>
            <a:r>
              <a:rPr lang="en-US" b="1" dirty="0">
                <a:ea typeface="MS Mincho" pitchFamily="49" charset="-128"/>
              </a:rPr>
              <a:t>Risk Management Plan</a:t>
            </a:r>
          </a:p>
          <a:p>
            <a:pPr>
              <a:lnSpc>
                <a:spcPct val="90000"/>
              </a:lnSpc>
            </a:pPr>
            <a:r>
              <a:rPr lang="en-IN" dirty="0"/>
              <a:t>Identify the sources of project risks and estimate the effects of those risks. </a:t>
            </a:r>
          </a:p>
          <a:p>
            <a:pPr>
              <a:lnSpc>
                <a:spcPct val="90000"/>
              </a:lnSpc>
            </a:pPr>
            <a:r>
              <a:rPr lang="en-IN" dirty="0"/>
              <a:t>Risks might arise from new technology, availability of  resources, lack of inputs from customers, business risks etc.</a:t>
            </a:r>
          </a:p>
          <a:p>
            <a:pPr>
              <a:lnSpc>
                <a:spcPct val="90000"/>
              </a:lnSpc>
            </a:pPr>
            <a:r>
              <a:rPr lang="en-US" dirty="0"/>
              <a:t>Assess the impact of risk to the customers/stakeholders.</a:t>
            </a:r>
          </a:p>
          <a:p>
            <a:pPr>
              <a:lnSpc>
                <a:spcPct val="90000"/>
              </a:lnSpc>
            </a:pPr>
            <a:r>
              <a:rPr lang="en-US" dirty="0"/>
              <a:t>Calculate the probability of risk occurrence based on previous similar projects or industry benchmarks</a:t>
            </a:r>
          </a:p>
          <a:p>
            <a:pPr>
              <a:lnSpc>
                <a:spcPct val="90000"/>
              </a:lnSpc>
            </a:pPr>
            <a:r>
              <a:rPr lang="en-US" dirty="0"/>
              <a:t>Initiate mitigation and contingency plans</a:t>
            </a:r>
          </a:p>
          <a:p>
            <a:pPr>
              <a:lnSpc>
                <a:spcPct val="90000"/>
              </a:lnSpc>
            </a:pPr>
            <a:r>
              <a:rPr lang="en-US" dirty="0"/>
              <a:t>Review risks on a periodic basis</a:t>
            </a:r>
            <a:endParaRPr lang="en-IN"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201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17414" name="Picture 8" descr="http://t2.gstatic.com/images?q=tbn:ANd9GcQKhUOrFr3mkfGo58rqZt6SHxJV8RM_Wb9bhAQNaeh7Ga_5VjG2"/>
          <p:cNvPicPr>
            <a:picLocks noChangeAspect="1" noChangeArrowheads="1"/>
          </p:cNvPicPr>
          <p:nvPr/>
        </p:nvPicPr>
        <p:blipFill>
          <a:blip r:embed="rId4">
            <a:extLst>
              <a:ext uri="{28A0092B-C50C-407E-A947-70E740481C1C}">
                <a14:useLocalDpi xmlns:a14="http://schemas.microsoft.com/office/drawing/2010/main" val="0"/>
              </a:ext>
            </a:extLst>
          </a:blip>
          <a:srcRect l="11852" r="8148"/>
          <a:stretch>
            <a:fillRect/>
          </a:stretch>
        </p:blipFill>
        <p:spPr bwMode="auto">
          <a:xfrm>
            <a:off x="7162800" y="3810000"/>
            <a:ext cx="2819400" cy="24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80393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Advantages</a:t>
            </a:r>
          </a:p>
        </p:txBody>
      </p:sp>
      <p:sp>
        <p:nvSpPr>
          <p:cNvPr id="18435" name="Content Placeholder 2"/>
          <p:cNvSpPr>
            <a:spLocks noGrp="1"/>
          </p:cNvSpPr>
          <p:nvPr>
            <p:ph idx="1"/>
          </p:nvPr>
        </p:nvSpPr>
        <p:spPr/>
        <p:txBody>
          <a:bodyPr>
            <a:normAutofit fontScale="85000" lnSpcReduction="10000"/>
          </a:bodyPr>
          <a:lstStyle/>
          <a:p>
            <a:pPr marL="342900" lvl="2">
              <a:lnSpc>
                <a:spcPct val="90000"/>
              </a:lnSpc>
              <a:buClrTx/>
            </a:pPr>
            <a:r>
              <a:rPr lang="en-IN" sz="2400" dirty="0"/>
              <a:t>Project planning tools are very useful to organize and communicate project plans, status, and projections.</a:t>
            </a:r>
          </a:p>
          <a:p>
            <a:pPr marL="342900" lvl="2">
              <a:lnSpc>
                <a:spcPct val="90000"/>
              </a:lnSpc>
              <a:buClrTx/>
            </a:pPr>
            <a:endParaRPr lang="en-IN" sz="2400" dirty="0"/>
          </a:p>
          <a:p>
            <a:pPr marL="342900" lvl="2">
              <a:lnSpc>
                <a:spcPct val="90000"/>
              </a:lnSpc>
              <a:buClrTx/>
            </a:pPr>
            <a:r>
              <a:rPr lang="en-IN" sz="2400" dirty="0"/>
              <a:t>They help link tasks and sub-tasks or other work elements to get a whole view of what needs to be accomplished.</a:t>
            </a:r>
          </a:p>
          <a:p>
            <a:pPr marL="342900" lvl="2">
              <a:lnSpc>
                <a:spcPct val="90000"/>
              </a:lnSpc>
              <a:buClrTx/>
            </a:pPr>
            <a:endParaRPr lang="en-IN" sz="2400" dirty="0"/>
          </a:p>
          <a:p>
            <a:pPr marL="342900" lvl="2">
              <a:lnSpc>
                <a:spcPct val="90000"/>
              </a:lnSpc>
              <a:buClrTx/>
            </a:pPr>
            <a:r>
              <a:rPr lang="en-IN" sz="2400" dirty="0"/>
              <a:t>They allow a more objective comparison of alternative solutions and provide consistent coverage of responsibilities.</a:t>
            </a:r>
          </a:p>
          <a:p>
            <a:pPr marL="342900" lvl="2">
              <a:lnSpc>
                <a:spcPct val="90000"/>
              </a:lnSpc>
              <a:buClrTx/>
            </a:pPr>
            <a:endParaRPr lang="en-IN" altLang="zh-HK" sz="2400" dirty="0">
              <a:ea typeface="PMingLiU" pitchFamily="18" charset="-120"/>
            </a:endParaRPr>
          </a:p>
          <a:p>
            <a:pPr marL="342900" lvl="2">
              <a:lnSpc>
                <a:spcPct val="90000"/>
              </a:lnSpc>
              <a:buClrTx/>
            </a:pPr>
            <a:r>
              <a:rPr lang="en-IN" altLang="zh-HK" sz="2400" dirty="0">
                <a:ea typeface="PMingLiU" pitchFamily="18" charset="-120"/>
              </a:rPr>
              <a:t>They allow for effective scope control and change management.</a:t>
            </a:r>
          </a:p>
          <a:p>
            <a:pPr marL="342900" lvl="2">
              <a:lnSpc>
                <a:spcPct val="90000"/>
              </a:lnSpc>
              <a:buClrTx/>
            </a:pPr>
            <a:endParaRPr lang="en-US" altLang="zh-HK" sz="2400" dirty="0">
              <a:ea typeface="PMingLiU" pitchFamily="18" charset="-120"/>
            </a:endParaRPr>
          </a:p>
          <a:p>
            <a:pPr marL="342900" lvl="2">
              <a:lnSpc>
                <a:spcPct val="90000"/>
              </a:lnSpc>
              <a:buClrTx/>
            </a:pPr>
            <a:r>
              <a:rPr lang="en-US" altLang="zh-HK" sz="2400" dirty="0">
                <a:ea typeface="PMingLiU" pitchFamily="18" charset="-120"/>
              </a:rPr>
              <a:t>They facilitate effective communication with all project participants and stakeholders.</a:t>
            </a:r>
          </a:p>
          <a:p>
            <a:pPr marL="342900" lvl="2">
              <a:lnSpc>
                <a:spcPct val="90000"/>
              </a:lnSpc>
              <a:buClrTx/>
            </a:pPr>
            <a:endParaRPr lang="en-IN" sz="2400" dirty="0"/>
          </a:p>
          <a:p>
            <a:pPr marL="342900" lvl="2">
              <a:lnSpc>
                <a:spcPct val="90000"/>
              </a:lnSpc>
              <a:buClrTx/>
            </a:pPr>
            <a:r>
              <a:rPr lang="en-IN" sz="2400" dirty="0"/>
              <a:t>They help define management reviews.</a:t>
            </a:r>
          </a:p>
          <a:p>
            <a:pPr marL="342900" lvl="2">
              <a:lnSpc>
                <a:spcPct val="90000"/>
              </a:lnSpc>
              <a:buClrTx/>
            </a:pPr>
            <a:endParaRPr lang="en-US" sz="2400" dirty="0"/>
          </a:p>
          <a:p>
            <a:pPr marL="342900" lvl="2">
              <a:lnSpc>
                <a:spcPct val="90000"/>
              </a:lnSpc>
              <a:buClrTx/>
            </a:pPr>
            <a:r>
              <a:rPr lang="en-US" sz="2400" dirty="0"/>
              <a:t>They act as an effective monitoring mechanism for the project.</a:t>
            </a:r>
            <a:endParaRPr lang="en-IN" sz="2400" dirty="0"/>
          </a:p>
          <a:p>
            <a:pPr marL="342900" lvl="2">
              <a:lnSpc>
                <a:spcPct val="90000"/>
              </a:lnSpc>
              <a:buClrTx/>
            </a:pPr>
            <a:endParaRPr lang="en-IN" sz="2400" dirty="0"/>
          </a:p>
          <a:p>
            <a:pPr marL="342900" lvl="2">
              <a:lnSpc>
                <a:spcPct val="90000"/>
              </a:lnSpc>
              <a:buClrTx/>
            </a:pPr>
            <a:r>
              <a:rPr lang="en-IN" sz="2400" dirty="0"/>
              <a:t>They establish project baselines for progress reviews and control points.</a:t>
            </a:r>
            <a:endParaRPr lang="en-IN" sz="2400" b="1" dirty="0"/>
          </a:p>
          <a:p>
            <a:pPr marL="342900" lvl="2">
              <a:lnSpc>
                <a:spcPct val="90000"/>
              </a:lnSpc>
              <a:buClrTx/>
            </a:pPr>
            <a:endParaRPr lang="en-US" altLang="zh-HK" sz="2000" dirty="0">
              <a:ea typeface="PMingLiU" pitchFamily="18" charset="-120"/>
            </a:endParaRPr>
          </a:p>
        </p:txBody>
      </p:sp>
      <p:sp>
        <p:nvSpPr>
          <p:cNvPr id="8" name="Slide Number Placeholder 7"/>
          <p:cNvSpPr>
            <a:spLocks noGrp="1"/>
          </p:cNvSpPr>
          <p:nvPr>
            <p:ph type="sldNum" sz="quarter" idx="4"/>
          </p:nvPr>
        </p:nvSpPr>
        <p:spPr/>
        <p:txBody>
          <a:bodyPr/>
          <a:lstStyle/>
          <a:p>
            <a:fld id="{5A6A12F4-C341-4E64-9C18-B0BA3358FAF5}" type="slidenum">
              <a:rPr lang="en-US" smtClean="0"/>
              <a:pPr/>
              <a:t>202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730207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Project Planning Tools Disadvantages</a:t>
            </a:r>
          </a:p>
        </p:txBody>
      </p:sp>
      <p:sp>
        <p:nvSpPr>
          <p:cNvPr id="19459" name="Content Placeholder 2"/>
          <p:cNvSpPr>
            <a:spLocks noGrp="1"/>
          </p:cNvSpPr>
          <p:nvPr>
            <p:ph idx="1"/>
          </p:nvPr>
        </p:nvSpPr>
        <p:spPr/>
        <p:txBody>
          <a:bodyPr>
            <a:normAutofit/>
          </a:bodyPr>
          <a:lstStyle/>
          <a:p>
            <a:pPr marL="342900" lvl="2">
              <a:lnSpc>
                <a:spcPct val="90000"/>
              </a:lnSpc>
              <a:buClrTx/>
            </a:pPr>
            <a:r>
              <a:rPr lang="en-IN" sz="2400" dirty="0"/>
              <a:t>Project planning tools can sometimes take too much time to maintain.</a:t>
            </a:r>
          </a:p>
          <a:p>
            <a:pPr marL="342900" lvl="2">
              <a:lnSpc>
                <a:spcPct val="90000"/>
              </a:lnSpc>
              <a:buClrTx/>
            </a:pPr>
            <a:endParaRPr lang="en-IN" sz="2400" dirty="0"/>
          </a:p>
          <a:p>
            <a:pPr marL="342900" lvl="2">
              <a:lnSpc>
                <a:spcPct val="90000"/>
              </a:lnSpc>
              <a:buClrTx/>
            </a:pPr>
            <a:r>
              <a:rPr lang="en-IN" sz="2400" dirty="0"/>
              <a:t>Data updating and accuracy can be cumbersome.</a:t>
            </a:r>
          </a:p>
          <a:p>
            <a:pPr marL="342900" lvl="2">
              <a:lnSpc>
                <a:spcPct val="90000"/>
              </a:lnSpc>
              <a:buClrTx/>
            </a:pPr>
            <a:endParaRPr lang="en-IN" sz="2400" dirty="0"/>
          </a:p>
          <a:p>
            <a:pPr marL="342900" lvl="2">
              <a:lnSpc>
                <a:spcPct val="90000"/>
              </a:lnSpc>
              <a:buClrTx/>
            </a:pPr>
            <a:r>
              <a:rPr lang="en-IN" sz="2400" dirty="0"/>
              <a:t>Too much documentation can cause version control to be challenging.</a:t>
            </a:r>
          </a:p>
          <a:p>
            <a:pPr marL="342900" lvl="2">
              <a:lnSpc>
                <a:spcPct val="90000"/>
              </a:lnSpc>
              <a:buClrTx/>
            </a:pPr>
            <a:endParaRPr lang="en-US" sz="2400" dirty="0"/>
          </a:p>
          <a:p>
            <a:pPr marL="342900" lvl="2">
              <a:lnSpc>
                <a:spcPct val="90000"/>
              </a:lnSpc>
              <a:buClrTx/>
            </a:pPr>
            <a:r>
              <a:rPr lang="en-US" sz="2400" dirty="0"/>
              <a:t>Ineffective use of tools, especially risk management tools or project plans, can bring unwarranted project risks because bad decisions can be made on inaccurate information.</a:t>
            </a:r>
            <a:endParaRPr lang="en-IN" sz="2400" dirty="0"/>
          </a:p>
          <a:p>
            <a:pPr marL="342900" lvl="2">
              <a:lnSpc>
                <a:spcPct val="90000"/>
              </a:lnSpc>
              <a:buClrTx/>
            </a:pPr>
            <a:endParaRPr lang="en-US" sz="2400" dirty="0"/>
          </a:p>
          <a:p>
            <a:pPr marL="342900" lvl="2">
              <a:lnSpc>
                <a:spcPct val="90000"/>
              </a:lnSpc>
              <a:buClrTx/>
            </a:pPr>
            <a:r>
              <a:rPr lang="en-US" sz="2400" dirty="0"/>
              <a:t>Understanding of tools and usage of the tools may require training, hence additional costs and time.</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203</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344149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 Lean Fundamentals</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868191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tx1"/>
                </a:solidFill>
              </a:rPr>
              <a:t>1.4 Lean Fundamentals</a:t>
            </a:r>
          </a:p>
          <a:p>
            <a:pPr marL="287338" indent="0">
              <a:buNone/>
            </a:pPr>
            <a:r>
              <a:rPr lang="en-US" sz="1600" b="1" dirty="0">
                <a:solidFill>
                  <a:schemeClr val="tx1"/>
                </a:solidFill>
              </a:rPr>
              <a:t>    </a:t>
            </a:r>
            <a:r>
              <a:rPr lang="en-US" sz="1600" dirty="0">
                <a:solidFill>
                  <a:schemeClr val="tx1"/>
                </a:solidFill>
              </a:rPr>
              <a:t>1.4.1 Lean and Six Sigma</a:t>
            </a:r>
          </a:p>
          <a:p>
            <a:pPr marL="287338" indent="0">
              <a:buNone/>
            </a:pPr>
            <a:r>
              <a:rPr lang="en-US" sz="1600" dirty="0">
                <a:solidFill>
                  <a:schemeClr val="tx1"/>
                </a:solidFill>
              </a:rPr>
              <a:t>    1.4.2 History of Lean</a:t>
            </a:r>
          </a:p>
          <a:p>
            <a:pPr marL="287338" indent="0">
              <a:buNone/>
            </a:pPr>
            <a:r>
              <a:rPr lang="en-US" sz="1600" dirty="0">
                <a:solidFill>
                  <a:schemeClr val="tx1"/>
                </a:solidFill>
              </a:rPr>
              <a:t>    1.4.3 The Seven Deadly </a:t>
            </a:r>
            <a:r>
              <a:rPr lang="en-US" sz="1600" dirty="0" err="1">
                <a:solidFill>
                  <a:schemeClr val="tx1"/>
                </a:solidFill>
              </a:rPr>
              <a:t>Muda</a:t>
            </a:r>
            <a:endParaRPr lang="en-US" sz="1600" dirty="0">
              <a:solidFill>
                <a:schemeClr val="tx1"/>
              </a:solidFill>
            </a:endParaRPr>
          </a:p>
          <a:p>
            <a:pPr marL="287338" indent="0">
              <a:buNone/>
            </a:pPr>
            <a:r>
              <a:rPr lang="en-US" sz="1600" dirty="0">
                <a:solidFill>
                  <a:schemeClr val="tx1"/>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205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143961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1.4.1 Lean and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206</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1045259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Lean?</a:t>
            </a:r>
          </a:p>
        </p:txBody>
      </p:sp>
      <p:sp>
        <p:nvSpPr>
          <p:cNvPr id="3" name="Content Placeholder 2"/>
          <p:cNvSpPr>
            <a:spLocks noGrp="1"/>
          </p:cNvSpPr>
          <p:nvPr>
            <p:ph idx="1"/>
          </p:nvPr>
        </p:nvSpPr>
        <p:spPr/>
        <p:txBody>
          <a:bodyPr>
            <a:normAutofit/>
          </a:bodyPr>
          <a:lstStyle/>
          <a:p>
            <a:r>
              <a:rPr lang="en-US" dirty="0"/>
              <a:t>A </a:t>
            </a:r>
            <a:r>
              <a:rPr lang="en-US" b="1" dirty="0"/>
              <a:t>lean enterprise </a:t>
            </a:r>
            <a:r>
              <a:rPr lang="en-US" dirty="0"/>
              <a:t>intends to eliminate waste and allow only value to be pulled through its system.</a:t>
            </a:r>
          </a:p>
          <a:p>
            <a:r>
              <a:rPr lang="en-US" b="1" dirty="0"/>
              <a:t>Lean manufacturing </a:t>
            </a:r>
            <a:r>
              <a:rPr lang="en-US" dirty="0"/>
              <a:t>is characterized by:</a:t>
            </a:r>
          </a:p>
          <a:p>
            <a:pPr lvl="1"/>
            <a:r>
              <a:rPr lang="en-US" dirty="0"/>
              <a:t>Identifying and driving value</a:t>
            </a:r>
          </a:p>
          <a:p>
            <a:pPr lvl="1"/>
            <a:r>
              <a:rPr lang="en-US" dirty="0"/>
              <a:t>Establishing flow and pull systems</a:t>
            </a:r>
          </a:p>
          <a:p>
            <a:pPr lvl="1"/>
            <a:r>
              <a:rPr lang="en-US" dirty="0"/>
              <a:t>Creating production availability and flexibility</a:t>
            </a:r>
          </a:p>
          <a:p>
            <a:pPr lvl="1"/>
            <a:r>
              <a:rPr lang="en-US" dirty="0"/>
              <a:t>Zero waste</a:t>
            </a:r>
          </a:p>
          <a:p>
            <a:r>
              <a:rPr lang="en-US" dirty="0"/>
              <a:t>Waste Elimination</a:t>
            </a:r>
          </a:p>
          <a:p>
            <a:pPr lvl="1"/>
            <a:r>
              <a:rPr lang="en-US" dirty="0"/>
              <a:t>Waste identification and elimination</a:t>
            </a:r>
            <a:br>
              <a:rPr lang="en-US" dirty="0"/>
            </a:br>
            <a:r>
              <a:rPr lang="en-US" dirty="0"/>
              <a:t>is critical to any successful lean</a:t>
            </a:r>
            <a:br>
              <a:rPr lang="en-US" dirty="0"/>
            </a:br>
            <a:r>
              <a:rPr lang="en-US" dirty="0"/>
              <a:t>enterprise.</a:t>
            </a:r>
          </a:p>
          <a:p>
            <a:pPr lvl="1"/>
            <a:r>
              <a:rPr lang="en-US" dirty="0"/>
              <a:t>Elimination of waste enables flow,</a:t>
            </a:r>
            <a:br>
              <a:rPr lang="en-US" dirty="0"/>
            </a:br>
            <a:r>
              <a:rPr lang="en-US" dirty="0"/>
              <a:t>drives value, cuts cost, and provides </a:t>
            </a:r>
            <a:br>
              <a:rPr lang="en-US" dirty="0"/>
            </a:br>
            <a:r>
              <a:rPr lang="en-US" dirty="0"/>
              <a:t>flexible and available production.</a:t>
            </a:r>
          </a:p>
        </p:txBody>
      </p:sp>
      <p:sp>
        <p:nvSpPr>
          <p:cNvPr id="9" name="Slide Number Placeholder 8"/>
          <p:cNvSpPr>
            <a:spLocks noGrp="1"/>
          </p:cNvSpPr>
          <p:nvPr>
            <p:ph type="sldNum" sz="quarter" idx="4"/>
          </p:nvPr>
        </p:nvSpPr>
        <p:spPr/>
        <p:txBody>
          <a:bodyPr/>
          <a:lstStyle/>
          <a:p>
            <a:fld id="{5A6A12F4-C341-4E64-9C18-B0BA3358FAF5}" type="slidenum">
              <a:rPr lang="en-US" smtClean="0"/>
              <a:pPr/>
              <a:t>207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324100"/>
            <a:ext cx="287180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1021272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Lean Principles</a:t>
            </a:r>
          </a:p>
        </p:txBody>
      </p:sp>
      <p:sp>
        <p:nvSpPr>
          <p:cNvPr id="3" name="Content Placeholder 2"/>
          <p:cNvSpPr>
            <a:spLocks noGrp="1"/>
          </p:cNvSpPr>
          <p:nvPr>
            <p:ph idx="1"/>
          </p:nvPr>
        </p:nvSpPr>
        <p:spPr/>
        <p:txBody>
          <a:bodyPr>
            <a:normAutofit/>
          </a:bodyPr>
          <a:lstStyle/>
          <a:p>
            <a:r>
              <a:rPr lang="en-US" dirty="0"/>
              <a:t>The following 5 principles of lean are taken from the book </a:t>
            </a:r>
            <a:r>
              <a:rPr lang="en-US" i="1" dirty="0">
                <a:solidFill>
                  <a:srgbClr val="182835"/>
                </a:solidFill>
              </a:rPr>
              <a:t>Lean Thinking</a:t>
            </a:r>
            <a:r>
              <a:rPr lang="en-US" dirty="0"/>
              <a:t> (1996) by James P. Womack and Daniel T. Jones.</a:t>
            </a:r>
          </a:p>
          <a:p>
            <a:pPr marL="868680" lvl="1" indent="-457200">
              <a:lnSpc>
                <a:spcPct val="150000"/>
              </a:lnSpc>
              <a:buFont typeface="+mj-lt"/>
              <a:buAutoNum type="arabicPeriod"/>
            </a:pPr>
            <a:r>
              <a:rPr lang="en-US" dirty="0"/>
              <a:t>Specify value desired by customers.</a:t>
            </a:r>
          </a:p>
          <a:p>
            <a:pPr marL="868680" lvl="1" indent="-457200">
              <a:lnSpc>
                <a:spcPct val="150000"/>
              </a:lnSpc>
              <a:buFont typeface="+mj-lt"/>
              <a:buAutoNum type="arabicPeriod"/>
            </a:pPr>
            <a:r>
              <a:rPr lang="en-US" dirty="0"/>
              <a:t>Identify the value stream.</a:t>
            </a:r>
          </a:p>
          <a:p>
            <a:pPr marL="868680" lvl="1" indent="-457200">
              <a:lnSpc>
                <a:spcPct val="150000"/>
              </a:lnSpc>
              <a:buFont typeface="+mj-lt"/>
              <a:buAutoNum type="arabicPeriod"/>
            </a:pPr>
            <a:r>
              <a:rPr lang="en-US" dirty="0"/>
              <a:t>Make the product flow continuous.</a:t>
            </a:r>
          </a:p>
          <a:p>
            <a:pPr marL="868680" lvl="1" indent="-457200">
              <a:lnSpc>
                <a:spcPct val="150000"/>
              </a:lnSpc>
              <a:buFont typeface="+mj-lt"/>
              <a:buAutoNum type="arabicPeriod"/>
            </a:pPr>
            <a:r>
              <a:rPr lang="en-US" dirty="0"/>
              <a:t>Introduce pull systems where continuous flow is possible.</a:t>
            </a:r>
          </a:p>
          <a:p>
            <a:pPr marL="868680" lvl="1" indent="-457200">
              <a:lnSpc>
                <a:spcPct val="150000"/>
              </a:lnSpc>
              <a:buFont typeface="+mj-lt"/>
              <a:buAutoNum type="arabicPeriod"/>
            </a:pPr>
            <a:r>
              <a:rPr lang="en-US" dirty="0"/>
              <a:t>Manage toward perfection so that the number of steps and the amount of time and information needed to serve the customer continually falls.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208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96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981200"/>
            <a:ext cx="1156400"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0951782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&amp; Six Sigma</a:t>
            </a:r>
          </a:p>
        </p:txBody>
      </p:sp>
      <p:sp>
        <p:nvSpPr>
          <p:cNvPr id="3" name="Content Placeholder 2"/>
          <p:cNvSpPr>
            <a:spLocks noGrp="1"/>
          </p:cNvSpPr>
          <p:nvPr>
            <p:ph idx="1"/>
          </p:nvPr>
        </p:nvSpPr>
        <p:spPr>
          <a:xfrm>
            <a:off x="4191000" y="1219200"/>
            <a:ext cx="7035800" cy="5486400"/>
          </a:xfrm>
        </p:spPr>
        <p:txBody>
          <a:bodyPr>
            <a:normAutofit/>
          </a:bodyPr>
          <a:lstStyle/>
          <a:p>
            <a:r>
              <a:rPr lang="en-US" dirty="0"/>
              <a:t>Lean and Six Sigma both have the objectives of producing high value (</a:t>
            </a:r>
            <a:r>
              <a:rPr lang="en-US" b="1" dirty="0"/>
              <a:t>quality</a:t>
            </a:r>
            <a:r>
              <a:rPr lang="en-US" dirty="0"/>
              <a:t>) at lower costs (</a:t>
            </a:r>
            <a:r>
              <a:rPr lang="en-US" b="1" dirty="0"/>
              <a:t>efficiency</a:t>
            </a:r>
            <a:r>
              <a:rPr lang="en-US" dirty="0"/>
              <a:t>).</a:t>
            </a:r>
          </a:p>
          <a:p>
            <a:pPr marL="114300" indent="0">
              <a:buNone/>
            </a:pPr>
            <a:endParaRPr lang="en-US" dirty="0"/>
          </a:p>
          <a:p>
            <a:r>
              <a:rPr lang="en-US" dirty="0"/>
              <a:t>They approach these objectives in somewhat different manners but in the end, both Lean and Six Sigma drive out waste, reduce defects, improve processes, and stabilize the production environment.</a:t>
            </a:r>
          </a:p>
          <a:p>
            <a:pPr marL="114300" indent="0">
              <a:buNone/>
            </a:pPr>
            <a:endParaRPr lang="en-US" dirty="0"/>
          </a:p>
          <a:p>
            <a:r>
              <a:rPr lang="en-US" dirty="0"/>
              <a:t>Lean and Six Sigma are a perfect combination of tools for improving quality and efficiency.</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209</a:t>
            </a:fld>
            <a:endParaRPr lang="en-US" dirty="0"/>
          </a:p>
        </p:txBody>
      </p:sp>
      <p:sp>
        <p:nvSpPr>
          <p:cNvPr id="12" name="Footer Placeholder 11"/>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graphicFrame>
        <p:nvGraphicFramePr>
          <p:cNvPr id="7" name="Diagram 6"/>
          <p:cNvGraphicFramePr/>
          <p:nvPr>
            <p:extLst>
              <p:ext uri="{D42A27DB-BD31-4B8C-83A1-F6EECF244321}">
                <p14:modId xmlns:p14="http://schemas.microsoft.com/office/powerpoint/2010/main" val="1380021127"/>
              </p:ext>
            </p:extLst>
          </p:nvPr>
        </p:nvGraphicFramePr>
        <p:xfrm>
          <a:off x="609600" y="1295400"/>
          <a:ext cx="3733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2514600" y="1371600"/>
            <a:ext cx="0" cy="3886200"/>
          </a:xfrm>
          <a:prstGeom prst="straightConnector1">
            <a:avLst/>
          </a:prstGeom>
          <a:ln w="57150">
            <a:solidFill>
              <a:srgbClr val="182835"/>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2190750" y="3891975"/>
            <a:ext cx="647700" cy="3200400"/>
          </a:xfrm>
          <a:prstGeom prst="rightBrace">
            <a:avLst/>
          </a:prstGeom>
          <a:ln>
            <a:solidFill>
              <a:srgbClr val="1828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182835"/>
              </a:solidFill>
            </a:endParaRPr>
          </a:p>
        </p:txBody>
      </p:sp>
      <p:sp>
        <p:nvSpPr>
          <p:cNvPr id="11" name="TextBox 10"/>
          <p:cNvSpPr txBox="1"/>
          <p:nvPr/>
        </p:nvSpPr>
        <p:spPr>
          <a:xfrm>
            <a:off x="762000" y="5816025"/>
            <a:ext cx="3505200" cy="584775"/>
          </a:xfrm>
          <a:prstGeom prst="rect">
            <a:avLst/>
          </a:prstGeom>
          <a:noFill/>
        </p:spPr>
        <p:txBody>
          <a:bodyPr wrap="square" rtlCol="0">
            <a:spAutoFit/>
          </a:bodyPr>
          <a:lstStyle/>
          <a:p>
            <a:pPr algn="ctr"/>
            <a:r>
              <a:rPr lang="en-US" sz="1600" b="1" dirty="0">
                <a:solidFill>
                  <a:srgbClr val="182835"/>
                </a:solidFill>
                <a:latin typeface="+mj-lt"/>
              </a:rPr>
              <a:t>Quality &amp; Value for the Customer</a:t>
            </a:r>
            <a:br>
              <a:rPr lang="en-US" sz="1600" b="1" dirty="0">
                <a:solidFill>
                  <a:srgbClr val="182835"/>
                </a:solidFill>
                <a:latin typeface="+mj-lt"/>
              </a:rPr>
            </a:br>
            <a:r>
              <a:rPr lang="en-US" sz="1600" b="1" dirty="0">
                <a:solidFill>
                  <a:srgbClr val="182835"/>
                </a:solidFill>
                <a:latin typeface="+mj-lt"/>
              </a:rPr>
              <a:t>Efficiency for the Business</a:t>
            </a:r>
          </a:p>
        </p:txBody>
      </p:sp>
    </p:spTree>
    <p:custDataLst>
      <p:tags r:id="rId1"/>
    </p:custDataLst>
    <p:extLst>
      <p:ext uri="{BB962C8B-B14F-4D97-AF65-F5344CB8AC3E}">
        <p14:creationId xmlns:p14="http://schemas.microsoft.com/office/powerpoint/2010/main" val="389865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1.1.3 Six Sigma Approach</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925319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1.4.2 History of Lean</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844737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10668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4"/>
          </p:nvPr>
        </p:nvSpPr>
        <p:spPr/>
        <p:txBody>
          <a:bodyPr/>
          <a:lstStyle/>
          <a:p>
            <a:fld id="{5A6A12F4-C341-4E64-9C18-B0BA3358FAF5}" type="slidenum">
              <a:rPr lang="en-US" smtClean="0"/>
              <a:pPr/>
              <a:t>211</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8" name="Rectangle 7"/>
          <p:cNvSpPr/>
          <p:nvPr/>
        </p:nvSpPr>
        <p:spPr>
          <a:xfrm>
            <a:off x="8458200" y="2745581"/>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dirty="0">
                <a:solidFill>
                  <a:schemeClr val="accent2">
                    <a:lumMod val="50000"/>
                  </a:schemeClr>
                </a:solidFill>
              </a:rPr>
              <a:t>Polaroid</a:t>
            </a:r>
            <a:endParaRPr lang="en-US" sz="1000" dirty="0">
              <a:solidFill>
                <a:schemeClr val="accent2">
                  <a:lumMod val="50000"/>
                </a:schemeClr>
              </a:solidFill>
            </a:endParaRPr>
          </a:p>
        </p:txBody>
      </p:sp>
    </p:spTree>
    <p:custDataLst>
      <p:tags r:id="rId1"/>
    </p:custDataLst>
    <p:extLst>
      <p:ext uri="{BB962C8B-B14F-4D97-AF65-F5344CB8AC3E}">
        <p14:creationId xmlns:p14="http://schemas.microsoft.com/office/powerpoint/2010/main" val="15419792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Lean thinking originated, as far as is known, the 1400s. </a:t>
            </a:r>
          </a:p>
          <a:p>
            <a:endParaRPr lang="en-US" dirty="0"/>
          </a:p>
          <a:p>
            <a:r>
              <a:rPr lang="en-US" dirty="0"/>
              <a:t>Henry Ford established the first mass production system in 1913 by combining standard parts, conveyors, and work flow.</a:t>
            </a:r>
          </a:p>
          <a:p>
            <a:endParaRPr lang="en-US" dirty="0"/>
          </a:p>
          <a:p>
            <a:r>
              <a:rPr lang="en-US" dirty="0"/>
              <a:t>Decades later, Kiichiro Toyoda and Taiichi Ohno at Toyota improved and implemented various new concepts and tools (e.g., value stream, takt time, kanban etc.) based on Ford’s effort.</a:t>
            </a:r>
          </a:p>
          <a:p>
            <a:endParaRPr lang="en-US" dirty="0"/>
          </a:p>
          <a:p>
            <a:r>
              <a:rPr lang="en-US" dirty="0"/>
              <a:t>Toyota developed what is known today as the Toyota Production System (TPS) based on lean principles.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7357733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Lean</a:t>
            </a:r>
          </a:p>
        </p:txBody>
      </p:sp>
      <p:sp>
        <p:nvSpPr>
          <p:cNvPr id="3" name="Content Placeholder 2"/>
          <p:cNvSpPr>
            <a:spLocks noGrp="1"/>
          </p:cNvSpPr>
          <p:nvPr>
            <p:ph idx="1"/>
          </p:nvPr>
        </p:nvSpPr>
        <p:spPr/>
        <p:txBody>
          <a:bodyPr>
            <a:normAutofit/>
          </a:bodyPr>
          <a:lstStyle/>
          <a:p>
            <a:r>
              <a:rPr lang="en-US" dirty="0"/>
              <a:t>Starting in the mid 1990s, Lean became extensively recognized and implemented when more and more Fortune 100 companies began to adopt Lean and Six Sigma.</a:t>
            </a:r>
          </a:p>
          <a:p>
            <a:pPr marL="114300" indent="0">
              <a:buNone/>
            </a:pPr>
            <a:endParaRPr lang="en-US" dirty="0"/>
          </a:p>
          <a:p>
            <a:r>
              <a:rPr lang="en-US" dirty="0"/>
              <a:t>The term “Lean manufacturing” was introduced by James Womack in the 1990s.</a:t>
            </a:r>
          </a:p>
          <a:p>
            <a:endParaRPr lang="en-US" dirty="0"/>
          </a:p>
          <a:p>
            <a:r>
              <a:rPr lang="en-US" dirty="0"/>
              <a:t>Lean and Six Sigma share similar objectives, work hand in hand, and have benefited from one another in the past 30 years.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9716324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1.4.3 Seven Deadly Muda</a:t>
            </a:r>
          </a:p>
        </p:txBody>
      </p:sp>
      <p:sp>
        <p:nvSpPr>
          <p:cNvPr id="8" name="Slide Number Placeholder 7"/>
          <p:cNvSpPr>
            <a:spLocks noGrp="1"/>
          </p:cNvSpPr>
          <p:nvPr>
            <p:ph type="sldNum" sz="quarter" idx="4"/>
          </p:nvPr>
        </p:nvSpPr>
        <p:spPr/>
        <p:txBody>
          <a:bodyPr/>
          <a:lstStyle/>
          <a:p>
            <a:fld id="{5A6A12F4-C341-4E64-9C18-B0BA3358FAF5}" type="slidenum">
              <a:rPr lang="en-US" smtClean="0"/>
              <a:pPr/>
              <a:t>214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865993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048000"/>
            <a:ext cx="492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The 7 Deadly Muda</a:t>
            </a:r>
          </a:p>
        </p:txBody>
      </p:sp>
      <p:sp>
        <p:nvSpPr>
          <p:cNvPr id="3" name="Content Placeholder 2"/>
          <p:cNvSpPr>
            <a:spLocks noGrp="1"/>
          </p:cNvSpPr>
          <p:nvPr>
            <p:ph idx="1"/>
          </p:nvPr>
        </p:nvSpPr>
        <p:spPr/>
        <p:txBody>
          <a:bodyPr>
            <a:normAutofit lnSpcReduction="10000"/>
          </a:bodyPr>
          <a:lstStyle/>
          <a:p>
            <a:r>
              <a:rPr lang="en-US" dirty="0"/>
              <a:t>The Japanese word for waste is “muda.”</a:t>
            </a:r>
          </a:p>
          <a:p>
            <a:endParaRPr lang="en-US" dirty="0"/>
          </a:p>
          <a:p>
            <a:r>
              <a:rPr lang="en-US" dirty="0"/>
              <a:t>There are 7 commonly recognized forms of waste, often referred to as the “7 deadly </a:t>
            </a:r>
            <a:r>
              <a:rPr lang="en-US" dirty="0" err="1"/>
              <a:t>muda</a:t>
            </a:r>
            <a:r>
              <a:rPr lang="en-US" dirty="0"/>
              <a:t>.” </a:t>
            </a:r>
          </a:p>
          <a:p>
            <a:pPr marL="868680" lvl="1" indent="-457200">
              <a:lnSpc>
                <a:spcPct val="150000"/>
              </a:lnSpc>
              <a:buFont typeface="+mj-lt"/>
              <a:buAutoNum type="arabicPeriod"/>
            </a:pPr>
            <a:r>
              <a:rPr lang="en-US" dirty="0"/>
              <a:t>Defects</a:t>
            </a:r>
          </a:p>
          <a:p>
            <a:pPr marL="868680" lvl="1" indent="-457200">
              <a:lnSpc>
                <a:spcPct val="150000"/>
              </a:lnSpc>
              <a:buFont typeface="+mj-lt"/>
              <a:buAutoNum type="arabicPeriod"/>
            </a:pPr>
            <a:r>
              <a:rPr lang="en-US" dirty="0"/>
              <a:t>Overproduction</a:t>
            </a:r>
          </a:p>
          <a:p>
            <a:pPr marL="868680" lvl="1" indent="-457200">
              <a:lnSpc>
                <a:spcPct val="150000"/>
              </a:lnSpc>
              <a:buFont typeface="+mj-lt"/>
              <a:buAutoNum type="arabicPeriod"/>
            </a:pPr>
            <a:r>
              <a:rPr lang="en-US" dirty="0"/>
              <a:t>Over-Processing</a:t>
            </a:r>
          </a:p>
          <a:p>
            <a:pPr marL="868680" lvl="1" indent="-457200">
              <a:lnSpc>
                <a:spcPct val="150000"/>
              </a:lnSpc>
              <a:buFont typeface="+mj-lt"/>
              <a:buAutoNum type="arabicPeriod"/>
            </a:pPr>
            <a:r>
              <a:rPr lang="en-US" dirty="0"/>
              <a:t>Inventory</a:t>
            </a:r>
          </a:p>
          <a:p>
            <a:pPr marL="868680" lvl="1" indent="-457200">
              <a:lnSpc>
                <a:spcPct val="150000"/>
              </a:lnSpc>
              <a:buFont typeface="+mj-lt"/>
              <a:buAutoNum type="arabicPeriod"/>
            </a:pPr>
            <a:r>
              <a:rPr lang="en-US" dirty="0"/>
              <a:t>Motion</a:t>
            </a:r>
          </a:p>
          <a:p>
            <a:pPr marL="868680" lvl="1" indent="-457200">
              <a:lnSpc>
                <a:spcPct val="150000"/>
              </a:lnSpc>
              <a:buFont typeface="+mj-lt"/>
              <a:buAutoNum type="arabicPeriod"/>
            </a:pPr>
            <a:r>
              <a:rPr lang="en-US" dirty="0"/>
              <a:t>Transportation</a:t>
            </a:r>
          </a:p>
          <a:p>
            <a:pPr marL="868680" lvl="1" indent="-457200">
              <a:lnSpc>
                <a:spcPct val="150000"/>
              </a:lnSpc>
              <a:buFont typeface="+mj-lt"/>
              <a:buAutoNum type="arabicPeriod"/>
            </a:pPr>
            <a:r>
              <a:rPr lang="en-US" dirty="0"/>
              <a:t>Waiting</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842627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Defects</a:t>
            </a:r>
          </a:p>
        </p:txBody>
      </p:sp>
      <p:sp>
        <p:nvSpPr>
          <p:cNvPr id="4" name="Content Placeholder 3"/>
          <p:cNvSpPr>
            <a:spLocks noGrp="1"/>
          </p:cNvSpPr>
          <p:nvPr>
            <p:ph idx="1"/>
          </p:nvPr>
        </p:nvSpPr>
        <p:spPr/>
        <p:txBody>
          <a:bodyPr/>
          <a:lstStyle/>
          <a:p>
            <a:r>
              <a:rPr lang="en-US" dirty="0"/>
              <a:t>Defects or defectives are an obvious waste for any working environment or production system.</a:t>
            </a:r>
          </a:p>
          <a:p>
            <a:endParaRPr lang="en-US" dirty="0"/>
          </a:p>
          <a:p>
            <a:endParaRPr lang="en-US" dirty="0"/>
          </a:p>
          <a:p>
            <a:endParaRPr lang="en-US" dirty="0"/>
          </a:p>
          <a:p>
            <a:r>
              <a:rPr lang="en-US" dirty="0"/>
              <a:t>Defects require rework during production and/or after the product is returned from an unhappy customer.</a:t>
            </a:r>
          </a:p>
          <a:p>
            <a:endParaRPr lang="en-US" dirty="0"/>
          </a:p>
          <a:p>
            <a:r>
              <a:rPr lang="en-US" dirty="0"/>
              <a:t>Some defects are difficult to solve and they create “workarounds” and hidden factories.</a:t>
            </a:r>
          </a:p>
          <a:p>
            <a:endParaRPr lang="en-US" dirty="0"/>
          </a:p>
          <a:p>
            <a:r>
              <a:rPr lang="en-US" dirty="0"/>
              <a:t>Eliminating defects is a sure way to improve product quality, customer satisfaction, and production costs.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050" name="Picture 2" descr="C:\Users\Michael\Documents\Developer Resources\icons\wichita\yellow\!2yell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600201"/>
            <a:ext cx="1524000" cy="17964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324822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Overproduction</a:t>
            </a:r>
          </a:p>
        </p:txBody>
      </p:sp>
      <p:sp>
        <p:nvSpPr>
          <p:cNvPr id="4" name="Content Placeholder 3"/>
          <p:cNvSpPr>
            <a:spLocks noGrp="1"/>
          </p:cNvSpPr>
          <p:nvPr>
            <p:ph idx="1"/>
          </p:nvPr>
        </p:nvSpPr>
        <p:spPr/>
        <p:txBody>
          <a:bodyPr>
            <a:normAutofit lnSpcReduction="10000"/>
          </a:bodyPr>
          <a:lstStyle/>
          <a:p>
            <a:r>
              <a:rPr lang="en-US" dirty="0"/>
              <a:t>Overproduction is wasteful because your system expends energy and resources to produce more materials than the customer or next function requires.</a:t>
            </a:r>
          </a:p>
          <a:p>
            <a:endParaRPr lang="en-US" dirty="0"/>
          </a:p>
          <a:p>
            <a:endParaRPr lang="en-US" dirty="0"/>
          </a:p>
          <a:p>
            <a:endParaRPr lang="en-US" dirty="0"/>
          </a:p>
          <a:p>
            <a:endParaRPr lang="en-US" dirty="0"/>
          </a:p>
          <a:p>
            <a:endParaRPr lang="en-US" dirty="0"/>
          </a:p>
          <a:p>
            <a:r>
              <a:rPr lang="en-US" dirty="0"/>
              <a:t>Overproduction is one of the most detrimental of the seven deadly </a:t>
            </a:r>
            <a:r>
              <a:rPr lang="en-US" dirty="0" err="1"/>
              <a:t>muda</a:t>
            </a:r>
            <a:r>
              <a:rPr lang="en-US" dirty="0"/>
              <a:t> because it leads to many others:</a:t>
            </a:r>
          </a:p>
          <a:p>
            <a:r>
              <a:rPr lang="en-US" dirty="0"/>
              <a:t>Inventory</a:t>
            </a:r>
          </a:p>
          <a:p>
            <a:r>
              <a:rPr lang="en-US" dirty="0"/>
              <a:t>Transportation</a:t>
            </a:r>
          </a:p>
          <a:p>
            <a:r>
              <a:rPr lang="en-US" dirty="0"/>
              <a:t>Waiting etc. </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7500" y="1794722"/>
            <a:ext cx="3124200" cy="250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5906864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Over-processing</a:t>
            </a:r>
          </a:p>
        </p:txBody>
      </p:sp>
      <p:sp>
        <p:nvSpPr>
          <p:cNvPr id="3" name="Content Placeholder 2"/>
          <p:cNvSpPr>
            <a:spLocks noGrp="1"/>
          </p:cNvSpPr>
          <p:nvPr>
            <p:ph idx="1"/>
          </p:nvPr>
        </p:nvSpPr>
        <p:spPr/>
        <p:txBody>
          <a:bodyPr>
            <a:normAutofit/>
          </a:bodyPr>
          <a:lstStyle/>
          <a:p>
            <a:pPr marL="4635500" indent="-342900"/>
            <a:endParaRPr lang="en-US" b="1" dirty="0"/>
          </a:p>
          <a:p>
            <a:pPr marL="4635500" indent="-342900"/>
            <a:r>
              <a:rPr lang="en-US" b="1" dirty="0"/>
              <a:t>Over-processing</a:t>
            </a:r>
            <a:r>
              <a:rPr lang="en-US" dirty="0"/>
              <a:t> occurs any time more work is done than is required by the next process step, operation, or consumer.</a:t>
            </a:r>
          </a:p>
          <a:p>
            <a:endParaRPr lang="en-US" dirty="0"/>
          </a:p>
          <a:p>
            <a:endParaRPr lang="en-US" dirty="0"/>
          </a:p>
          <a:p>
            <a:endParaRPr lang="en-US" dirty="0"/>
          </a:p>
          <a:p>
            <a:r>
              <a:rPr lang="en-US" dirty="0"/>
              <a:t>Over-processing also includes being over capacity (scheduling more workers than required or having more machines than necessary).</a:t>
            </a:r>
          </a:p>
          <a:p>
            <a:pPr marL="114300" indent="0">
              <a:buNone/>
            </a:pPr>
            <a:endParaRPr lang="en-US" dirty="0"/>
          </a:p>
          <a:p>
            <a:r>
              <a:rPr lang="en-US" dirty="0"/>
              <a:t>Another form of over processing can be buying tools or software that are overkill (more precise, complex, or expensive than required).</a:t>
            </a:r>
          </a:p>
        </p:txBody>
      </p:sp>
      <p:sp>
        <p:nvSpPr>
          <p:cNvPr id="9" name="Slide Number Placeholder 8"/>
          <p:cNvSpPr>
            <a:spLocks noGrp="1"/>
          </p:cNvSpPr>
          <p:nvPr>
            <p:ph type="sldNum" sz="quarter" idx="4"/>
          </p:nvPr>
        </p:nvSpPr>
        <p:spPr/>
        <p:txBody>
          <a:bodyPr/>
          <a:lstStyle/>
          <a:p>
            <a:fld id="{5A6A12F4-C341-4E64-9C18-B0BA3358FAF5}" type="slidenum">
              <a:rPr lang="en-US" smtClean="0"/>
              <a:pPr/>
              <a:t>218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3000"/>
            <a:ext cx="4343401"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4161024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Inventory</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b="1" dirty="0"/>
              <a:t>Inventory</a:t>
            </a:r>
            <a:r>
              <a:rPr lang="en-US" dirty="0"/>
              <a:t> is an often overlooked waste. Look at the picture above and imagine all the time, materials, and logistics that went into establishing such an abundance of inventory.</a:t>
            </a:r>
          </a:p>
          <a:p>
            <a:endParaRPr lang="en-US" dirty="0"/>
          </a:p>
          <a:p>
            <a:r>
              <a:rPr lang="en-US" dirty="0"/>
              <a:t>If this were your personal business, and inventory velocity was not matched with production, how upset would you be?</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219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19200"/>
            <a:ext cx="459556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6879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The Six Sigma approach to problem solving uses a transfer function.</a:t>
            </a:r>
          </a:p>
          <a:p>
            <a:pPr marL="114300" indent="0">
              <a:buNone/>
            </a:pPr>
            <a:endParaRPr lang="en-US" dirty="0"/>
          </a:p>
          <a:p>
            <a:r>
              <a:rPr lang="en-US" dirty="0"/>
              <a:t>A </a:t>
            </a:r>
            <a:r>
              <a:rPr lang="en-US" b="1" dirty="0"/>
              <a:t>transfer function </a:t>
            </a:r>
            <a:r>
              <a:rPr lang="en-US" dirty="0"/>
              <a:t>is a mathematical expression of the relationship between the inputs and outputs of a system.</a:t>
            </a:r>
          </a:p>
          <a:p>
            <a:pPr marL="114300" indent="0">
              <a:buNone/>
            </a:pPr>
            <a:endParaRPr lang="en-US" dirty="0"/>
          </a:p>
          <a:p>
            <a:r>
              <a:rPr lang="en-US" b="1" dirty="0">
                <a:solidFill>
                  <a:srgbClr val="182835"/>
                </a:solidFill>
              </a:rPr>
              <a:t>Y = f(x)</a:t>
            </a:r>
            <a:r>
              <a:rPr lang="en-US" dirty="0"/>
              <a:t> is the relational transfer function that is used by all Six Sigma practitioners. </a:t>
            </a:r>
          </a:p>
          <a:p>
            <a:pPr marL="114300" indent="0">
              <a:buNone/>
            </a:pPr>
            <a:endParaRPr lang="en-US" dirty="0"/>
          </a:p>
          <a:p>
            <a:r>
              <a:rPr lang="en-US" dirty="0"/>
              <a:t>It is absolutely critical that you understand and embrace this concept.</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2327524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Motion</a:t>
            </a:r>
          </a:p>
        </p:txBody>
      </p:sp>
      <p:sp>
        <p:nvSpPr>
          <p:cNvPr id="3" name="Content Placeholder 2"/>
          <p:cNvSpPr>
            <a:spLocks noGrp="1"/>
          </p:cNvSpPr>
          <p:nvPr>
            <p:ph idx="1"/>
          </p:nvPr>
        </p:nvSpPr>
        <p:spPr>
          <a:xfrm>
            <a:off x="4216400" y="1143000"/>
            <a:ext cx="6934200" cy="5486400"/>
          </a:xfrm>
        </p:spPr>
        <p:txBody>
          <a:bodyPr/>
          <a:lstStyle/>
          <a:p>
            <a:r>
              <a:rPr lang="en-US" dirty="0"/>
              <a:t>Motion is another form of waste often occurring as a result of poor setup, configuration, or operating procedures.</a:t>
            </a:r>
          </a:p>
          <a:p>
            <a:endParaRPr lang="en-US" dirty="0"/>
          </a:p>
          <a:p>
            <a:r>
              <a:rPr lang="en-US" dirty="0"/>
              <a:t>Wasted motion can be experienced by machines or humans.</a:t>
            </a:r>
          </a:p>
          <a:p>
            <a:endParaRPr lang="en-US" dirty="0"/>
          </a:p>
          <a:p>
            <a:r>
              <a:rPr lang="en-US" dirty="0"/>
              <a:t>Wasted motion is very common with workers who are unaware of the impact of small unnecessary movements in repetitive tasks.</a:t>
            </a:r>
          </a:p>
          <a:p>
            <a:endParaRPr lang="en-US" dirty="0"/>
          </a:p>
          <a:p>
            <a:r>
              <a:rPr lang="en-US" dirty="0"/>
              <a:t>Wasted motion is exaggerated by repetition or recurring tasks.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9" y="1905000"/>
            <a:ext cx="2743200" cy="3085507"/>
          </a:xfrm>
          <a:prstGeom prst="rect">
            <a:avLst/>
          </a:prstGeom>
        </p:spPr>
      </p:pic>
    </p:spTree>
    <p:custDataLst>
      <p:tags r:id="rId1"/>
    </p:custDataLst>
    <p:extLst>
      <p:ext uri="{BB962C8B-B14F-4D97-AF65-F5344CB8AC3E}">
        <p14:creationId xmlns:p14="http://schemas.microsoft.com/office/powerpoint/2010/main" val="15473108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Transportation</a:t>
            </a:r>
          </a:p>
        </p:txBody>
      </p:sp>
      <p:sp>
        <p:nvSpPr>
          <p:cNvPr id="3" name="Content Placeholder 2"/>
          <p:cNvSpPr>
            <a:spLocks noGrp="1"/>
          </p:cNvSpPr>
          <p:nvPr>
            <p:ph idx="1"/>
          </p:nvPr>
        </p:nvSpPr>
        <p:spPr/>
        <p:txBody>
          <a:bodyPr>
            <a:normAutofit/>
          </a:bodyPr>
          <a:lstStyle/>
          <a:p>
            <a:pPr marL="4572000" indent="-342900"/>
            <a:r>
              <a:rPr lang="en-US" b="1" dirty="0"/>
              <a:t>Transportation</a:t>
            </a:r>
            <a:r>
              <a:rPr lang="en-US" dirty="0"/>
              <a:t> is considered wasteful because it does </a:t>
            </a:r>
            <a:r>
              <a:rPr lang="en-US" i="1" dirty="0"/>
              <a:t>nothing</a:t>
            </a:r>
            <a:r>
              <a:rPr lang="en-US" dirty="0"/>
              <a:t> to add value or transform the product.</a:t>
            </a:r>
          </a:p>
          <a:p>
            <a:pPr marL="4572000" indent="-342900"/>
            <a:r>
              <a:rPr lang="en-US" dirty="0"/>
              <a:t>Imagine for a moment driving to and from work twice before getting out of your car to go into work. . .</a:t>
            </a:r>
          </a:p>
          <a:p>
            <a:pPr marL="4572000" indent="-342900"/>
            <a:endParaRPr lang="en-US" dirty="0"/>
          </a:p>
          <a:p>
            <a:pPr marL="4572000" indent="-342900"/>
            <a:endParaRPr lang="en-US" dirty="0"/>
          </a:p>
          <a:p>
            <a:pPr marL="228600" defTabSz="977900"/>
            <a:r>
              <a:rPr lang="en-US" dirty="0"/>
              <a:t>That is waste in the form of transportation.</a:t>
            </a:r>
          </a:p>
          <a:p>
            <a:pPr marL="228600" defTabSz="977900"/>
            <a:r>
              <a:rPr lang="en-US" dirty="0"/>
              <a:t>The less driving you have to do, the better.</a:t>
            </a:r>
          </a:p>
          <a:p>
            <a:pPr marL="228600" defTabSz="977900"/>
            <a:r>
              <a:rPr lang="en-US" dirty="0"/>
              <a:t>In a similar way, the less transportation a product has to endure, the better. There would be fewer opportunities for delay, destruction, loss, damage etc.</a:t>
            </a:r>
          </a:p>
          <a:p>
            <a:endParaRPr lang="en-US" dirty="0"/>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143000"/>
            <a:ext cx="3810000" cy="2833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101792661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7 Deadly Muda: Waiting</a:t>
            </a:r>
          </a:p>
        </p:txBody>
      </p:sp>
      <p:sp>
        <p:nvSpPr>
          <p:cNvPr id="3" name="Content Placeholder 2"/>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Waiting</a:t>
            </a:r>
            <a:r>
              <a:rPr lang="en-US" dirty="0"/>
              <a:t> is an obvious form of waste and is typically a symptom of an upstream problem.</a:t>
            </a:r>
          </a:p>
          <a:p>
            <a:r>
              <a:rPr lang="en-US" dirty="0"/>
              <a:t>Waiting is usually caused by inefficiency, bottlenecks, or poorly-designed work flows within the value stream.</a:t>
            </a:r>
          </a:p>
          <a:p>
            <a:r>
              <a:rPr lang="en-US" dirty="0"/>
              <a:t>Waiting can also be caused by inefficient administration.</a:t>
            </a:r>
          </a:p>
          <a:p>
            <a:r>
              <a:rPr lang="en-US" dirty="0"/>
              <a:t>Reduction in waiting time will require thoughtful applications of lean and process improvement.</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1430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11562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1.4.4 Five-S (5S)</a:t>
            </a:r>
          </a:p>
        </p:txBody>
      </p:sp>
      <p:sp>
        <p:nvSpPr>
          <p:cNvPr id="8" name="Slide Number Placeholder 7"/>
          <p:cNvSpPr>
            <a:spLocks noGrp="1"/>
          </p:cNvSpPr>
          <p:nvPr>
            <p:ph type="sldNum" sz="quarter" idx="4"/>
          </p:nvPr>
        </p:nvSpPr>
        <p:spPr/>
        <p:txBody>
          <a:bodyPr/>
          <a:lstStyle/>
          <a:p>
            <a:fld id="{5A6A12F4-C341-4E64-9C18-B0BA3358FAF5}" type="slidenum">
              <a:rPr lang="en-US" smtClean="0"/>
              <a:pPr/>
              <a:t>223</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019274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3" name="Content Placeholder 2"/>
          <p:cNvSpPr>
            <a:spLocks noGrp="1"/>
          </p:cNvSpPr>
          <p:nvPr>
            <p:ph idx="1"/>
          </p:nvPr>
        </p:nvSpPr>
        <p:spPr/>
        <p:txBody>
          <a:bodyPr>
            <a:normAutofit/>
          </a:bodyPr>
          <a:lstStyle/>
          <a:p>
            <a:r>
              <a:rPr lang="en-US" b="1" dirty="0">
                <a:latin typeface="Arial" charset="0"/>
              </a:rPr>
              <a:t>5S</a:t>
            </a:r>
            <a:r>
              <a:rPr lang="en-US" dirty="0">
                <a:latin typeface="Arial" charset="0"/>
              </a:rPr>
              <a:t> is systematic method to organize, order, clean, and standardize a workplace…and to keep it that way!</a:t>
            </a:r>
          </a:p>
          <a:p>
            <a:pPr lvl="1"/>
            <a:r>
              <a:rPr lang="en-US" dirty="0"/>
              <a:t>5S is a methodology of organizing and improving the work environment.</a:t>
            </a:r>
          </a:p>
          <a:p>
            <a:r>
              <a:rPr lang="en-US" dirty="0"/>
              <a:t>5S is summarized in five Japanese words all starting with the letter S:</a:t>
            </a:r>
          </a:p>
          <a:p>
            <a:pPr lvl="1"/>
            <a:r>
              <a:rPr lang="en-US" b="1" dirty="0">
                <a:solidFill>
                  <a:srgbClr val="182835"/>
                </a:solidFill>
              </a:rPr>
              <a:t>Seiri</a:t>
            </a:r>
            <a:r>
              <a:rPr lang="en-US" dirty="0"/>
              <a:t> (sorting)</a:t>
            </a:r>
          </a:p>
          <a:p>
            <a:pPr lvl="1"/>
            <a:r>
              <a:rPr lang="en-US" b="1" dirty="0">
                <a:solidFill>
                  <a:srgbClr val="182835"/>
                </a:solidFill>
              </a:rPr>
              <a:t>Seiton</a:t>
            </a:r>
            <a:r>
              <a:rPr lang="en-US" dirty="0"/>
              <a:t> (straightening)</a:t>
            </a:r>
          </a:p>
          <a:p>
            <a:pPr lvl="1"/>
            <a:r>
              <a:rPr lang="en-US" b="1" dirty="0">
                <a:solidFill>
                  <a:srgbClr val="182835"/>
                </a:solidFill>
              </a:rPr>
              <a:t>Seiso</a:t>
            </a:r>
            <a:r>
              <a:rPr lang="en-US" dirty="0"/>
              <a:t> (shining)</a:t>
            </a:r>
          </a:p>
          <a:p>
            <a:pPr lvl="1"/>
            <a:r>
              <a:rPr lang="en-US" b="1" dirty="0">
                <a:solidFill>
                  <a:srgbClr val="182835"/>
                </a:solidFill>
              </a:rPr>
              <a:t>Seiketsu</a:t>
            </a:r>
            <a:r>
              <a:rPr lang="en-US" dirty="0"/>
              <a:t> (standardizing)</a:t>
            </a:r>
          </a:p>
          <a:p>
            <a:pPr lvl="1"/>
            <a:r>
              <a:rPr lang="en-US" b="1" dirty="0">
                <a:solidFill>
                  <a:srgbClr val="182835"/>
                </a:solidFill>
              </a:rPr>
              <a:t>Shisuke</a:t>
            </a:r>
            <a:r>
              <a:rPr lang="en-US" dirty="0"/>
              <a:t> (sustaining)</a:t>
            </a:r>
          </a:p>
          <a:p>
            <a:r>
              <a:rPr lang="en-US" dirty="0"/>
              <a:t>5S was originally developed in Japan and is widely used to optimize the workplace to increase productivity and efficiency.</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973832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32275930"/>
              </p:ext>
            </p:extLst>
          </p:nvPr>
        </p:nvGraphicFramePr>
        <p:xfrm>
          <a:off x="1219200" y="1165412"/>
          <a:ext cx="87630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p:cNvSpPr>
            <a:spLocks noGrp="1"/>
          </p:cNvSpPr>
          <p:nvPr>
            <p:ph type="sldNum" sz="quarter" idx="4"/>
          </p:nvPr>
        </p:nvSpPr>
        <p:spPr/>
        <p:txBody>
          <a:bodyPr/>
          <a:lstStyle/>
          <a:p>
            <a:fld id="{5A6A12F4-C341-4E64-9C18-B0BA3358FAF5}" type="slidenum">
              <a:rPr lang="en-US" smtClean="0"/>
              <a:pPr/>
              <a:t>225</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923272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5S</a:t>
            </a:r>
          </a:p>
        </p:txBody>
      </p:sp>
      <p:sp>
        <p:nvSpPr>
          <p:cNvPr id="3" name="Content Placeholder 2"/>
          <p:cNvSpPr>
            <a:spLocks noGrp="1"/>
          </p:cNvSpPr>
          <p:nvPr>
            <p:ph idx="1"/>
          </p:nvPr>
        </p:nvSpPr>
        <p:spPr/>
        <p:txBody>
          <a:bodyPr>
            <a:normAutofit lnSpcReduction="10000"/>
          </a:bodyPr>
          <a:lstStyle/>
          <a:p>
            <a:r>
              <a:rPr lang="en-US" dirty="0"/>
              <a:t>Reduced waste</a:t>
            </a:r>
          </a:p>
          <a:p>
            <a:r>
              <a:rPr lang="en-US" dirty="0"/>
              <a:t>Reduced cost</a:t>
            </a:r>
          </a:p>
          <a:p>
            <a:r>
              <a:rPr lang="en-US" dirty="0"/>
              <a:t>Establish a work environment that is:</a:t>
            </a:r>
          </a:p>
          <a:p>
            <a:pPr lvl="1"/>
            <a:r>
              <a:rPr lang="en-US" dirty="0"/>
              <a:t>self-explaining</a:t>
            </a:r>
          </a:p>
          <a:p>
            <a:pPr lvl="1"/>
            <a:r>
              <a:rPr lang="en-US" dirty="0"/>
              <a:t>self-ordering</a:t>
            </a:r>
          </a:p>
          <a:p>
            <a:pPr lvl="1"/>
            <a:r>
              <a:rPr lang="en-US" dirty="0"/>
              <a:t>self-regulating</a:t>
            </a:r>
          </a:p>
          <a:p>
            <a:pPr lvl="1"/>
            <a:r>
              <a:rPr lang="en-US" dirty="0"/>
              <a:t>self-improving.</a:t>
            </a:r>
          </a:p>
          <a:p>
            <a:pPr lvl="1"/>
            <a:r>
              <a:rPr lang="en-US" dirty="0"/>
              <a:t>Where there is/are </a:t>
            </a:r>
            <a:r>
              <a:rPr lang="en-US" b="1" dirty="0">
                <a:solidFill>
                  <a:srgbClr val="182835"/>
                </a:solidFill>
              </a:rPr>
              <a:t>no more:</a:t>
            </a:r>
          </a:p>
          <a:p>
            <a:pPr lvl="2"/>
            <a:r>
              <a:rPr lang="en-US" dirty="0"/>
              <a:t>Wandering and/or searching</a:t>
            </a:r>
          </a:p>
          <a:p>
            <a:pPr lvl="2"/>
            <a:r>
              <a:rPr lang="en-US" dirty="0"/>
              <a:t>Waiting or delaying</a:t>
            </a:r>
          </a:p>
          <a:p>
            <a:pPr lvl="2"/>
            <a:r>
              <a:rPr lang="en-US" dirty="0"/>
              <a:t>Secret hiding spots for tools</a:t>
            </a:r>
          </a:p>
          <a:p>
            <a:pPr lvl="2"/>
            <a:r>
              <a:rPr lang="en-US" dirty="0"/>
              <a:t>Obstacles or detours</a:t>
            </a:r>
          </a:p>
          <a:p>
            <a:pPr lvl="2"/>
            <a:r>
              <a:rPr lang="en-US" dirty="0"/>
              <a:t>Extra pieces, parts, materials etc.</a:t>
            </a:r>
          </a:p>
          <a:p>
            <a:pPr lvl="2"/>
            <a:r>
              <a:rPr lang="en-US" dirty="0"/>
              <a:t>Injuries</a:t>
            </a:r>
          </a:p>
          <a:p>
            <a:pPr lvl="2"/>
            <a:r>
              <a:rPr lang="en-US" dirty="0"/>
              <a:t>Waste. </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2068919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5S Systems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227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4528292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Results of 5S Systems</a:t>
            </a:r>
          </a:p>
        </p:txBody>
      </p:sp>
      <p:sp>
        <p:nvSpPr>
          <p:cNvPr id="3" name="Content Placeholder 2"/>
          <p:cNvSpPr>
            <a:spLocks noGrp="1"/>
          </p:cNvSpPr>
          <p:nvPr>
            <p:ph idx="1"/>
          </p:nvPr>
        </p:nvSpPr>
        <p:spPr/>
        <p:txBody>
          <a:bodyPr>
            <a:noAutofit/>
          </a:bodyPr>
          <a:lstStyle/>
          <a:p>
            <a:r>
              <a:rPr lang="en-US" dirty="0">
                <a:solidFill>
                  <a:srgbClr val="000000"/>
                </a:solidFill>
              </a:rPr>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228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7098859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3962400" y="1358153"/>
            <a:ext cx="7032812" cy="50292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solidFill>
                  <a:srgbClr val="182835"/>
                </a:solidFill>
              </a:rPr>
              <a:t>When in doubt…throw it out!</a:t>
            </a:r>
          </a:p>
        </p:txBody>
      </p:sp>
      <p:sp>
        <p:nvSpPr>
          <p:cNvPr id="10" name="Slide Number Placeholder 9"/>
          <p:cNvSpPr>
            <a:spLocks noGrp="1"/>
          </p:cNvSpPr>
          <p:nvPr>
            <p:ph type="sldNum" sz="quarter" idx="4"/>
          </p:nvPr>
        </p:nvSpPr>
        <p:spPr/>
        <p:txBody>
          <a:bodyPr/>
          <a:lstStyle/>
          <a:p>
            <a:fld id="{5A6A12F4-C341-4E64-9C18-B0BA3358FAF5}" type="slidenum">
              <a:rPr lang="en-US" smtClean="0"/>
              <a:pPr/>
              <a:t>229</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90600" y="2487436"/>
            <a:ext cx="2565401" cy="2770633"/>
          </a:xfrm>
          <a:prstGeom prst="rect">
            <a:avLst/>
          </a:prstGeom>
        </p:spPr>
      </p:pic>
    </p:spTree>
    <p:custDataLst>
      <p:tags r:id="rId1"/>
    </p:custDataLst>
    <p:extLst>
      <p:ext uri="{BB962C8B-B14F-4D97-AF65-F5344CB8AC3E}">
        <p14:creationId xmlns:p14="http://schemas.microsoft.com/office/powerpoint/2010/main" val="362479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“Y” refers to the measure or output of a process.</a:t>
            </a:r>
          </a:p>
          <a:p>
            <a:pPr lvl="1"/>
            <a:r>
              <a:rPr lang="en-US" dirty="0"/>
              <a:t>Y is usually your primary metric</a:t>
            </a:r>
          </a:p>
          <a:p>
            <a:pPr lvl="1"/>
            <a:r>
              <a:rPr lang="en-US" dirty="0"/>
              <a:t>Y is the measure of process performance that you are trying to improve.</a:t>
            </a:r>
          </a:p>
          <a:p>
            <a:r>
              <a:rPr lang="en-US" dirty="0"/>
              <a:t>f(x) means “function of x.”</a:t>
            </a:r>
          </a:p>
          <a:p>
            <a:pPr lvl="1"/>
            <a:r>
              <a:rPr lang="en-US" dirty="0"/>
              <a:t>x’s are factors or inputs that affect the Y</a:t>
            </a:r>
          </a:p>
          <a:p>
            <a:r>
              <a:rPr lang="en-US" dirty="0"/>
              <a:t>Combined, the Y = f(x) statement reads “Y is a function of x.”</a:t>
            </a:r>
          </a:p>
          <a:p>
            <a:r>
              <a:rPr lang="en-US" dirty="0"/>
              <a:t>In simple terms: “My process performance is dependent on certain x’s.”</a:t>
            </a:r>
          </a:p>
          <a:p>
            <a:r>
              <a:rPr lang="en-US" dirty="0"/>
              <a:t>The objective in a Six Sigma project is to identify the critical x’s that have the most influence on the output (Y) and adjust them so that the Y improves.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915166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3886199" y="1295400"/>
            <a:ext cx="7239001" cy="5029200"/>
          </a:xfrm>
        </p:spPr>
        <p:txBody>
          <a:bodyPr>
            <a:noAutofit/>
          </a:bodyPr>
          <a:lstStyle/>
          <a:p>
            <a:r>
              <a:rPr lang="en-US" sz="2200" b="1" dirty="0">
                <a:solidFill>
                  <a:srgbClr val="182835"/>
                </a:solidFill>
              </a:rPr>
              <a:t>Straightening</a:t>
            </a:r>
            <a:r>
              <a:rPr lang="en-US" sz="2200" dirty="0">
                <a:solidFill>
                  <a:srgbClr val="182835"/>
                </a:solidFill>
              </a:rPr>
              <a:t> in 5S is also called </a:t>
            </a:r>
            <a:r>
              <a:rPr lang="en-US" sz="2200" b="1" dirty="0">
                <a:solidFill>
                  <a:srgbClr val="182835"/>
                </a:solidFill>
              </a:rPr>
              <a:t>setting in order.</a:t>
            </a:r>
            <a:endParaRPr lang="en-US" sz="2200" dirty="0">
              <a:solidFill>
                <a:srgbClr val="182835"/>
              </a:solidFill>
            </a:endParaRPr>
          </a:p>
          <a:p>
            <a:endParaRPr lang="en-US" sz="2200" dirty="0"/>
          </a:p>
          <a:p>
            <a:r>
              <a:rPr lang="en-US" sz="2200" dirty="0"/>
              <a:t>Label each needed item.</a:t>
            </a:r>
          </a:p>
          <a:p>
            <a:endParaRPr lang="en-US" sz="2200" dirty="0"/>
          </a:p>
          <a:p>
            <a:r>
              <a:rPr lang="en-US" sz="2200" dirty="0"/>
              <a:t>Store items at their best locations so that the workers can find them easily whenever they needed any item.</a:t>
            </a:r>
          </a:p>
          <a:p>
            <a:endParaRPr lang="en-US" sz="2200" dirty="0"/>
          </a:p>
          <a:p>
            <a:r>
              <a:rPr lang="en-US" sz="2200" dirty="0"/>
              <a:t>Reduce the motion and time required to locate and obtain any item whenever it is needed. </a:t>
            </a:r>
          </a:p>
          <a:p>
            <a:endParaRPr lang="en-US" sz="2200" dirty="0"/>
          </a:p>
          <a:p>
            <a:r>
              <a:rPr lang="en-US" sz="2200" dirty="0"/>
              <a:t>Promote an efficient work flow path.</a:t>
            </a:r>
          </a:p>
          <a:p>
            <a:endParaRPr lang="en-US" sz="2200" dirty="0"/>
          </a:p>
          <a:p>
            <a:r>
              <a:rPr lang="en-US" sz="2200" dirty="0"/>
              <a:t>Use visual aids like the tool board image on this page.</a:t>
            </a:r>
          </a:p>
        </p:txBody>
      </p:sp>
      <p:sp>
        <p:nvSpPr>
          <p:cNvPr id="9" name="Slide Number Placeholder 8"/>
          <p:cNvSpPr>
            <a:spLocks noGrp="1"/>
          </p:cNvSpPr>
          <p:nvPr>
            <p:ph type="sldNum" sz="quarter" idx="4"/>
          </p:nvPr>
        </p:nvSpPr>
        <p:spPr/>
        <p:txBody>
          <a:bodyPr/>
          <a:lstStyle/>
          <a:p>
            <a:fld id="{5A6A12F4-C341-4E64-9C18-B0BA3358FAF5}" type="slidenum">
              <a:rPr lang="en-US" smtClean="0"/>
              <a:pPr/>
              <a:t>230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355476"/>
            <a:ext cx="2767725" cy="306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701285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505201" y="1367118"/>
            <a:ext cx="7696200" cy="50292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667000"/>
            <a:ext cx="2183831"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6403435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a:t>
            </a:r>
          </a:p>
        </p:txBody>
      </p:sp>
      <p:sp>
        <p:nvSpPr>
          <p:cNvPr id="3" name="Content Placeholder 2"/>
          <p:cNvSpPr>
            <a:spLocks noGrp="1"/>
          </p:cNvSpPr>
          <p:nvPr>
            <p:ph idx="1"/>
          </p:nvPr>
        </p:nvSpPr>
        <p:spPr/>
        <p:txBody>
          <a:bodyPr>
            <a:normAutofit/>
          </a:bodyPr>
          <a:lstStyle/>
          <a:p>
            <a:r>
              <a:rPr lang="en-US" b="1" dirty="0">
                <a:solidFill>
                  <a:srgbClr val="182835"/>
                </a:solidFill>
              </a:rPr>
              <a:t>Standardize</a:t>
            </a:r>
            <a:r>
              <a:rPr lang="en-US" dirty="0">
                <a:solidFill>
                  <a:srgbClr val="182835"/>
                </a:solidFill>
              </a:rPr>
              <a:t> 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840694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0124039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b="1" dirty="0">
                <a:solidFill>
                  <a:srgbClr val="182835"/>
                </a:solidFill>
              </a:rPr>
              <a:t>Sort</a:t>
            </a:r>
            <a:r>
              <a:rPr lang="en-US" dirty="0">
                <a:solidFill>
                  <a:srgbClr val="182835"/>
                </a:solidFill>
              </a:rPr>
              <a:t> – “when in doubt, move it out.”</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Shine</a:t>
            </a:r>
            <a:r>
              <a:rPr lang="en-US" dirty="0">
                <a:solidFill>
                  <a:srgbClr val="182835"/>
                </a:solidFill>
              </a:rPr>
              <a:t> – Clean machines and/or work areas. Set regular cleaning schedules and responsibilities.</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Standardize</a:t>
            </a:r>
            <a:r>
              <a:rPr lang="en-US" dirty="0">
                <a:solidFill>
                  <a:srgbClr val="182835"/>
                </a:solidFill>
              </a:rPr>
              <a:t> – Solidify previous three steps, make 5S a regular part of the work environment and everyday life.</a:t>
            </a:r>
          </a:p>
          <a:p>
            <a:pPr marL="571500" indent="-457200">
              <a:buFont typeface="+mj-lt"/>
              <a:buAutoNum type="arabicPeriod"/>
            </a:pPr>
            <a:endParaRPr lang="en-US" b="1" dirty="0">
              <a:solidFill>
                <a:srgbClr val="182835"/>
              </a:solidFill>
            </a:endParaRPr>
          </a:p>
          <a:p>
            <a:pPr marL="571500" indent="-457200">
              <a:buFont typeface="+mj-lt"/>
              <a:buAutoNum type="arabicPeriod"/>
            </a:pPr>
            <a:r>
              <a:rPr lang="en-US" b="1" dirty="0">
                <a:solidFill>
                  <a:srgbClr val="182835"/>
                </a:solidFill>
              </a:rPr>
              <a:t>Sustain</a:t>
            </a:r>
            <a:r>
              <a:rPr lang="en-US" dirty="0">
                <a:solidFill>
                  <a:srgbClr val="182835"/>
                </a:solidFill>
              </a:rPr>
              <a:t> – Audit, manage, and comply with established 5S guidelines for your business or facility.</a:t>
            </a:r>
          </a:p>
          <a:p>
            <a:endParaRPr lang="en-US" dirty="0">
              <a:solidFill>
                <a:srgbClr val="182835"/>
              </a:solidFill>
            </a:endParaRPr>
          </a:p>
        </p:txBody>
      </p:sp>
      <p:sp>
        <p:nvSpPr>
          <p:cNvPr id="9" name="Slide Number Placeholder 8"/>
          <p:cNvSpPr>
            <a:spLocks noGrp="1"/>
          </p:cNvSpPr>
          <p:nvPr>
            <p:ph type="sldNum" sz="quarter" idx="4"/>
          </p:nvPr>
        </p:nvSpPr>
        <p:spPr/>
        <p:txBody>
          <a:bodyPr/>
          <a:lstStyle/>
          <a:p>
            <a:fld id="{5A6A12F4-C341-4E64-9C18-B0BA3358FAF5}" type="slidenum">
              <a:rPr lang="en-US" smtClean="0"/>
              <a:pPr/>
              <a:t>234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8698617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Five-S (5S)</a:t>
            </a:r>
          </a:p>
        </p:txBody>
      </p:sp>
      <p:sp>
        <p:nvSpPr>
          <p:cNvPr id="3" name="Content Placeholder 2"/>
          <p:cNvSpPr>
            <a:spLocks noGrp="1"/>
          </p:cNvSpPr>
          <p:nvPr>
            <p:ph idx="1"/>
          </p:nvPr>
        </p:nvSpPr>
        <p:spPr/>
        <p:txBody>
          <a:bodyPr/>
          <a:lstStyle/>
          <a:p>
            <a:r>
              <a:rPr lang="en-US" dirty="0"/>
              <a:t>A few words about 5S and the Lean Enterprise</a:t>
            </a:r>
          </a:p>
          <a:p>
            <a:pPr lvl="1"/>
            <a:endParaRPr lang="en-US" dirty="0"/>
          </a:p>
          <a:p>
            <a:pPr lvl="1"/>
            <a:r>
              <a:rPr lang="en-US" dirty="0"/>
              <a:t>As a method, 5S generates immediate improvements.</a:t>
            </a:r>
          </a:p>
          <a:p>
            <a:pPr lvl="1"/>
            <a:endParaRPr lang="en-US" dirty="0"/>
          </a:p>
          <a:p>
            <a:pPr lvl="1"/>
            <a:r>
              <a:rPr lang="en-US" dirty="0"/>
              <a:t>5S is one of many effective lean methods that create observable results.</a:t>
            </a:r>
          </a:p>
          <a:p>
            <a:pPr lvl="1"/>
            <a:endParaRPr lang="en-US" dirty="0"/>
          </a:p>
          <a:p>
            <a:pPr lvl="1"/>
            <a:r>
              <a:rPr lang="en-US" dirty="0"/>
              <a:t>It is tempting to implement 5S alone without considering the entire value stream.</a:t>
            </a:r>
          </a:p>
          <a:p>
            <a:pPr lvl="1"/>
            <a:endParaRPr lang="en-US" dirty="0"/>
          </a:p>
          <a:p>
            <a:pPr lvl="1"/>
            <a:r>
              <a:rPr lang="en-US" dirty="0"/>
              <a:t>However, it is advisable to consider a well-planned lean manufacturing approach to the entire production system.</a:t>
            </a:r>
          </a:p>
        </p:txBody>
      </p:sp>
      <p:sp>
        <p:nvSpPr>
          <p:cNvPr id="9" name="Slide Number Placeholder 8"/>
          <p:cNvSpPr>
            <a:spLocks noGrp="1"/>
          </p:cNvSpPr>
          <p:nvPr>
            <p:ph type="sldNum" sz="quarter" idx="4"/>
          </p:nvPr>
        </p:nvSpPr>
        <p:spPr/>
        <p:txBody>
          <a:bodyPr/>
          <a:lstStyle/>
          <a:p>
            <a:fld id="{5A6A12F4-C341-4E64-9C18-B0BA3358FAF5}" type="slidenum">
              <a:rPr lang="en-US" smtClean="0"/>
              <a:pPr/>
              <a:t>235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7921704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 Measure Phase</a:t>
            </a:r>
          </a:p>
        </p:txBody>
      </p:sp>
      <p:sp>
        <p:nvSpPr>
          <p:cNvPr id="5" name="Slide Number Placeholder 4"/>
          <p:cNvSpPr>
            <a:spLocks noGrp="1"/>
          </p:cNvSpPr>
          <p:nvPr>
            <p:ph type="sldNum" sz="quarter" idx="4"/>
          </p:nvPr>
        </p:nvSpPr>
        <p:spPr/>
        <p:txBody>
          <a:bodyPr/>
          <a:lstStyle/>
          <a:p>
            <a:fld id="{5A6A12F4-C341-4E64-9C18-B0BA3358FAF5}" type="slidenum">
              <a:rPr lang="en-US" smtClean="0"/>
              <a:pPr/>
              <a:t>236</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802197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t>2.1 Process Definition</a:t>
            </a:r>
            <a:br>
              <a:rPr lang="en-US" sz="1600" b="1" dirty="0"/>
            </a:br>
            <a:r>
              <a:rPr lang="en-US" sz="1600" dirty="0"/>
              <a:t>   2.1.1 Cause and Effect Diagrams</a:t>
            </a:r>
            <a:br>
              <a:rPr lang="en-US" sz="1600" dirty="0"/>
            </a:br>
            <a:r>
              <a:rPr lang="en-US" sz="1600" dirty="0"/>
              <a:t>   2.1.2 Cause and Effects Matrix</a:t>
            </a:r>
            <a:br>
              <a:rPr lang="en-US" sz="1600" dirty="0"/>
            </a:br>
            <a:r>
              <a:rPr lang="en-US" sz="1600" dirty="0"/>
              <a:t>   2.1.3 Process Mapping</a:t>
            </a:r>
            <a:br>
              <a:rPr lang="en-US" sz="1600" dirty="0"/>
            </a:br>
            <a:r>
              <a:rPr lang="en-US" sz="1600" dirty="0"/>
              <a:t>   2.1.4 FMEA: Failure Modes and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t>2.2 Six Sigma Statistics</a:t>
            </a:r>
            <a:br>
              <a:rPr lang="en-US" sz="1600" b="1" dirty="0"/>
            </a:br>
            <a:r>
              <a:rPr lang="en-US" sz="1600" dirty="0"/>
              <a:t>   2.2.1 Basic Statistics</a:t>
            </a:r>
            <a:br>
              <a:rPr lang="en-US" sz="1600" dirty="0"/>
            </a:br>
            <a:r>
              <a:rPr lang="en-US" sz="1600" dirty="0"/>
              <a:t>   2.2.2 Descriptive Statistics</a:t>
            </a:r>
            <a:br>
              <a:rPr lang="en-US" sz="1600" dirty="0"/>
            </a:br>
            <a:r>
              <a:rPr lang="en-US" sz="1600" dirty="0"/>
              <a:t>   2.2.3 Distributions and Normality</a:t>
            </a:r>
            <a:br>
              <a:rPr lang="en-US" sz="1600" dirty="0"/>
            </a:b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br>
              <a:rPr lang="en-US" sz="1600" b="1" dirty="0"/>
            </a:br>
            <a:r>
              <a:rPr lang="en-US" sz="1600" dirty="0"/>
              <a:t>   2.3.1 Precision and Accuracy</a:t>
            </a:r>
            <a:br>
              <a:rPr lang="en-US" sz="1600" dirty="0"/>
            </a:br>
            <a:r>
              <a:rPr lang="en-US" sz="1600" dirty="0"/>
              <a:t>   2.3.2 Bias, Linearity, and Stability</a:t>
            </a:r>
            <a:br>
              <a:rPr lang="en-US" sz="1600" dirty="0"/>
            </a:br>
            <a:r>
              <a:rPr lang="en-US" sz="1600" dirty="0"/>
              <a:t>   2.3.3 Gage R&amp;R</a:t>
            </a:r>
            <a:br>
              <a:rPr lang="en-US" sz="1600" dirty="0"/>
            </a:br>
            <a:r>
              <a:rPr lang="en-US" sz="1600" dirty="0"/>
              <a:t>   2.3.4 Variable and Attribute MSA</a:t>
            </a:r>
          </a:p>
          <a:p>
            <a:pPr marL="114300" indent="0">
              <a:buNone/>
            </a:pPr>
            <a:endParaRPr lang="en-US" sz="1600" b="1" dirty="0"/>
          </a:p>
          <a:p>
            <a:pPr marL="114300" indent="0">
              <a:spcBef>
                <a:spcPts val="600"/>
              </a:spcBef>
              <a:spcAft>
                <a:spcPts val="600"/>
              </a:spcAft>
              <a:buNone/>
            </a:pPr>
            <a:r>
              <a:rPr lang="en-US" sz="1600" b="1" dirty="0"/>
              <a:t>2.4 Process Capability</a:t>
            </a:r>
            <a:br>
              <a:rPr lang="en-US" sz="1600" b="1" dirty="0"/>
            </a:br>
            <a:r>
              <a:rPr lang="en-US" sz="1600" dirty="0"/>
              <a:t>   2.4.1 Capability Analysis</a:t>
            </a:r>
            <a:br>
              <a:rPr lang="en-US" sz="1600" dirty="0"/>
            </a:br>
            <a:r>
              <a:rPr lang="en-US" sz="1600" dirty="0"/>
              <a:t>   2.4.2 Concept of Stability</a:t>
            </a:r>
            <a:br>
              <a:rPr lang="en-US" sz="1600" dirty="0"/>
            </a:br>
            <a:r>
              <a:rPr lang="en-US" sz="1600" dirty="0"/>
              <a:t>   2.4.3 Attribute and Discrete Capability</a:t>
            </a:r>
            <a:br>
              <a:rPr lang="en-US" sz="1600" dirty="0"/>
            </a:br>
            <a:r>
              <a:rPr lang="en-US" sz="1600" dirty="0"/>
              <a:t>   2.4.4 Monitoring Techniques</a:t>
            </a:r>
            <a:endParaRPr lang="en-US" sz="1400" dirty="0"/>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237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2195152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 Process Definition</a:t>
            </a:r>
          </a:p>
        </p:txBody>
      </p:sp>
      <p:sp>
        <p:nvSpPr>
          <p:cNvPr id="5" name="Slide Number Placeholder 4"/>
          <p:cNvSpPr>
            <a:spLocks noGrp="1"/>
          </p:cNvSpPr>
          <p:nvPr>
            <p:ph type="sldNum" sz="quarter" idx="4"/>
          </p:nvPr>
        </p:nvSpPr>
        <p:spPr/>
        <p:txBody>
          <a:bodyPr/>
          <a:lstStyle/>
          <a:p>
            <a:fld id="{5A6A12F4-C341-4E64-9C18-B0BA3358FAF5}" type="slidenum">
              <a:rPr lang="en-US" smtClean="0"/>
              <a:pPr/>
              <a:t>238</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235651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t>2.1 Process Definition</a:t>
            </a:r>
            <a:br>
              <a:rPr lang="en-US" sz="1600" b="1" dirty="0"/>
            </a:br>
            <a:r>
              <a:rPr lang="en-US" sz="1600" dirty="0"/>
              <a:t>   2.1.1 Cause and Effect Diagrams</a:t>
            </a:r>
            <a:br>
              <a:rPr lang="en-US" sz="1600" dirty="0"/>
            </a:br>
            <a:r>
              <a:rPr lang="en-US" sz="1600" dirty="0"/>
              <a:t>   2.1.2 Cause and Effects Matrix</a:t>
            </a:r>
            <a:br>
              <a:rPr lang="en-US" sz="1600" dirty="0"/>
            </a:br>
            <a:r>
              <a:rPr lang="en-US" sz="1600" dirty="0"/>
              <a:t>   2.1.3 Process Mapping</a:t>
            </a:r>
            <a:br>
              <a:rPr lang="en-US" sz="1600" dirty="0"/>
            </a:br>
            <a:r>
              <a:rPr lang="en-US" sz="1600" dirty="0"/>
              <a:t>   2.1.4 FMEA: Failure Modes and Effects Analysis</a:t>
            </a:r>
          </a:p>
          <a:p>
            <a:pPr marL="114300" indent="0">
              <a:buNone/>
            </a:pPr>
            <a:r>
              <a:rPr lang="en-US" sz="1600" dirty="0"/>
              <a:t>   2.1.5 Theory of Constraints</a:t>
            </a:r>
          </a:p>
          <a:p>
            <a:pPr marL="114300" indent="0">
              <a:buNone/>
            </a:pPr>
            <a:endParaRPr lang="en-US" sz="1600" b="1" dirty="0"/>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solidFill>
                <a:schemeClr val="bg1">
                  <a:lumMod val="50000"/>
                </a:schemeClr>
              </a:solidFill>
            </a:endParaRPr>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239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25122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Let us look at a simple example of a pizza delivery company that desires to meet customer expectations of on-time delivery.</a:t>
            </a:r>
          </a:p>
          <a:p>
            <a:pPr lvl="1"/>
            <a:r>
              <a:rPr lang="en-US" dirty="0"/>
              <a:t>Measure = on-time pizza deliveries </a:t>
            </a:r>
          </a:p>
          <a:p>
            <a:pPr lvl="2"/>
            <a:r>
              <a:rPr lang="en-US" sz="2000" dirty="0"/>
              <a:t>Y = percent of on-time deliveries</a:t>
            </a:r>
          </a:p>
          <a:p>
            <a:pPr lvl="1"/>
            <a:r>
              <a:rPr lang="en-US" dirty="0"/>
              <a:t>f(x) would be the x’s or factors that heavily influence timely deliveries </a:t>
            </a:r>
          </a:p>
          <a:p>
            <a:pPr lvl="2"/>
            <a:r>
              <a:rPr lang="en-US" dirty="0"/>
              <a:t>x1: might be traffic</a:t>
            </a:r>
          </a:p>
          <a:p>
            <a:pPr lvl="2"/>
            <a:r>
              <a:rPr lang="en-US" dirty="0"/>
              <a:t>x2: might be the number of deliveries per driver dispatch</a:t>
            </a:r>
          </a:p>
          <a:p>
            <a:pPr lvl="2"/>
            <a:r>
              <a:rPr lang="en-US" dirty="0"/>
              <a:t>x3: might be the accuracy of directions provided to the driver</a:t>
            </a:r>
          </a:p>
          <a:p>
            <a:pPr lvl="2"/>
            <a:r>
              <a:rPr lang="en-US" dirty="0"/>
              <a:t>x4: might be the reliability of the delivery vehicle</a:t>
            </a:r>
          </a:p>
          <a:p>
            <a:pPr lvl="2"/>
            <a:r>
              <a:rPr lang="en-US" dirty="0"/>
              <a:t>etc.</a:t>
            </a:r>
          </a:p>
          <a:p>
            <a:r>
              <a:rPr lang="en-US" dirty="0"/>
              <a:t>The statement Y = f(x) in this example will refer to the proven x’s determined through the steps of a Six Sigma project.</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24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2802449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2.1.1 Cause and Effect Diagram</a:t>
            </a:r>
            <a:endParaRPr lang="en-US" sz="24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240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3782858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5714792"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a:t>What is a Cause and Effect Diagram?</a:t>
            </a:r>
          </a:p>
        </p:txBody>
      </p:sp>
      <p:sp>
        <p:nvSpPr>
          <p:cNvPr id="3" name="Content Placeholder 2"/>
          <p:cNvSpPr>
            <a:spLocks noGrp="1"/>
          </p:cNvSpPr>
          <p:nvPr>
            <p:ph idx="1"/>
          </p:nvPr>
        </p:nvSpPr>
        <p:spPr/>
        <p:txBody>
          <a:bodyPr>
            <a:normAutofit/>
          </a:bodyPr>
          <a:lstStyle/>
          <a:p>
            <a:r>
              <a:rPr lang="en-US" dirty="0"/>
              <a:t>A </a:t>
            </a:r>
            <a:r>
              <a:rPr lang="en-US" b="1" dirty="0"/>
              <a:t>cause and effect diagram </a:t>
            </a:r>
            <a:r>
              <a:rPr lang="en-US" dirty="0"/>
              <a:t>is also called a </a:t>
            </a:r>
            <a:r>
              <a:rPr lang="en-US" i="1" dirty="0"/>
              <a:t>Fishbone Diagram </a:t>
            </a:r>
            <a:r>
              <a:rPr lang="en-US" dirty="0"/>
              <a:t>or </a:t>
            </a:r>
            <a:r>
              <a:rPr lang="en-US" i="1" dirty="0"/>
              <a:t>Ishikawa Diagram</a:t>
            </a:r>
            <a:r>
              <a:rPr lang="en-US" dirty="0"/>
              <a:t>. It was created by Kaoru Ishikawa and is used to identify, organize, and display the potential causes of a specific effect or event in a graphical way similar to a fishbone.</a:t>
            </a:r>
          </a:p>
          <a:p>
            <a:r>
              <a:rPr lang="en-US" dirty="0"/>
              <a:t>It illustrates the relationship between one specified event (output) and its categorized potential causes (inputs) in a visual and systematic way.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9562234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Major Categories of Potential Causes </a:t>
            </a:r>
          </a:p>
        </p:txBody>
      </p:sp>
      <p:sp>
        <p:nvSpPr>
          <p:cNvPr id="3" name="Content Placeholder 2"/>
          <p:cNvSpPr>
            <a:spLocks noGrp="1"/>
          </p:cNvSpPr>
          <p:nvPr>
            <p:ph idx="1"/>
          </p:nvPr>
        </p:nvSpPr>
        <p:spPr/>
        <p:txBody>
          <a:bodyPr>
            <a:normAutofit/>
          </a:bodyPr>
          <a:lstStyle/>
          <a:p>
            <a:r>
              <a:rPr lang="en-US" dirty="0">
                <a:solidFill>
                  <a:srgbClr val="182835"/>
                </a:solidFill>
              </a:rPr>
              <a:t>P4ME</a:t>
            </a:r>
          </a:p>
          <a:p>
            <a:pPr lvl="1"/>
            <a:r>
              <a:rPr lang="en-US" b="1" dirty="0">
                <a:solidFill>
                  <a:srgbClr val="182835"/>
                </a:solidFill>
              </a:rPr>
              <a:t>People</a:t>
            </a:r>
            <a:r>
              <a:rPr lang="en-US" dirty="0">
                <a:solidFill>
                  <a:srgbClr val="182835"/>
                </a:solidFill>
              </a:rPr>
              <a:t>: People who are involved in the process</a:t>
            </a:r>
          </a:p>
          <a:p>
            <a:pPr lvl="1"/>
            <a:r>
              <a:rPr lang="en-US" b="1" dirty="0">
                <a:solidFill>
                  <a:srgbClr val="182835"/>
                </a:solidFill>
              </a:rPr>
              <a:t>Methods</a:t>
            </a:r>
            <a:r>
              <a:rPr lang="en-US" dirty="0">
                <a:solidFill>
                  <a:srgbClr val="182835"/>
                </a:solidFill>
              </a:rPr>
              <a:t>: How the process is completed (e.g., procedures, policies, regulations, laws)</a:t>
            </a:r>
          </a:p>
          <a:p>
            <a:pPr lvl="1"/>
            <a:r>
              <a:rPr lang="en-US" b="1" dirty="0">
                <a:solidFill>
                  <a:srgbClr val="182835"/>
                </a:solidFill>
              </a:rPr>
              <a:t>Machines</a:t>
            </a:r>
            <a:r>
              <a:rPr lang="en-US" dirty="0">
                <a:solidFill>
                  <a:srgbClr val="182835"/>
                </a:solidFill>
              </a:rPr>
              <a:t>: Equipment or tools needed to perform the process</a:t>
            </a:r>
          </a:p>
          <a:p>
            <a:pPr lvl="1"/>
            <a:r>
              <a:rPr lang="en-US" b="1" dirty="0">
                <a:solidFill>
                  <a:srgbClr val="182835"/>
                </a:solidFill>
              </a:rPr>
              <a:t>Materials</a:t>
            </a:r>
            <a:r>
              <a:rPr lang="en-US" dirty="0">
                <a:solidFill>
                  <a:srgbClr val="182835"/>
                </a:solidFill>
              </a:rPr>
              <a:t>: Raw materials or information needed to do the job</a:t>
            </a:r>
          </a:p>
          <a:p>
            <a:pPr lvl="1"/>
            <a:r>
              <a:rPr lang="en-US" b="1" dirty="0">
                <a:solidFill>
                  <a:srgbClr val="182835"/>
                </a:solidFill>
              </a:rPr>
              <a:t>Measurements</a:t>
            </a:r>
            <a:r>
              <a:rPr lang="en-US" dirty="0">
                <a:solidFill>
                  <a:srgbClr val="182835"/>
                </a:solidFill>
              </a:rPr>
              <a:t>: Data collected from the process for inspection or evaluation</a:t>
            </a:r>
          </a:p>
          <a:p>
            <a:pPr lvl="1"/>
            <a:r>
              <a:rPr lang="en-US" b="1" dirty="0">
                <a:solidFill>
                  <a:srgbClr val="182835"/>
                </a:solidFill>
              </a:rPr>
              <a:t>Environment</a:t>
            </a:r>
            <a:r>
              <a:rPr lang="en-US" dirty="0">
                <a:solidFill>
                  <a:srgbClr val="182835"/>
                </a:solidFill>
              </a:rPr>
              <a:t>: Surroundings of the process (e.g., location, time, culture).</a:t>
            </a:r>
          </a:p>
          <a:p>
            <a:pPr lvl="1"/>
            <a:endParaRPr lang="en-US" dirty="0">
              <a:solidFill>
                <a:srgbClr val="182835"/>
              </a:solidFill>
            </a:endParaRP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242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7939216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lstStyle/>
          <a:p>
            <a:pPr marL="342900" lvl="1" indent="-342900"/>
            <a:r>
              <a:rPr lang="en-US" sz="2400" dirty="0"/>
              <a:t>Step 1: Identify and define the effect/event being analyzed.</a:t>
            </a:r>
          </a:p>
          <a:p>
            <a:pPr lvl="1"/>
            <a:endParaRPr lang="en-US" dirty="0"/>
          </a:p>
          <a:p>
            <a:pPr lvl="1"/>
            <a:r>
              <a:rPr lang="en-US" dirty="0"/>
              <a:t>Clearly state the operational definition of the effect/event of interest.</a:t>
            </a:r>
          </a:p>
          <a:p>
            <a:pPr lvl="1"/>
            <a:endParaRPr lang="en-US" dirty="0"/>
          </a:p>
          <a:p>
            <a:pPr lvl="1"/>
            <a:r>
              <a:rPr lang="en-US" dirty="0"/>
              <a:t>The event can be the positive outcome desired or negative problem targeted to solve.</a:t>
            </a:r>
          </a:p>
          <a:p>
            <a:pPr lvl="1"/>
            <a:endParaRPr lang="en-US" dirty="0"/>
          </a:p>
          <a:p>
            <a:pPr lvl="1"/>
            <a:r>
              <a:rPr lang="en-US" dirty="0"/>
              <a:t>Enter the effect/event in the end box of the Fishbone diagram and draw a spine pointed to it.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0271450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1</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619258"/>
            <a:ext cx="1645920" cy="57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1954820" idx="1"/>
          </p:cNvCxnSpPr>
          <p:nvPr/>
        </p:nvCxnSpPr>
        <p:spPr>
          <a:xfrm>
            <a:off x="3429000" y="3905129"/>
            <a:ext cx="396240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953345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lstStyle/>
          <a:p>
            <a:pPr marL="342900" lvl="1" indent="-342900"/>
            <a:r>
              <a:rPr lang="en-US" sz="2400" dirty="0"/>
              <a:t>Step 2: Brainstorm the potential causes or factors of the effect/event occurring.</a:t>
            </a:r>
          </a:p>
          <a:p>
            <a:pPr lvl="1"/>
            <a:endParaRPr lang="en-US" dirty="0"/>
          </a:p>
          <a:p>
            <a:pPr lvl="1"/>
            <a:r>
              <a:rPr lang="en-US" dirty="0"/>
              <a:t>Identify any factors with a potential impact on the effect/event and include them in this step.</a:t>
            </a:r>
          </a:p>
          <a:p>
            <a:pPr lvl="1"/>
            <a:endParaRPr lang="en-US" dirty="0"/>
          </a:p>
          <a:p>
            <a:pPr lvl="1"/>
            <a:r>
              <a:rPr lang="en-US" dirty="0"/>
              <a:t>Put all the identified potential causes aside for use later. </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459518"/>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2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246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58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6805" y="370332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8749" y="346473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270010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0346" y="2882988"/>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9946" y="3174649"/>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33437"/>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1851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6371" y="3830495"/>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111" y="3589283"/>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834" y="3337560"/>
            <a:ext cx="11201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53346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pPr marL="342900" lvl="1" indent="-342900"/>
            <a:r>
              <a:rPr lang="en-US" sz="2400" dirty="0"/>
              <a:t>Step 3: Identify the main categories of causes and group the potential causes accordingly.</a:t>
            </a:r>
          </a:p>
          <a:p>
            <a:pPr lvl="1"/>
            <a:endParaRPr lang="en-US" dirty="0"/>
          </a:p>
          <a:p>
            <a:pPr lvl="1"/>
            <a:r>
              <a:rPr lang="en-US" dirty="0"/>
              <a:t>Besides P4ME (i.e., people, methods, machines, materials, measurements, and environment), you can group potential causes into other customized categories.</a:t>
            </a:r>
          </a:p>
          <a:p>
            <a:pPr lvl="1"/>
            <a:endParaRPr lang="en-US" dirty="0"/>
          </a:p>
          <a:p>
            <a:pPr lvl="1"/>
            <a:r>
              <a:rPr lang="en-US" dirty="0"/>
              <a:t>Below each major category, you can define sub-categories and then classify them to help you visualize the potential causes.</a:t>
            </a:r>
          </a:p>
          <a:p>
            <a:pPr lvl="1"/>
            <a:endParaRPr lang="en-US" dirty="0"/>
          </a:p>
          <a:p>
            <a:pPr lvl="1"/>
            <a:r>
              <a:rPr lang="en-US" dirty="0"/>
              <a:t>Enter each cause category in a box and connect the box to the spine. Link each potential cause to its corresponding cause category.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8348642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3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248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68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2286000"/>
            <a:ext cx="783993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5102557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Cause and Effect Diagram</a:t>
            </a:r>
          </a:p>
        </p:txBody>
      </p:sp>
      <p:sp>
        <p:nvSpPr>
          <p:cNvPr id="3" name="Content Placeholder 2"/>
          <p:cNvSpPr>
            <a:spLocks noGrp="1"/>
          </p:cNvSpPr>
          <p:nvPr>
            <p:ph idx="1"/>
          </p:nvPr>
        </p:nvSpPr>
        <p:spPr/>
        <p:txBody>
          <a:bodyPr>
            <a:normAutofit/>
          </a:bodyPr>
          <a:lstStyle/>
          <a:p>
            <a:r>
              <a:rPr lang="en-US" dirty="0"/>
              <a:t>Step 4: Analyze the cause and effect diagram. </a:t>
            </a:r>
          </a:p>
          <a:p>
            <a:pPr lvl="1"/>
            <a:endParaRPr lang="en-US" dirty="0"/>
          </a:p>
          <a:p>
            <a:pPr lvl="1"/>
            <a:r>
              <a:rPr lang="en-US" dirty="0"/>
              <a:t>A cause </a:t>
            </a:r>
            <a:r>
              <a:rPr lang="en-US" sz="2400" dirty="0"/>
              <a:t>and</a:t>
            </a:r>
            <a:r>
              <a:rPr lang="en-US" dirty="0"/>
              <a:t> effect diagram includes all the possible factors of the effect/event being analyzed. </a:t>
            </a:r>
          </a:p>
          <a:p>
            <a:pPr lvl="1"/>
            <a:endParaRPr lang="en-US" dirty="0"/>
          </a:p>
          <a:p>
            <a:pPr lvl="1"/>
            <a:r>
              <a:rPr lang="en-US" dirty="0"/>
              <a:t>Use a Pareto chart to filter causes the project team needs to focus on.</a:t>
            </a:r>
          </a:p>
          <a:p>
            <a:pPr lvl="1"/>
            <a:endParaRPr lang="en-US" dirty="0"/>
          </a:p>
          <a:p>
            <a:pPr lvl="1"/>
            <a:r>
              <a:rPr lang="en-US" dirty="0"/>
              <a:t>Identify causes with high impact that the team can take action upon.</a:t>
            </a:r>
          </a:p>
          <a:p>
            <a:pPr lvl="1"/>
            <a:endParaRPr lang="en-US" dirty="0"/>
          </a:p>
          <a:p>
            <a:pPr lvl="1"/>
            <a:r>
              <a:rPr lang="en-US" dirty="0"/>
              <a:t>Determine how to measure causes and effects quantitatively. Prepare for further statistical analysis.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249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9417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a:xfrm>
            <a:off x="4491860" y="1747611"/>
            <a:ext cx="5998342" cy="3410836"/>
          </a:xfrm>
        </p:spPr>
        <p:txBody>
          <a:bodyPr>
            <a:normAutofit/>
          </a:bodyPr>
          <a:lstStyle/>
          <a:p>
            <a:r>
              <a:rPr lang="en-US" dirty="0"/>
              <a:t>With this approach, all potential x’s are evaluated throughout the DMAIC methodology.</a:t>
            </a:r>
          </a:p>
          <a:p>
            <a:pPr marL="114300" indent="0">
              <a:buNone/>
            </a:pPr>
            <a:endParaRPr lang="en-US" dirty="0"/>
          </a:p>
          <a:p>
            <a:r>
              <a:rPr lang="en-US" dirty="0"/>
              <a:t>The x’s should be narrowed down until the vital few x’s that significantly influence “on-time pizza deliveries” are identified!</a:t>
            </a:r>
          </a:p>
        </p:txBody>
      </p:sp>
      <p:sp>
        <p:nvSpPr>
          <p:cNvPr id="20" name="Slide Number Placeholder 19"/>
          <p:cNvSpPr>
            <a:spLocks noGrp="1"/>
          </p:cNvSpPr>
          <p:nvPr>
            <p:ph type="sldNum" sz="quarter" idx="4"/>
          </p:nvPr>
        </p:nvSpPr>
        <p:spPr/>
        <p:txBody>
          <a:bodyPr/>
          <a:lstStyle/>
          <a:p>
            <a:fld id="{5A6A12F4-C341-4E64-9C18-B0BA3358FAF5}" type="slidenum">
              <a:rPr lang="en-US" smtClean="0"/>
              <a:pPr/>
              <a:t>25</a:t>
            </a:fld>
            <a:endParaRPr lang="en-US" dirty="0"/>
          </a:p>
        </p:txBody>
      </p:sp>
      <p:sp>
        <p:nvSpPr>
          <p:cNvPr id="19" name="Footer Placeholder 18"/>
          <p:cNvSpPr>
            <a:spLocks noGrp="1"/>
          </p:cNvSpPr>
          <p:nvPr>
            <p:ph type="ftr" sz="quarter" idx="3"/>
          </p:nvPr>
        </p:nvSpPr>
        <p:spPr/>
        <p:txBody>
          <a:bodyPr/>
          <a:lstStyle/>
          <a:p>
            <a:r>
              <a:rPr lang="en-US"/>
              <a:t>© Lean Partner Global</a:t>
            </a:r>
            <a:endParaRPr lang="en-US" dirty="0"/>
          </a:p>
        </p:txBody>
      </p:sp>
      <p:sp>
        <p:nvSpPr>
          <p:cNvPr id="18" name="Date Placeholder 17"/>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1521373" y="1542164"/>
            <a:ext cx="2819400" cy="3533681"/>
            <a:chOff x="2743200" y="3019519"/>
            <a:chExt cx="2819400" cy="3533681"/>
          </a:xfrm>
        </p:grpSpPr>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32766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6153090"/>
              <a:ext cx="914400" cy="400110"/>
            </a:xfrm>
            <a:prstGeom prst="rect">
              <a:avLst/>
            </a:prstGeom>
            <a:noFill/>
          </p:spPr>
          <p:txBody>
            <a:bodyPr wrap="square" rtlCol="0">
              <a:spAutoFit/>
            </a:bodyPr>
            <a:lstStyle/>
            <a:p>
              <a:pPr algn="ctr"/>
              <a:r>
                <a:rPr lang="en-US" sz="2000" b="1" dirty="0">
                  <a:solidFill>
                    <a:srgbClr val="00B050"/>
                  </a:solidFill>
                </a:rPr>
                <a:t>Y=f(x)</a:t>
              </a:r>
            </a:p>
          </p:txBody>
        </p:sp>
        <p:sp>
          <p:nvSpPr>
            <p:cNvPr id="8" name="TextBox 7"/>
            <p:cNvSpPr txBox="1"/>
            <p:nvPr/>
          </p:nvSpPr>
          <p:spPr>
            <a:xfrm>
              <a:off x="4155528" y="3987318"/>
              <a:ext cx="533400" cy="369332"/>
            </a:xfrm>
            <a:prstGeom prst="rect">
              <a:avLst/>
            </a:prstGeom>
            <a:noFill/>
          </p:spPr>
          <p:txBody>
            <a:bodyPr wrap="square" rtlCol="0">
              <a:spAutoFit/>
            </a:bodyPr>
            <a:lstStyle/>
            <a:p>
              <a:pPr algn="ctr"/>
              <a:r>
                <a:rPr lang="en-US" b="1" dirty="0">
                  <a:solidFill>
                    <a:srgbClr val="FFFF00"/>
                  </a:solidFill>
                </a:rPr>
                <a:t>X</a:t>
              </a:r>
              <a:r>
                <a:rPr lang="en-US" b="1" baseline="-25000" dirty="0">
                  <a:solidFill>
                    <a:srgbClr val="FFFF00"/>
                  </a:solidFill>
                </a:rPr>
                <a:t>8</a:t>
              </a:r>
            </a:p>
          </p:txBody>
        </p:sp>
        <p:sp>
          <p:nvSpPr>
            <p:cNvPr id="10" name="TextBox 9"/>
            <p:cNvSpPr txBox="1"/>
            <p:nvPr/>
          </p:nvSpPr>
          <p:spPr>
            <a:xfrm>
              <a:off x="3808687" y="4685409"/>
              <a:ext cx="533400" cy="369332"/>
            </a:xfrm>
            <a:prstGeom prst="rect">
              <a:avLst/>
            </a:prstGeom>
            <a:noFill/>
          </p:spPr>
          <p:txBody>
            <a:bodyPr wrap="square" rtlCol="0">
              <a:spAutoFit/>
            </a:bodyPr>
            <a:lstStyle/>
            <a:p>
              <a:pPr algn="ctr"/>
              <a:r>
                <a:rPr lang="en-US" b="1" dirty="0">
                  <a:solidFill>
                    <a:srgbClr val="A60A79"/>
                  </a:solidFill>
                </a:rPr>
                <a:t>X</a:t>
              </a:r>
              <a:r>
                <a:rPr lang="en-US" b="1" baseline="-25000" dirty="0">
                  <a:solidFill>
                    <a:srgbClr val="A60A79"/>
                  </a:solidFill>
                </a:rPr>
                <a:t>6</a:t>
              </a:r>
            </a:p>
          </p:txBody>
        </p:sp>
        <p:sp>
          <p:nvSpPr>
            <p:cNvPr id="11" name="TextBox 10"/>
            <p:cNvSpPr txBox="1"/>
            <p:nvPr/>
          </p:nvSpPr>
          <p:spPr>
            <a:xfrm>
              <a:off x="3390900" y="4135509"/>
              <a:ext cx="533400" cy="369332"/>
            </a:xfrm>
            <a:prstGeom prst="rect">
              <a:avLst/>
            </a:prstGeom>
            <a:noFill/>
          </p:spPr>
          <p:txBody>
            <a:bodyPr wrap="square" rtlCol="0">
              <a:spAutoFit/>
            </a:bodyPr>
            <a:lstStyle/>
            <a:p>
              <a:pPr algn="ctr"/>
              <a:r>
                <a:rPr lang="en-US" b="1" dirty="0">
                  <a:solidFill>
                    <a:srgbClr val="FF0000"/>
                  </a:solidFill>
                </a:rPr>
                <a:t>X</a:t>
              </a:r>
              <a:r>
                <a:rPr lang="en-US" b="1" baseline="-25000" dirty="0">
                  <a:solidFill>
                    <a:srgbClr val="FF0000"/>
                  </a:solidFill>
                </a:rPr>
                <a:t>1</a:t>
              </a:r>
            </a:p>
          </p:txBody>
        </p:sp>
        <p:sp>
          <p:nvSpPr>
            <p:cNvPr id="12" name="TextBox 11"/>
            <p:cNvSpPr txBox="1"/>
            <p:nvPr/>
          </p:nvSpPr>
          <p:spPr>
            <a:xfrm>
              <a:off x="4657397" y="3405150"/>
              <a:ext cx="533400" cy="369332"/>
            </a:xfrm>
            <a:prstGeom prst="rect">
              <a:avLst/>
            </a:prstGeom>
            <a:noFill/>
          </p:spPr>
          <p:txBody>
            <a:bodyPr wrap="square" rtlCol="0">
              <a:spAutoFit/>
            </a:bodyPr>
            <a:lstStyle/>
            <a:p>
              <a:pPr algn="ctr"/>
              <a:r>
                <a:rPr lang="en-US" b="1" dirty="0">
                  <a:solidFill>
                    <a:schemeClr val="accent4"/>
                  </a:solidFill>
                </a:rPr>
                <a:t>X</a:t>
              </a:r>
              <a:r>
                <a:rPr lang="en-US" b="1" baseline="-25000" dirty="0">
                  <a:solidFill>
                    <a:schemeClr val="accent4"/>
                  </a:solidFill>
                </a:rPr>
                <a:t>5</a:t>
              </a:r>
            </a:p>
          </p:txBody>
        </p:sp>
        <p:sp>
          <p:nvSpPr>
            <p:cNvPr id="13" name="TextBox 12"/>
            <p:cNvSpPr txBox="1"/>
            <p:nvPr/>
          </p:nvSpPr>
          <p:spPr>
            <a:xfrm>
              <a:off x="3390900" y="3360371"/>
              <a:ext cx="533400" cy="369332"/>
            </a:xfrm>
            <a:prstGeom prst="rect">
              <a:avLst/>
            </a:prstGeom>
            <a:noFill/>
          </p:spPr>
          <p:txBody>
            <a:bodyPr wrap="square" rtlCol="0">
              <a:spAutoFit/>
            </a:bodyPr>
            <a:lstStyle/>
            <a:p>
              <a:pPr algn="ctr"/>
              <a:r>
                <a:rPr lang="en-US" b="1" dirty="0">
                  <a:solidFill>
                    <a:schemeClr val="bg1"/>
                  </a:solidFill>
                </a:rPr>
                <a:t>X</a:t>
              </a:r>
              <a:r>
                <a:rPr lang="en-US" b="1" baseline="-25000" dirty="0">
                  <a:solidFill>
                    <a:schemeClr val="bg1"/>
                  </a:solidFill>
                </a:rPr>
                <a:t>7</a:t>
              </a:r>
            </a:p>
          </p:txBody>
        </p:sp>
        <p:sp>
          <p:nvSpPr>
            <p:cNvPr id="14" name="TextBox 13"/>
            <p:cNvSpPr txBox="1"/>
            <p:nvPr/>
          </p:nvSpPr>
          <p:spPr>
            <a:xfrm>
              <a:off x="3924300" y="3434677"/>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4</a:t>
              </a:r>
            </a:p>
          </p:txBody>
        </p:sp>
        <p:sp>
          <p:nvSpPr>
            <p:cNvPr id="15" name="TextBox 14"/>
            <p:cNvSpPr txBox="1"/>
            <p:nvPr/>
          </p:nvSpPr>
          <p:spPr>
            <a:xfrm>
              <a:off x="3694387" y="3035818"/>
              <a:ext cx="533400" cy="369332"/>
            </a:xfrm>
            <a:prstGeom prst="rect">
              <a:avLst/>
            </a:prstGeom>
            <a:noFill/>
          </p:spPr>
          <p:txBody>
            <a:bodyPr wrap="square" rtlCol="0">
              <a:spAutoFit/>
            </a:bodyPr>
            <a:lstStyle/>
            <a:p>
              <a:pPr algn="ctr"/>
              <a:r>
                <a:rPr lang="en-US" b="1" dirty="0"/>
                <a:t>X</a:t>
              </a:r>
              <a:r>
                <a:rPr lang="en-US" b="1" baseline="-25000" dirty="0"/>
                <a:t>3</a:t>
              </a:r>
            </a:p>
          </p:txBody>
        </p:sp>
        <p:sp>
          <p:nvSpPr>
            <p:cNvPr id="16" name="TextBox 15"/>
            <p:cNvSpPr txBox="1"/>
            <p:nvPr/>
          </p:nvSpPr>
          <p:spPr>
            <a:xfrm>
              <a:off x="4300045" y="3019519"/>
              <a:ext cx="533400" cy="369332"/>
            </a:xfrm>
            <a:prstGeom prst="rect">
              <a:avLst/>
            </a:prstGeom>
            <a:noFill/>
          </p:spPr>
          <p:txBody>
            <a:bodyPr wrap="square" rtlCol="0">
              <a:spAutoFit/>
            </a:bodyPr>
            <a:lstStyle/>
            <a:p>
              <a:pPr algn="ctr"/>
              <a:r>
                <a:rPr lang="en-US" b="1" dirty="0">
                  <a:solidFill>
                    <a:srgbClr val="00B050"/>
                  </a:solidFill>
                </a:rPr>
                <a:t>X</a:t>
              </a:r>
              <a:r>
                <a:rPr lang="en-US" b="1" baseline="-25000" dirty="0">
                  <a:solidFill>
                    <a:srgbClr val="00B050"/>
                  </a:solidFill>
                </a:rPr>
                <a:t>2</a:t>
              </a:r>
            </a:p>
          </p:txBody>
        </p:sp>
        <p:cxnSp>
          <p:nvCxnSpPr>
            <p:cNvPr id="17" name="Straight Arrow Connector 16"/>
            <p:cNvCxnSpPr>
              <a:endCxn id="7" idx="0"/>
            </p:cNvCxnSpPr>
            <p:nvPr/>
          </p:nvCxnSpPr>
          <p:spPr>
            <a:xfrm>
              <a:off x="4114800" y="5695890"/>
              <a:ext cx="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155474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Benefits to Using Cause and Effect Diagram</a:t>
            </a:r>
          </a:p>
        </p:txBody>
      </p:sp>
      <p:sp>
        <p:nvSpPr>
          <p:cNvPr id="3" name="Content Placeholder 2"/>
          <p:cNvSpPr>
            <a:spLocks noGrp="1"/>
          </p:cNvSpPr>
          <p:nvPr>
            <p:ph idx="1"/>
          </p:nvPr>
        </p:nvSpPr>
        <p:spPr/>
        <p:txBody>
          <a:bodyPr>
            <a:normAutofit/>
          </a:bodyPr>
          <a:lstStyle/>
          <a:p>
            <a:r>
              <a:rPr lang="en-US" dirty="0"/>
              <a:t>Helps to quickly identify and sort the potential causes of an effect.</a:t>
            </a:r>
          </a:p>
          <a:p>
            <a:endParaRPr lang="en-US" dirty="0"/>
          </a:p>
          <a:p>
            <a:r>
              <a:rPr lang="en-US" dirty="0"/>
              <a:t>Provides a systematic way to brainstorm potential causes effectively and efficiently.</a:t>
            </a:r>
          </a:p>
          <a:p>
            <a:endParaRPr lang="en-US" dirty="0"/>
          </a:p>
          <a:p>
            <a:r>
              <a:rPr lang="en-US" dirty="0"/>
              <a:t>Identifies areas requiring data collection for further quantitative analysis.</a:t>
            </a:r>
          </a:p>
          <a:p>
            <a:endParaRPr lang="en-US" dirty="0"/>
          </a:p>
          <a:p>
            <a:r>
              <a:rPr lang="en-US" dirty="0"/>
              <a:t>Locates “low-hanging fruit.”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9981020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 of Cause and Effect Diagrams</a:t>
            </a:r>
          </a:p>
        </p:txBody>
      </p:sp>
      <p:sp>
        <p:nvSpPr>
          <p:cNvPr id="3" name="Content Placeholder 2"/>
          <p:cNvSpPr>
            <a:spLocks noGrp="1"/>
          </p:cNvSpPr>
          <p:nvPr>
            <p:ph idx="1"/>
          </p:nvPr>
        </p:nvSpPr>
        <p:spPr/>
        <p:txBody>
          <a:bodyPr>
            <a:normAutofit/>
          </a:bodyPr>
          <a:lstStyle/>
          <a:p>
            <a:r>
              <a:rPr lang="en-US" dirty="0"/>
              <a:t>A cause and effect diagram only provides qualitative analysis of correlation between each cause and the effect.</a:t>
            </a:r>
          </a:p>
          <a:p>
            <a:endParaRPr lang="en-US" dirty="0"/>
          </a:p>
          <a:p>
            <a:r>
              <a:rPr lang="en-US" dirty="0"/>
              <a:t>One cause and effect diagram can only focus on </a:t>
            </a:r>
            <a:r>
              <a:rPr lang="en-US" i="1" dirty="0"/>
              <a:t>one</a:t>
            </a:r>
            <a:r>
              <a:rPr lang="en-US" dirty="0"/>
              <a:t> effect or event at a time.</a:t>
            </a:r>
          </a:p>
          <a:p>
            <a:endParaRPr lang="en-US" dirty="0"/>
          </a:p>
          <a:p>
            <a:r>
              <a:rPr lang="en-US" dirty="0"/>
              <a:t>Further statistical analysis is required to quantify the relationship between various factors and the effect and identify the root causes.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7893211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lstStyle/>
          <a:p>
            <a:r>
              <a:rPr lang="en-US" i="1" dirty="0"/>
              <a:t>Case study</a:t>
            </a:r>
            <a:r>
              <a:rPr lang="en-US" dirty="0"/>
              <a:t>:</a:t>
            </a:r>
          </a:p>
          <a:p>
            <a:pPr lvl="1"/>
            <a:endParaRPr lang="en-US" dirty="0"/>
          </a:p>
          <a:p>
            <a:pPr lvl="1"/>
            <a:r>
              <a:rPr lang="en-US" dirty="0"/>
              <a:t>A real estate company is interested to find the root causes of high energy costs of its properties. </a:t>
            </a:r>
          </a:p>
          <a:p>
            <a:pPr lvl="1"/>
            <a:endParaRPr lang="en-US" dirty="0"/>
          </a:p>
          <a:p>
            <a:pPr lvl="1"/>
            <a:r>
              <a:rPr lang="en-US" dirty="0"/>
              <a:t>The cause and effect diagram is used to identify, organize, and analyze the potential root causes.</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5736022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1: Identify and define the effect/event being analyzed: high energy costs of buildings.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1" y="3591877"/>
            <a:ext cx="1900843"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1957892" idx="1"/>
          </p:cNvCxnSpPr>
          <p:nvPr/>
        </p:nvCxnSpPr>
        <p:spPr>
          <a:xfrm>
            <a:off x="3429000" y="3911917"/>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6556949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2: Brainstorm the potential causes or factors of the high energy costs. </a:t>
            </a:r>
          </a:p>
          <a:p>
            <a:endParaRPr lang="en-US" dirty="0"/>
          </a:p>
        </p:txBody>
      </p:sp>
      <p:sp>
        <p:nvSpPr>
          <p:cNvPr id="17" name="Slide Number Placeholder 16"/>
          <p:cNvSpPr>
            <a:spLocks noGrp="1"/>
          </p:cNvSpPr>
          <p:nvPr>
            <p:ph type="sldNum" sz="quarter" idx="4"/>
          </p:nvPr>
        </p:nvSpPr>
        <p:spPr/>
        <p:txBody>
          <a:bodyPr/>
          <a:lstStyle/>
          <a:p>
            <a:fld id="{5A6A12F4-C341-4E64-9C18-B0BA3358FAF5}" type="slidenum">
              <a:rPr lang="en-US" smtClean="0"/>
              <a:pPr/>
              <a:t>254</a:t>
            </a:fld>
            <a:endParaRPr lang="en-US" dirty="0"/>
          </a:p>
        </p:txBody>
      </p:sp>
      <p:sp>
        <p:nvSpPr>
          <p:cNvPr id="14" name="Footer Placeholder 13"/>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6" name="Group 15"/>
          <p:cNvGrpSpPr/>
          <p:nvPr/>
        </p:nvGrpSpPr>
        <p:grpSpPr>
          <a:xfrm>
            <a:off x="3200401" y="2603806"/>
            <a:ext cx="5162575" cy="2577794"/>
            <a:chOff x="2148816" y="3335894"/>
            <a:chExt cx="4383699" cy="1769505"/>
          </a:xfrm>
        </p:grpSpPr>
        <p:sp>
          <p:nvSpPr>
            <p:cNvPr id="15" name="Rectangle 14"/>
            <p:cNvSpPr>
              <a:spLocks noChangeAspect="1"/>
            </p:cNvSpPr>
            <p:nvPr/>
          </p:nvSpPr>
          <p:spPr>
            <a:xfrm>
              <a:off x="5336173" y="3335894"/>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Aged HVAC units</a:t>
              </a:r>
            </a:p>
          </p:txBody>
        </p:sp>
        <p:sp>
          <p:nvSpPr>
            <p:cNvPr id="5" name="Rectangle 4"/>
            <p:cNvSpPr>
              <a:spLocks noChangeAspect="1"/>
            </p:cNvSpPr>
            <p:nvPr/>
          </p:nvSpPr>
          <p:spPr>
            <a:xfrm>
              <a:off x="2410096" y="3548806"/>
              <a:ext cx="1323707" cy="593911"/>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Poor maintenance of HVAC units</a:t>
              </a:r>
              <a:endParaRPr lang="en-US" dirty="0">
                <a:solidFill>
                  <a:srgbClr val="000000"/>
                </a:solidFill>
              </a:endParaRPr>
            </a:p>
          </p:txBody>
        </p:sp>
        <p:sp>
          <p:nvSpPr>
            <p:cNvPr id="6" name="Rectangle 5"/>
            <p:cNvSpPr>
              <a:spLocks noChangeAspect="1"/>
            </p:cNvSpPr>
            <p:nvPr/>
          </p:nvSpPr>
          <p:spPr>
            <a:xfrm>
              <a:off x="3621822" y="3359618"/>
              <a:ext cx="1439093"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Bad </a:t>
              </a:r>
              <a:r>
                <a:rPr lang="en-US" sz="1600" dirty="0">
                  <a:solidFill>
                    <a:srgbClr val="000000"/>
                  </a:solidFill>
                </a:rPr>
                <a:t>energy</a:t>
              </a:r>
              <a:r>
                <a:rPr lang="en-US" sz="1400" dirty="0">
                  <a:solidFill>
                    <a:srgbClr val="000000"/>
                  </a:solidFill>
                </a:rPr>
                <a:t> consuming habits</a:t>
              </a:r>
              <a:endParaRPr lang="en-US" dirty="0">
                <a:solidFill>
                  <a:srgbClr val="000000"/>
                </a:solidFill>
              </a:endParaRPr>
            </a:p>
          </p:txBody>
        </p:sp>
        <p:sp>
          <p:nvSpPr>
            <p:cNvPr id="7" name="Rectangle 6"/>
            <p:cNvSpPr>
              <a:spLocks noChangeAspect="1"/>
            </p:cNvSpPr>
            <p:nvPr/>
          </p:nvSpPr>
          <p:spPr>
            <a:xfrm>
              <a:off x="3717627" y="392980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Inaccurate metering</a:t>
              </a:r>
              <a:endParaRPr lang="en-US" dirty="0">
                <a:solidFill>
                  <a:srgbClr val="000000"/>
                </a:solidFill>
              </a:endParaRPr>
            </a:p>
          </p:txBody>
        </p:sp>
        <p:sp>
          <p:nvSpPr>
            <p:cNvPr id="8" name="Rectangle 7"/>
            <p:cNvSpPr>
              <a:spLocks noChangeAspect="1"/>
            </p:cNvSpPr>
            <p:nvPr/>
          </p:nvSpPr>
          <p:spPr>
            <a:xfrm>
              <a:off x="2172840" y="4078342"/>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materials</a:t>
              </a:r>
              <a:endParaRPr lang="en-US" dirty="0">
                <a:solidFill>
                  <a:srgbClr val="000000"/>
                </a:solidFill>
              </a:endParaRPr>
            </a:p>
          </p:txBody>
        </p:sp>
        <p:sp>
          <p:nvSpPr>
            <p:cNvPr id="9" name="Rectangle 8"/>
            <p:cNvSpPr>
              <a:spLocks noChangeAspect="1"/>
            </p:cNvSpPr>
            <p:nvPr/>
          </p:nvSpPr>
          <p:spPr>
            <a:xfrm>
              <a:off x="2148816" y="467957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low in summer</a:t>
              </a:r>
            </a:p>
          </p:txBody>
        </p:sp>
        <p:sp>
          <p:nvSpPr>
            <p:cNvPr id="10" name="Rectangle 9"/>
            <p:cNvSpPr>
              <a:spLocks noChangeAspect="1"/>
            </p:cNvSpPr>
            <p:nvPr/>
          </p:nvSpPr>
          <p:spPr>
            <a:xfrm>
              <a:off x="3288024" y="4388217"/>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Temperature set point is too high in winter</a:t>
              </a:r>
            </a:p>
          </p:txBody>
        </p:sp>
        <p:sp>
          <p:nvSpPr>
            <p:cNvPr id="11" name="Rectangle 10"/>
            <p:cNvSpPr>
              <a:spLocks noChangeAspect="1"/>
            </p:cNvSpPr>
            <p:nvPr/>
          </p:nvSpPr>
          <p:spPr>
            <a:xfrm>
              <a:off x="4980602" y="3740737"/>
              <a:ext cx="1408610"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00"/>
                  </a:solidFill>
                </a:rPr>
                <a:t>Most lights are still on during non-business hours</a:t>
              </a:r>
            </a:p>
          </p:txBody>
        </p:sp>
        <p:sp>
          <p:nvSpPr>
            <p:cNvPr id="12" name="Rectangle 11"/>
            <p:cNvSpPr>
              <a:spLocks noChangeAspect="1"/>
            </p:cNvSpPr>
            <p:nvPr/>
          </p:nvSpPr>
          <p:spPr>
            <a:xfrm>
              <a:off x="4964426" y="4175305"/>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Building air leakage</a:t>
              </a:r>
              <a:endParaRPr lang="en-US" dirty="0">
                <a:solidFill>
                  <a:srgbClr val="000000"/>
                </a:solidFill>
              </a:endParaRPr>
            </a:p>
          </p:txBody>
        </p:sp>
        <p:sp>
          <p:nvSpPr>
            <p:cNvPr id="13" name="Rectangle 12"/>
            <p:cNvSpPr>
              <a:spLocks noChangeAspect="1"/>
            </p:cNvSpPr>
            <p:nvPr/>
          </p:nvSpPr>
          <p:spPr>
            <a:xfrm>
              <a:off x="4366255" y="4673189"/>
              <a:ext cx="1196342" cy="425822"/>
            </a:xfrm>
            <a:prstGeom prst="rect">
              <a:avLst/>
            </a:prstGeom>
            <a:solidFill>
              <a:schemeClr val="tx2">
                <a:lumMod val="25000"/>
                <a:lumOff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Fuel prices increasing</a:t>
              </a:r>
            </a:p>
          </p:txBody>
        </p:sp>
      </p:grpSp>
    </p:spTree>
    <p:custDataLst>
      <p:tags r:id="rId1"/>
    </p:custDataLst>
    <p:extLst>
      <p:ext uri="{BB962C8B-B14F-4D97-AF65-F5344CB8AC3E}">
        <p14:creationId xmlns:p14="http://schemas.microsoft.com/office/powerpoint/2010/main" val="103897875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rmAutofit/>
          </a:bodyPr>
          <a:lstStyle/>
          <a:p>
            <a:r>
              <a:rPr lang="en-US" dirty="0"/>
              <a:t>Step 3: Identify the main categories of causes and group the potential causes accordingly. </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9599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8170070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Diagram Example</a:t>
            </a:r>
          </a:p>
        </p:txBody>
      </p:sp>
      <p:sp>
        <p:nvSpPr>
          <p:cNvPr id="3" name="Content Placeholder 2"/>
          <p:cNvSpPr>
            <a:spLocks noGrp="1"/>
          </p:cNvSpPr>
          <p:nvPr>
            <p:ph idx="1"/>
          </p:nvPr>
        </p:nvSpPr>
        <p:spPr/>
        <p:txBody>
          <a:bodyPr>
            <a:noAutofit/>
          </a:bodyPr>
          <a:lstStyle/>
          <a:p>
            <a:r>
              <a:rPr lang="en-US" sz="2200" dirty="0"/>
              <a:t>Step 4: Analyze the cause and effect (C&amp;E) diagram. </a:t>
            </a:r>
          </a:p>
          <a:p>
            <a:pPr lvl="1"/>
            <a:r>
              <a:rPr lang="en-US" sz="2000" dirty="0"/>
              <a:t>After completing the C&amp;E diagram, the real estate company conducts further research on each potential root cause.</a:t>
            </a:r>
          </a:p>
          <a:p>
            <a:pPr lvl="1"/>
            <a:r>
              <a:rPr lang="en-US" sz="2000" dirty="0"/>
              <a:t>It is discovered that:</a:t>
            </a:r>
          </a:p>
          <a:p>
            <a:pPr lvl="2"/>
            <a:r>
              <a:rPr lang="en-US" sz="1800" dirty="0"/>
              <a:t>The utility metering is accurate</a:t>
            </a:r>
          </a:p>
          <a:p>
            <a:pPr lvl="2"/>
            <a:r>
              <a:rPr lang="en-US" sz="1800" dirty="0"/>
              <a:t>The building materials are fine and there is not significant amount of air leakage from the building</a:t>
            </a:r>
          </a:p>
          <a:p>
            <a:pPr lvl="2"/>
            <a:r>
              <a:rPr lang="en-US" sz="1800" dirty="0"/>
              <a:t>The fuel prices increased recently but were negligible</a:t>
            </a:r>
          </a:p>
          <a:p>
            <a:pPr lvl="2"/>
            <a:r>
              <a:rPr lang="en-US" sz="1800" dirty="0"/>
              <a:t>Most lights are off during the non-business hours except that some lights have to be on for security purposes</a:t>
            </a:r>
          </a:p>
          <a:p>
            <a:pPr lvl="2"/>
            <a:r>
              <a:rPr lang="en-US" sz="1800" dirty="0"/>
              <a:t>The temperature set points in the summer and winter are both adequate and reasonable</a:t>
            </a:r>
          </a:p>
          <a:p>
            <a:pPr lvl="2"/>
            <a:r>
              <a:rPr lang="en-US" sz="1800" dirty="0"/>
              <a:t>The high energy costs are probably caused by the poor HVAC maintenance on aged units and the wasteful energy consuming habits.</a:t>
            </a:r>
          </a:p>
          <a:p>
            <a:pPr lvl="1"/>
            <a:r>
              <a:rPr lang="en-US" sz="2000" dirty="0"/>
              <a:t>Next, the real estate company needs to collect and analyze the data to check whether root causes identified in the C&amp;E diagram are statistically the causes of the high energy costs.</a:t>
            </a:r>
          </a:p>
          <a:p>
            <a:endParaRPr lang="en-US" dirty="0"/>
          </a:p>
          <a:p>
            <a:pPr lvl="1"/>
            <a:endParaRPr lang="en-US" sz="20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256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7145235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2.1.2 Cause and Effects Matrix</a:t>
            </a:r>
          </a:p>
        </p:txBody>
      </p:sp>
      <p:sp>
        <p:nvSpPr>
          <p:cNvPr id="5" name="Slide Number Placeholder 4"/>
          <p:cNvSpPr>
            <a:spLocks noGrp="1"/>
          </p:cNvSpPr>
          <p:nvPr>
            <p:ph type="sldNum" sz="quarter" idx="4"/>
          </p:nvPr>
        </p:nvSpPr>
        <p:spPr/>
        <p:txBody>
          <a:bodyPr/>
          <a:lstStyle/>
          <a:p>
            <a:fld id="{5A6A12F4-C341-4E64-9C18-B0BA3358FAF5}" type="slidenum">
              <a:rPr lang="en-US" smtClean="0"/>
              <a:pPr/>
              <a:t>257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5923081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Cause and Effect Matrix?</a:t>
            </a:r>
          </a:p>
        </p:txBody>
      </p:sp>
      <p:sp>
        <p:nvSpPr>
          <p:cNvPr id="3" name="Content Placeholder 2"/>
          <p:cNvSpPr>
            <a:spLocks noGrp="1"/>
          </p:cNvSpPr>
          <p:nvPr>
            <p:ph idx="1"/>
          </p:nvPr>
        </p:nvSpPr>
        <p:spPr/>
        <p:txBody>
          <a:bodyPr>
            <a:normAutofit/>
          </a:bodyPr>
          <a:lstStyle/>
          <a:p>
            <a:r>
              <a:rPr lang="en-US" dirty="0"/>
              <a:t>The </a:t>
            </a:r>
            <a:r>
              <a:rPr lang="en-US" b="1" dirty="0"/>
              <a:t>cause and effect matrix </a:t>
            </a:r>
            <a:r>
              <a:rPr lang="en-US" dirty="0"/>
              <a:t>(XY Matrix) is a tool to help subjectively quantify the relationship of several X's to several Y's. </a:t>
            </a:r>
          </a:p>
          <a:p>
            <a:endParaRPr lang="en-US" dirty="0"/>
          </a:p>
          <a:p>
            <a:r>
              <a:rPr lang="en-US" dirty="0"/>
              <a:t>Among the Y's under consideration, two important ones should be the </a:t>
            </a:r>
            <a:r>
              <a:rPr lang="en-US" i="1" dirty="0"/>
              <a:t>primary</a:t>
            </a:r>
            <a:r>
              <a:rPr lang="en-US" dirty="0"/>
              <a:t> and </a:t>
            </a:r>
            <a:r>
              <a:rPr lang="en-US" i="1" dirty="0"/>
              <a:t>secondary metrics </a:t>
            </a:r>
            <a:r>
              <a:rPr lang="en-US" dirty="0"/>
              <a:t>of your Six Sigma project. </a:t>
            </a:r>
          </a:p>
          <a:p>
            <a:endParaRPr lang="en-US" dirty="0"/>
          </a:p>
          <a:p>
            <a:r>
              <a:rPr lang="en-US" dirty="0"/>
              <a:t>The X's should be derived from your cause and effect diagram. Let us take a peek as what it looks like on the next page.</a:t>
            </a:r>
          </a:p>
        </p:txBody>
      </p:sp>
      <p:sp>
        <p:nvSpPr>
          <p:cNvPr id="6" name="Slide Number Placeholder 5"/>
          <p:cNvSpPr>
            <a:spLocks noGrp="1"/>
          </p:cNvSpPr>
          <p:nvPr>
            <p:ph type="sldNum" sz="quarter" idx="4"/>
          </p:nvPr>
        </p:nvSpPr>
        <p:spPr/>
        <p:txBody>
          <a:bodyPr/>
          <a:lstStyle/>
          <a:p>
            <a:fld id="{5A6A12F4-C341-4E64-9C18-B0BA3358FAF5}" type="slidenum">
              <a:rPr lang="en-US" smtClean="0"/>
              <a:pPr/>
              <a:t>258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1100094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Effects Matrix</a:t>
            </a:r>
          </a:p>
        </p:txBody>
      </p:sp>
      <p:sp>
        <p:nvSpPr>
          <p:cNvPr id="5" name="Slide Number Placeholder 4"/>
          <p:cNvSpPr>
            <a:spLocks noGrp="1"/>
          </p:cNvSpPr>
          <p:nvPr>
            <p:ph type="sldNum" sz="quarter" idx="4"/>
          </p:nvPr>
        </p:nvSpPr>
        <p:spPr/>
        <p:txBody>
          <a:bodyPr/>
          <a:lstStyle/>
          <a:p>
            <a:fld id="{5A6A12F4-C341-4E64-9C18-B0BA3358FAF5}" type="slidenum">
              <a:rPr lang="en-US" smtClean="0"/>
              <a:pPr/>
              <a:t>259</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2259" y="1219201"/>
            <a:ext cx="7116932" cy="4752975"/>
          </a:xfrm>
          <a:prstGeom prst="rect">
            <a:avLst/>
          </a:prstGeom>
        </p:spPr>
      </p:pic>
    </p:spTree>
    <p:custDataLst>
      <p:tags r:id="rId1"/>
    </p:custDataLst>
    <p:extLst>
      <p:ext uri="{BB962C8B-B14F-4D97-AF65-F5344CB8AC3E}">
        <p14:creationId xmlns:p14="http://schemas.microsoft.com/office/powerpoint/2010/main" val="366196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Approach: Y = f(x)</a:t>
            </a:r>
          </a:p>
        </p:txBody>
      </p:sp>
      <p:sp>
        <p:nvSpPr>
          <p:cNvPr id="3" name="Content Placeholder 2"/>
          <p:cNvSpPr>
            <a:spLocks noGrp="1"/>
          </p:cNvSpPr>
          <p:nvPr>
            <p:ph idx="1"/>
          </p:nvPr>
        </p:nvSpPr>
        <p:spPr/>
        <p:txBody>
          <a:bodyPr>
            <a:normAutofit/>
          </a:bodyPr>
          <a:lstStyle/>
          <a:p>
            <a:r>
              <a:rPr lang="en-US" dirty="0"/>
              <a:t>This approach to problem solving will take you through the process of determining all potential x’s that </a:t>
            </a:r>
            <a:r>
              <a:rPr lang="en-US" b="1" dirty="0">
                <a:solidFill>
                  <a:srgbClr val="182835"/>
                </a:solidFill>
              </a:rPr>
              <a:t>might</a:t>
            </a:r>
            <a:r>
              <a:rPr lang="en-US" dirty="0"/>
              <a:t> influence on-time deliveries and then determining through measurements and analysis which x’s </a:t>
            </a:r>
            <a:r>
              <a:rPr lang="en-US" b="1" dirty="0">
                <a:solidFill>
                  <a:srgbClr val="182835"/>
                </a:solidFill>
              </a:rPr>
              <a:t>do</a:t>
            </a:r>
            <a:r>
              <a:rPr lang="en-US" dirty="0"/>
              <a:t> influence on-time deliveries.</a:t>
            </a:r>
          </a:p>
          <a:p>
            <a:r>
              <a:rPr lang="en-US" dirty="0"/>
              <a:t>Those significant x’s become the ones used in the  Y = f(x) equation.</a:t>
            </a:r>
          </a:p>
          <a:p>
            <a:endParaRPr lang="en-US" dirty="0"/>
          </a:p>
          <a:p>
            <a:r>
              <a:rPr lang="en-US" dirty="0"/>
              <a:t>The Y = f(x) equation is a very powerful concept and requires the ability to measure your output and quantify your inputs. </a:t>
            </a:r>
          </a:p>
          <a:p>
            <a:r>
              <a:rPr lang="en-US" dirty="0"/>
              <a:t>Measuring process inputs and outputs is crucial to effectively determining the significant influences to any process.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26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79508903"/>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Use a Cause and Effect Matrix</a:t>
            </a:r>
          </a:p>
        </p:txBody>
      </p:sp>
      <p:sp>
        <p:nvSpPr>
          <p:cNvPr id="3" name="Content Placeholder 2"/>
          <p:cNvSpPr>
            <a:spLocks noGrp="1"/>
          </p:cNvSpPr>
          <p:nvPr>
            <p:ph idx="1"/>
          </p:nvPr>
        </p:nvSpPr>
        <p:spPr/>
        <p:txBody>
          <a:bodyPr>
            <a:normAutofit/>
          </a:bodyPr>
          <a:lstStyle/>
          <a:p>
            <a:pPr marL="571500" indent="-457200">
              <a:buFont typeface="+mj-lt"/>
              <a:buAutoNum type="arabicPeriod"/>
            </a:pPr>
            <a:r>
              <a:rPr lang="en-US" sz="2200" dirty="0"/>
              <a:t>Across the top enter your output measures. These are the Y’s that are important to your project.</a:t>
            </a:r>
          </a:p>
          <a:p>
            <a:pPr marL="571500" indent="-457200">
              <a:buFont typeface="+mj-lt"/>
              <a:buAutoNum type="arabicPeriod"/>
            </a:pPr>
            <a:endParaRPr lang="en-US" sz="2200" dirty="0"/>
          </a:p>
          <a:p>
            <a:pPr marL="571500" indent="-457200">
              <a:buFont typeface="+mj-lt"/>
              <a:buAutoNum type="arabicPeriod"/>
            </a:pPr>
            <a:r>
              <a:rPr lang="en-US" sz="2200" dirty="0"/>
              <a:t>Next, give each Y a weight. Use a 1–10 scale, 1 being least important and 10 most important.</a:t>
            </a:r>
          </a:p>
          <a:p>
            <a:pPr marL="571500" indent="-457200">
              <a:buFont typeface="+mj-lt"/>
              <a:buAutoNum type="arabicPeriod"/>
            </a:pPr>
            <a:endParaRPr lang="en-US" sz="2200" dirty="0"/>
          </a:p>
          <a:p>
            <a:pPr marL="571500" indent="-457200">
              <a:buFont typeface="+mj-lt"/>
              <a:buAutoNum type="arabicPeriod"/>
            </a:pPr>
            <a:r>
              <a:rPr lang="en-US" sz="2200" dirty="0"/>
              <a:t>Below, in the leftmost column, enter all the variables you identified with your cause and effect diagram.</a:t>
            </a:r>
          </a:p>
          <a:p>
            <a:pPr marL="571500" indent="-457200">
              <a:buFont typeface="+mj-lt"/>
              <a:buAutoNum type="arabicPeriod"/>
            </a:pPr>
            <a:endParaRPr lang="en-US" sz="2200" dirty="0"/>
          </a:p>
          <a:p>
            <a:pPr marL="571500" indent="-457200">
              <a:buFont typeface="+mj-lt"/>
              <a:buAutoNum type="arabicPeriod"/>
            </a:pPr>
            <a:r>
              <a:rPr lang="en-US" sz="2200" dirty="0"/>
              <a:t>Within the matrix itself, rate the strength of the relationship between the X in the row and the corresponding Y in that column. Use a scale of 0, 3, 5, and 7.</a:t>
            </a:r>
          </a:p>
          <a:p>
            <a:pPr marL="571500" indent="-457200">
              <a:buFont typeface="+mj-lt"/>
              <a:buAutoNum type="arabicPeriod"/>
            </a:pPr>
            <a:endParaRPr lang="en-US" sz="2200" dirty="0"/>
          </a:p>
          <a:p>
            <a:pPr marL="571500" indent="-457200">
              <a:buFont typeface="+mj-lt"/>
              <a:buAutoNum type="arabicPeriod"/>
            </a:pPr>
            <a:r>
              <a:rPr lang="en-US" sz="2200" dirty="0"/>
              <a:t>Lastly, sort the “Score” column to order the most important X’s first.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2047213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 and Effect Matrix Notes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261</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7802" b="-7884"/>
          <a:stretch/>
        </p:blipFill>
        <p:spPr>
          <a:xfrm>
            <a:off x="2200275" y="1371600"/>
            <a:ext cx="7181850" cy="4667250"/>
          </a:xfrm>
          <a:prstGeom prst="rect">
            <a:avLst/>
          </a:prstGeom>
          <a:ln>
            <a:noFill/>
          </a:ln>
        </p:spPr>
      </p:pic>
    </p:spTree>
    <p:custDataLst>
      <p:tags r:id="rId1"/>
    </p:custDataLst>
    <p:extLst>
      <p:ext uri="{BB962C8B-B14F-4D97-AF65-F5344CB8AC3E}">
        <p14:creationId xmlns:p14="http://schemas.microsoft.com/office/powerpoint/2010/main" val="223054967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 You Have Completed the C&amp;E Matrix</a:t>
            </a:r>
          </a:p>
        </p:txBody>
      </p:sp>
      <p:sp>
        <p:nvSpPr>
          <p:cNvPr id="3" name="Content Placeholder 2"/>
          <p:cNvSpPr>
            <a:spLocks noGrp="1"/>
          </p:cNvSpPr>
          <p:nvPr>
            <p:ph idx="1"/>
          </p:nvPr>
        </p:nvSpPr>
        <p:spPr/>
        <p:txBody>
          <a:bodyPr>
            <a:normAutofit/>
          </a:bodyPr>
          <a:lstStyle/>
          <a:p>
            <a:pPr marL="114300" indent="0">
              <a:buNone/>
            </a:pPr>
            <a:r>
              <a:rPr lang="en-US" dirty="0"/>
              <a:t>After you have completed your cause and effects matrix, build a strategy for validating and/or eliminating the x’s as significant variables to the Y=f(x) equation.</a:t>
            </a:r>
          </a:p>
          <a:p>
            <a:pPr lvl="1"/>
            <a:endParaRPr lang="en-US" dirty="0"/>
          </a:p>
          <a:p>
            <a:pPr lvl="1"/>
            <a:r>
              <a:rPr lang="en-US" dirty="0"/>
              <a:t>Build a data collection plan</a:t>
            </a:r>
          </a:p>
          <a:p>
            <a:pPr lvl="1"/>
            <a:endParaRPr lang="en-US" dirty="0"/>
          </a:p>
          <a:p>
            <a:pPr lvl="1"/>
            <a:r>
              <a:rPr lang="en-US" dirty="0"/>
              <a:t>Prepare and execute planned studies</a:t>
            </a:r>
          </a:p>
          <a:p>
            <a:pPr lvl="1"/>
            <a:endParaRPr lang="en-US" dirty="0"/>
          </a:p>
          <a:p>
            <a:pPr lvl="1"/>
            <a:r>
              <a:rPr lang="en-US" dirty="0"/>
              <a:t>Perform analytics</a:t>
            </a:r>
          </a:p>
          <a:p>
            <a:pPr lvl="1"/>
            <a:endParaRPr lang="en-US" dirty="0"/>
          </a:p>
          <a:p>
            <a:pPr lvl="1"/>
            <a:r>
              <a:rPr lang="en-US" dirty="0"/>
              <a:t>Review results with SMEs</a:t>
            </a:r>
          </a:p>
          <a:p>
            <a:pPr lvl="1"/>
            <a:endParaRPr lang="en-US" dirty="0"/>
          </a:p>
          <a:p>
            <a:pPr lvl="1"/>
            <a:r>
              <a:rPr lang="en-US" dirty="0"/>
              <a:t>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0478661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2.1.3 Process Mapping</a:t>
            </a:r>
          </a:p>
        </p:txBody>
      </p:sp>
      <p:sp>
        <p:nvSpPr>
          <p:cNvPr id="5" name="Slide Number Placeholder 4"/>
          <p:cNvSpPr>
            <a:spLocks noGrp="1"/>
          </p:cNvSpPr>
          <p:nvPr>
            <p:ph type="sldNum" sz="quarter" idx="4"/>
          </p:nvPr>
        </p:nvSpPr>
        <p:spPr/>
        <p:txBody>
          <a:bodyPr/>
          <a:lstStyle/>
          <a:p>
            <a:fld id="{5A6A12F4-C341-4E64-9C18-B0BA3358FAF5}" type="slidenum">
              <a:rPr lang="en-US" smtClean="0"/>
              <a:pPr/>
              <a:t>263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8215719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endParaRPr lang="en-US" dirty="0"/>
          </a:p>
          <a:p>
            <a:r>
              <a:rPr lang="en-US" dirty="0"/>
              <a:t>It visualizes how the business process is accomplished step by step.</a:t>
            </a:r>
          </a:p>
          <a:p>
            <a:r>
              <a:rPr lang="en-US" dirty="0"/>
              <a:t>It describes how the information or materials sequentially flow from one business entity to the next.</a:t>
            </a:r>
          </a:p>
          <a:p>
            <a:r>
              <a:rPr lang="en-US" dirty="0"/>
              <a:t>It illustrates who is responsible for what between the process boundaries.</a:t>
            </a:r>
          </a:p>
          <a:p>
            <a:r>
              <a:rPr lang="en-US" dirty="0"/>
              <a:t>It depicts the input and output of each individual process step.</a:t>
            </a:r>
          </a:p>
          <a:p>
            <a:endParaRPr lang="en-US" dirty="0"/>
          </a:p>
          <a:p>
            <a:r>
              <a:rPr lang="en-US" dirty="0"/>
              <a:t>In the Measure phase, the project team should map the current state of the process instead of the ideal state. </a:t>
            </a:r>
          </a:p>
        </p:txBody>
      </p:sp>
      <p:sp>
        <p:nvSpPr>
          <p:cNvPr id="6" name="Slide Number Placeholder 5"/>
          <p:cNvSpPr>
            <a:spLocks noGrp="1"/>
          </p:cNvSpPr>
          <p:nvPr>
            <p:ph type="sldNum" sz="quarter" idx="4"/>
          </p:nvPr>
        </p:nvSpPr>
        <p:spPr/>
        <p:txBody>
          <a:bodyPr/>
          <a:lstStyle/>
          <a:p>
            <a:fld id="{5A6A12F4-C341-4E64-9C18-B0BA3358FAF5}" type="slidenum">
              <a:rPr lang="en-US" smtClean="0"/>
              <a:pPr/>
              <a:t>264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2936612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10" name="Content Placeholder 9"/>
          <p:cNvSpPr>
            <a:spLocks noGrp="1"/>
          </p:cNvSpPr>
          <p:nvPr>
            <p:ph idx="1"/>
          </p:nvPr>
        </p:nvSpPr>
        <p:spPr/>
        <p:txBody>
          <a:bodyPr/>
          <a:lstStyle/>
          <a:p>
            <a:r>
              <a:rPr lang="en-US" dirty="0"/>
              <a:t>The following four symbols are the most commonly used symbols in a process map.</a:t>
            </a: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265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16" name="Group 15"/>
          <p:cNvGrpSpPr/>
          <p:nvPr/>
        </p:nvGrpSpPr>
        <p:grpSpPr>
          <a:xfrm>
            <a:off x="2514600" y="2208213"/>
            <a:ext cx="6781800" cy="4192588"/>
            <a:chOff x="762000" y="2436812"/>
            <a:chExt cx="6743701" cy="4192588"/>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74133" y="2436812"/>
              <a:ext cx="4307667" cy="923330"/>
            </a:xfrm>
            <a:prstGeom prst="rect">
              <a:avLst/>
            </a:prstGeom>
            <a:noFill/>
          </p:spPr>
          <p:txBody>
            <a:bodyPr wrap="square" rtlCol="0">
              <a:spAutoFit/>
            </a:bodyPr>
            <a:lstStyle/>
            <a:p>
              <a:r>
                <a:rPr lang="en-US" i="1" dirty="0">
                  <a:latin typeface="+mj-lt"/>
                </a:rPr>
                <a:t>Terminator (Oval):</a:t>
              </a:r>
            </a:p>
            <a:p>
              <a:r>
                <a:rPr lang="en-US" dirty="0">
                  <a:latin typeface="+mj-lt"/>
                </a:rPr>
                <a:t>Shows the start/end points in the process.</a:t>
              </a:r>
            </a:p>
          </p:txBody>
        </p:sp>
        <p:sp>
          <p:nvSpPr>
            <p:cNvPr id="12" name="TextBox 11"/>
            <p:cNvSpPr txBox="1"/>
            <p:nvPr/>
          </p:nvSpPr>
          <p:spPr>
            <a:xfrm>
              <a:off x="2474132" y="3697069"/>
              <a:ext cx="4307667" cy="646331"/>
            </a:xfrm>
            <a:prstGeom prst="rect">
              <a:avLst/>
            </a:prstGeom>
            <a:noFill/>
          </p:spPr>
          <p:txBody>
            <a:bodyPr wrap="square" rtlCol="0">
              <a:spAutoFit/>
            </a:bodyPr>
            <a:lstStyle/>
            <a:p>
              <a:r>
                <a:rPr lang="en-US" i="1" dirty="0">
                  <a:latin typeface="+mj-lt"/>
                </a:rPr>
                <a:t>Process (Rectangle):</a:t>
              </a:r>
            </a:p>
            <a:p>
              <a:r>
                <a:rPr lang="en-US" dirty="0">
                  <a:latin typeface="+mj-lt"/>
                </a:rPr>
                <a:t>Indicates a single process step.</a:t>
              </a:r>
            </a:p>
          </p:txBody>
        </p:sp>
        <p:sp>
          <p:nvSpPr>
            <p:cNvPr id="13" name="TextBox 12"/>
            <p:cNvSpPr txBox="1"/>
            <p:nvPr/>
          </p:nvSpPr>
          <p:spPr>
            <a:xfrm>
              <a:off x="2474133" y="4916269"/>
              <a:ext cx="5031568" cy="923330"/>
            </a:xfrm>
            <a:prstGeom prst="rect">
              <a:avLst/>
            </a:prstGeom>
            <a:noFill/>
          </p:spPr>
          <p:txBody>
            <a:bodyPr wrap="square" rtlCol="0">
              <a:spAutoFit/>
            </a:bodyPr>
            <a:lstStyle/>
            <a:p>
              <a:r>
                <a:rPr lang="en-US" i="1" dirty="0">
                  <a:latin typeface="+mj-lt"/>
                </a:rPr>
                <a:t>Decision (Diamond):</a:t>
              </a:r>
            </a:p>
            <a:p>
              <a:r>
                <a:rPr lang="en-US" dirty="0">
                  <a:latin typeface="+mj-lt"/>
                </a:rPr>
                <a:t>Indicates a question with two choices (e.g., Yes/No).</a:t>
              </a:r>
            </a:p>
          </p:txBody>
        </p:sp>
        <p:sp>
          <p:nvSpPr>
            <p:cNvPr id="14" name="TextBox 13"/>
            <p:cNvSpPr txBox="1"/>
            <p:nvPr/>
          </p:nvSpPr>
          <p:spPr>
            <a:xfrm>
              <a:off x="2474133" y="5983069"/>
              <a:ext cx="4307667" cy="646331"/>
            </a:xfrm>
            <a:prstGeom prst="rect">
              <a:avLst/>
            </a:prstGeom>
            <a:noFill/>
          </p:spPr>
          <p:txBody>
            <a:bodyPr wrap="square" rtlCol="0">
              <a:spAutoFit/>
            </a:bodyPr>
            <a:lstStyle/>
            <a:p>
              <a:r>
                <a:rPr lang="en-US" i="1" dirty="0">
                  <a:latin typeface="+mj-lt"/>
                </a:rPr>
                <a:t>Flow Line (Arrow):</a:t>
              </a:r>
            </a:p>
            <a:p>
              <a:r>
                <a:rPr lang="en-US" dirty="0">
                  <a:latin typeface="+mj-lt"/>
                </a:rPr>
                <a:t>Shows the direction of the process flow.</a:t>
              </a:r>
            </a:p>
          </p:txBody>
        </p:sp>
      </p:grpSp>
    </p:spTree>
    <p:custDataLst>
      <p:tags r:id="rId1"/>
    </p:custDataLst>
    <p:extLst>
      <p:ext uri="{BB962C8B-B14F-4D97-AF65-F5344CB8AC3E}">
        <p14:creationId xmlns:p14="http://schemas.microsoft.com/office/powerpoint/2010/main" val="2874542537"/>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266</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17" name="Group 16"/>
          <p:cNvGrpSpPr/>
          <p:nvPr/>
        </p:nvGrpSpPr>
        <p:grpSpPr>
          <a:xfrm>
            <a:off x="2590800" y="1254205"/>
            <a:ext cx="6553200" cy="5146596"/>
            <a:chOff x="463550" y="1008762"/>
            <a:chExt cx="8070849" cy="5146596"/>
          </a:xfrm>
        </p:grpSpPr>
        <p:sp>
          <p:nvSpPr>
            <p:cNvPr id="19" name="Flowchart: Alternate Process 18"/>
            <p:cNvSpPr/>
            <p:nvPr/>
          </p:nvSpPr>
          <p:spPr>
            <a:xfrm>
              <a:off x="463550" y="1164103"/>
              <a:ext cx="1424593"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Predefined Process 19"/>
            <p:cNvSpPr/>
            <p:nvPr/>
          </p:nvSpPr>
          <p:spPr>
            <a:xfrm>
              <a:off x="463550" y="2296143"/>
              <a:ext cx="1424593"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Preparation 20"/>
            <p:cNvSpPr/>
            <p:nvPr/>
          </p:nvSpPr>
          <p:spPr>
            <a:xfrm>
              <a:off x="463550" y="4419600"/>
              <a:ext cx="1424593"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Delay 21"/>
            <p:cNvSpPr/>
            <p:nvPr/>
          </p:nvSpPr>
          <p:spPr>
            <a:xfrm>
              <a:off x="463550" y="5542710"/>
              <a:ext cx="1424593"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Manual Operation 22"/>
            <p:cNvSpPr/>
            <p:nvPr/>
          </p:nvSpPr>
          <p:spPr>
            <a:xfrm>
              <a:off x="463550" y="3409336"/>
              <a:ext cx="1424593"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185344" y="1008762"/>
              <a:ext cx="6349055" cy="923330"/>
            </a:xfrm>
            <a:prstGeom prst="rect">
              <a:avLst/>
            </a:prstGeom>
            <a:noFill/>
          </p:spPr>
          <p:txBody>
            <a:bodyPr wrap="square" rtlCol="0">
              <a:spAutoFit/>
            </a:bodyPr>
            <a:lstStyle/>
            <a:p>
              <a:r>
                <a:rPr lang="en-US" i="1" dirty="0">
                  <a:latin typeface="+mj-lt"/>
                </a:rPr>
                <a:t>Alternative Process:</a:t>
              </a:r>
            </a:p>
            <a:p>
              <a:r>
                <a:rPr lang="en-US" dirty="0">
                  <a:latin typeface="+mj-lt"/>
                </a:rPr>
                <a:t>Indicates a process step as the alternate of a normal process step.</a:t>
              </a:r>
            </a:p>
          </p:txBody>
        </p:sp>
        <p:sp>
          <p:nvSpPr>
            <p:cNvPr id="25" name="TextBox 24"/>
            <p:cNvSpPr txBox="1"/>
            <p:nvPr/>
          </p:nvSpPr>
          <p:spPr>
            <a:xfrm>
              <a:off x="2185343" y="2002302"/>
              <a:ext cx="6010941" cy="646331"/>
            </a:xfrm>
            <a:prstGeom prst="rect">
              <a:avLst/>
            </a:prstGeom>
            <a:noFill/>
          </p:spPr>
          <p:txBody>
            <a:bodyPr wrap="square" rtlCol="0">
              <a:spAutoFit/>
            </a:bodyPr>
            <a:lstStyle/>
            <a:p>
              <a:r>
                <a:rPr lang="en-US" i="1" dirty="0">
                  <a:latin typeface="+mj-lt"/>
                </a:rPr>
                <a:t>Predefined Process:</a:t>
              </a:r>
            </a:p>
            <a:p>
              <a:r>
                <a:rPr lang="en-US" dirty="0">
                  <a:latin typeface="+mj-lt"/>
                </a:rPr>
                <a:t>Indicates a formally defined process step.</a:t>
              </a:r>
            </a:p>
          </p:txBody>
        </p:sp>
        <p:sp>
          <p:nvSpPr>
            <p:cNvPr id="26" name="TextBox 25"/>
            <p:cNvSpPr txBox="1"/>
            <p:nvPr/>
          </p:nvSpPr>
          <p:spPr>
            <a:xfrm>
              <a:off x="2185343" y="3409336"/>
              <a:ext cx="6010941" cy="646331"/>
            </a:xfrm>
            <a:prstGeom prst="rect">
              <a:avLst/>
            </a:prstGeom>
            <a:noFill/>
          </p:spPr>
          <p:txBody>
            <a:bodyPr wrap="square" rtlCol="0">
              <a:spAutoFit/>
            </a:bodyPr>
            <a:lstStyle/>
            <a:p>
              <a:r>
                <a:rPr lang="en-US" i="1" dirty="0">
                  <a:latin typeface="+mj-lt"/>
                </a:rPr>
                <a:t>Manual Operation:</a:t>
              </a:r>
            </a:p>
            <a:p>
              <a:r>
                <a:rPr lang="en-US" dirty="0">
                  <a:latin typeface="+mj-lt"/>
                </a:rPr>
                <a:t>Indicates a process step conducted manually</a:t>
              </a:r>
              <a:r>
                <a:rPr lang="en-US" dirty="0">
                  <a:latin typeface="Source Sans Pro" panose="020B0503030403020204" pitchFamily="34" charset="0"/>
                </a:rPr>
                <a:t>.</a:t>
              </a:r>
            </a:p>
          </p:txBody>
        </p:sp>
        <p:sp>
          <p:nvSpPr>
            <p:cNvPr id="27" name="TextBox 26"/>
            <p:cNvSpPr txBox="1"/>
            <p:nvPr/>
          </p:nvSpPr>
          <p:spPr>
            <a:xfrm>
              <a:off x="2185344" y="4382988"/>
              <a:ext cx="6010940" cy="646331"/>
            </a:xfrm>
            <a:prstGeom prst="rect">
              <a:avLst/>
            </a:prstGeom>
            <a:noFill/>
          </p:spPr>
          <p:txBody>
            <a:bodyPr wrap="square" rtlCol="0">
              <a:spAutoFit/>
            </a:bodyPr>
            <a:lstStyle/>
            <a:p>
              <a:r>
                <a:rPr lang="en-US" i="1" dirty="0">
                  <a:latin typeface="+mj-lt"/>
                </a:rPr>
                <a:t>Preparation:</a:t>
              </a:r>
            </a:p>
            <a:p>
              <a:r>
                <a:rPr lang="en-US" dirty="0">
                  <a:latin typeface="+mj-lt"/>
                </a:rPr>
                <a:t>Indicates a preparation step.</a:t>
              </a:r>
            </a:p>
          </p:txBody>
        </p:sp>
        <p:sp>
          <p:nvSpPr>
            <p:cNvPr id="28" name="TextBox 27"/>
            <p:cNvSpPr txBox="1"/>
            <p:nvPr/>
          </p:nvSpPr>
          <p:spPr>
            <a:xfrm>
              <a:off x="2185343" y="5509027"/>
              <a:ext cx="6010941" cy="646331"/>
            </a:xfrm>
            <a:prstGeom prst="rect">
              <a:avLst/>
            </a:prstGeom>
            <a:noFill/>
          </p:spPr>
          <p:txBody>
            <a:bodyPr wrap="square" rtlCol="0">
              <a:spAutoFit/>
            </a:bodyPr>
            <a:lstStyle/>
            <a:p>
              <a:r>
                <a:rPr lang="en-US" i="1" dirty="0">
                  <a:latin typeface="+mj-lt"/>
                </a:rPr>
                <a:t>Delay:</a:t>
              </a:r>
            </a:p>
            <a:p>
              <a:r>
                <a:rPr lang="en-US" dirty="0">
                  <a:latin typeface="+mj-lt"/>
                </a:rPr>
                <a:t>Indicates a waiting period in the process.</a:t>
              </a:r>
            </a:p>
          </p:txBody>
        </p:sp>
      </p:grpSp>
    </p:spTree>
    <p:custDataLst>
      <p:tags r:id="rId1"/>
    </p:custDataLst>
    <p:extLst>
      <p:ext uri="{BB962C8B-B14F-4D97-AF65-F5344CB8AC3E}">
        <p14:creationId xmlns:p14="http://schemas.microsoft.com/office/powerpoint/2010/main" val="214232694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7" name="Content Placeholder 6"/>
          <p:cNvSpPr>
            <a:spLocks noGrp="1"/>
          </p:cNvSpPr>
          <p:nvPr>
            <p:ph idx="1"/>
          </p:nvPr>
        </p:nvSpPr>
        <p:spPr/>
        <p:txBody>
          <a:bodyPr/>
          <a:lstStyle/>
          <a:p>
            <a:r>
              <a:rPr lang="en-US" dirty="0"/>
              <a:t>Additional file- and information-related symbols: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26" name="Group 25"/>
          <p:cNvGrpSpPr/>
          <p:nvPr/>
        </p:nvGrpSpPr>
        <p:grpSpPr>
          <a:xfrm>
            <a:off x="2324100" y="1828800"/>
            <a:ext cx="7654365" cy="4651248"/>
            <a:chOff x="838200" y="1905000"/>
            <a:chExt cx="7654365" cy="4651248"/>
          </a:xfrm>
        </p:grpSpPr>
        <p:sp>
          <p:nvSpPr>
            <p:cNvPr id="15" name="Flowchart: Data 14"/>
            <p:cNvSpPr/>
            <p:nvPr/>
          </p:nvSpPr>
          <p:spPr>
            <a:xfrm>
              <a:off x="911352"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911352"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911352"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911352"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387600" y="1905000"/>
              <a:ext cx="6096000" cy="646331"/>
            </a:xfrm>
            <a:prstGeom prst="rect">
              <a:avLst/>
            </a:prstGeom>
            <a:noFill/>
          </p:spPr>
          <p:txBody>
            <a:bodyPr wrap="square" rtlCol="0">
              <a:spAutoFit/>
            </a:bodyPr>
            <a:lstStyle/>
            <a:p>
              <a:r>
                <a:rPr lang="en-US" i="1" dirty="0">
                  <a:latin typeface="+mj-lt"/>
                </a:rPr>
                <a:t>Data (I/O):</a:t>
              </a:r>
            </a:p>
            <a:p>
              <a:r>
                <a:rPr lang="en-US" dirty="0">
                  <a:latin typeface="+mj-lt"/>
                </a:rPr>
                <a:t>Shows the inputs and outputs of a process.</a:t>
              </a:r>
            </a:p>
          </p:txBody>
        </p:sp>
        <p:sp>
          <p:nvSpPr>
            <p:cNvPr id="22" name="TextBox 21"/>
            <p:cNvSpPr txBox="1"/>
            <p:nvPr/>
          </p:nvSpPr>
          <p:spPr>
            <a:xfrm>
              <a:off x="2387600" y="2819400"/>
              <a:ext cx="6096000" cy="646331"/>
            </a:xfrm>
            <a:prstGeom prst="rect">
              <a:avLst/>
            </a:prstGeom>
            <a:noFill/>
          </p:spPr>
          <p:txBody>
            <a:bodyPr wrap="square" rtlCol="0">
              <a:spAutoFit/>
            </a:bodyPr>
            <a:lstStyle/>
            <a:p>
              <a:r>
                <a:rPr lang="en-US" i="1" dirty="0">
                  <a:latin typeface="+mj-lt"/>
                </a:rPr>
                <a:t>Document:</a:t>
              </a:r>
            </a:p>
            <a:p>
              <a:r>
                <a:rPr lang="en-US" dirty="0">
                  <a:latin typeface="+mj-lt"/>
                </a:rPr>
                <a:t>Indicates a process step that results in a document.</a:t>
              </a:r>
            </a:p>
          </p:txBody>
        </p:sp>
        <p:sp>
          <p:nvSpPr>
            <p:cNvPr id="23" name="TextBox 22"/>
            <p:cNvSpPr txBox="1"/>
            <p:nvPr/>
          </p:nvSpPr>
          <p:spPr>
            <a:xfrm>
              <a:off x="2387600" y="3713539"/>
              <a:ext cx="6096000" cy="923330"/>
            </a:xfrm>
            <a:prstGeom prst="rect">
              <a:avLst/>
            </a:prstGeom>
            <a:noFill/>
          </p:spPr>
          <p:txBody>
            <a:bodyPr wrap="square" rtlCol="0">
              <a:spAutoFit/>
            </a:bodyPr>
            <a:lstStyle/>
            <a:p>
              <a:r>
                <a:rPr lang="en-US" i="1" dirty="0">
                  <a:latin typeface="+mj-lt"/>
                </a:rPr>
                <a:t>Multi-Document:</a:t>
              </a:r>
            </a:p>
            <a:p>
              <a:r>
                <a:rPr lang="en-US" dirty="0">
                  <a:latin typeface="+mj-lt"/>
                </a:rPr>
                <a:t>Indicates a process step that results in multiple documents</a:t>
              </a:r>
              <a:r>
                <a:rPr lang="en-US" dirty="0">
                  <a:latin typeface="Source Sans Pro" panose="020B0503030403020204" pitchFamily="34" charset="0"/>
                </a:rPr>
                <a:t>.</a:t>
              </a:r>
            </a:p>
          </p:txBody>
        </p:sp>
        <p:sp>
          <p:nvSpPr>
            <p:cNvPr id="24" name="TextBox 23"/>
            <p:cNvSpPr txBox="1"/>
            <p:nvPr/>
          </p:nvSpPr>
          <p:spPr>
            <a:xfrm>
              <a:off x="2396565" y="4953684"/>
              <a:ext cx="6096000" cy="646331"/>
            </a:xfrm>
            <a:prstGeom prst="rect">
              <a:avLst/>
            </a:prstGeom>
            <a:noFill/>
          </p:spPr>
          <p:txBody>
            <a:bodyPr wrap="square" rtlCol="0">
              <a:spAutoFit/>
            </a:bodyPr>
            <a:lstStyle/>
            <a:p>
              <a:r>
                <a:rPr lang="en-US" i="1" dirty="0">
                  <a:latin typeface="+mj-lt"/>
                </a:rPr>
                <a:t>Stored Data:</a:t>
              </a:r>
            </a:p>
            <a:p>
              <a:r>
                <a:rPr lang="en-US" dirty="0">
                  <a:latin typeface="+mj-lt"/>
                </a:rPr>
                <a:t>Indicates a process step that stores data.</a:t>
              </a:r>
            </a:p>
          </p:txBody>
        </p:sp>
        <p:sp>
          <p:nvSpPr>
            <p:cNvPr id="25" name="TextBox 24"/>
            <p:cNvSpPr txBox="1"/>
            <p:nvPr/>
          </p:nvSpPr>
          <p:spPr>
            <a:xfrm>
              <a:off x="2387600" y="5906869"/>
              <a:ext cx="6096000" cy="646331"/>
            </a:xfrm>
            <a:prstGeom prst="rect">
              <a:avLst/>
            </a:prstGeom>
            <a:noFill/>
          </p:spPr>
          <p:txBody>
            <a:bodyPr wrap="square" rtlCol="0">
              <a:spAutoFit/>
            </a:bodyPr>
            <a:lstStyle/>
            <a:p>
              <a:r>
                <a:rPr lang="en-US" i="1" dirty="0">
                  <a:latin typeface="+mj-lt"/>
                </a:rPr>
                <a:t>Magnetic Disk:</a:t>
              </a:r>
            </a:p>
            <a:p>
              <a:r>
                <a:rPr lang="en-US" dirty="0">
                  <a:latin typeface="+mj-lt"/>
                </a:rPr>
                <a:t>Indicates a database.</a:t>
              </a:r>
            </a:p>
          </p:txBody>
        </p:sp>
      </p:grpSp>
    </p:spTree>
    <p:custDataLst>
      <p:tags r:id="rId1"/>
    </p:custDataLst>
    <p:extLst>
      <p:ext uri="{BB962C8B-B14F-4D97-AF65-F5344CB8AC3E}">
        <p14:creationId xmlns:p14="http://schemas.microsoft.com/office/powerpoint/2010/main" val="253464893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4" name="Content Placeholder 3"/>
          <p:cNvSpPr>
            <a:spLocks noGrp="1"/>
          </p:cNvSpPr>
          <p:nvPr>
            <p:ph idx="1"/>
          </p:nvPr>
        </p:nvSpPr>
        <p:spPr/>
        <p:txBody>
          <a:bodyPr/>
          <a:lstStyle/>
          <a:p>
            <a:r>
              <a:rPr lang="en-US" dirty="0"/>
              <a:t>Additional control of flow symbols: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36" name="Group 35"/>
          <p:cNvGrpSpPr/>
          <p:nvPr/>
        </p:nvGrpSpPr>
        <p:grpSpPr>
          <a:xfrm>
            <a:off x="2406649" y="1676400"/>
            <a:ext cx="7461252" cy="4538028"/>
            <a:chOff x="825370" y="1792069"/>
            <a:chExt cx="7537194" cy="4538028"/>
          </a:xfrm>
        </p:grpSpPr>
        <p:sp>
          <p:nvSpPr>
            <p:cNvPr id="19" name="Flowchart: Off-page Connector 18"/>
            <p:cNvSpPr/>
            <p:nvPr/>
          </p:nvSpPr>
          <p:spPr>
            <a:xfrm>
              <a:off x="861947"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25370" y="2782669"/>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61947" y="469693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74776" y="5713476"/>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858128" y="1792069"/>
              <a:ext cx="6504436" cy="646331"/>
            </a:xfrm>
            <a:prstGeom prst="rect">
              <a:avLst/>
            </a:prstGeom>
            <a:noFill/>
          </p:spPr>
          <p:txBody>
            <a:bodyPr wrap="square" rtlCol="0">
              <a:spAutoFit/>
            </a:bodyPr>
            <a:lstStyle/>
            <a:p>
              <a:r>
                <a:rPr lang="en-US" i="1" dirty="0">
                  <a:latin typeface="+mj-lt"/>
                </a:rPr>
                <a:t>Off-Page Connector:</a:t>
              </a:r>
            </a:p>
            <a:p>
              <a:r>
                <a:rPr lang="en-US" dirty="0">
                  <a:latin typeface="+mj-lt"/>
                </a:rPr>
                <a:t>Indicates the process flow continues onto another page.</a:t>
              </a:r>
            </a:p>
          </p:txBody>
        </p:sp>
        <p:sp>
          <p:nvSpPr>
            <p:cNvPr id="31" name="TextBox 30"/>
            <p:cNvSpPr txBox="1"/>
            <p:nvPr/>
          </p:nvSpPr>
          <p:spPr>
            <a:xfrm>
              <a:off x="1858128" y="2782669"/>
              <a:ext cx="6504436" cy="646331"/>
            </a:xfrm>
            <a:prstGeom prst="rect">
              <a:avLst/>
            </a:prstGeom>
            <a:noFill/>
          </p:spPr>
          <p:txBody>
            <a:bodyPr wrap="square" rtlCol="0">
              <a:spAutoFit/>
            </a:bodyPr>
            <a:lstStyle/>
            <a:p>
              <a:r>
                <a:rPr lang="en-US" i="1" dirty="0">
                  <a:latin typeface="+mj-lt"/>
                </a:rPr>
                <a:t>Merge:</a:t>
              </a:r>
            </a:p>
            <a:p>
              <a:r>
                <a:rPr lang="en-US" dirty="0">
                  <a:latin typeface="+mj-lt"/>
                </a:rPr>
                <a:t>Indicates multiple processes merge into one.</a:t>
              </a:r>
            </a:p>
          </p:txBody>
        </p:sp>
        <p:sp>
          <p:nvSpPr>
            <p:cNvPr id="32" name="TextBox 31"/>
            <p:cNvSpPr txBox="1"/>
            <p:nvPr/>
          </p:nvSpPr>
          <p:spPr>
            <a:xfrm>
              <a:off x="1858128" y="3664634"/>
              <a:ext cx="6504436" cy="646331"/>
            </a:xfrm>
            <a:prstGeom prst="rect">
              <a:avLst/>
            </a:prstGeom>
            <a:noFill/>
          </p:spPr>
          <p:txBody>
            <a:bodyPr wrap="square" rtlCol="0">
              <a:spAutoFit/>
            </a:bodyPr>
            <a:lstStyle/>
            <a:p>
              <a:r>
                <a:rPr lang="en-US" i="1" dirty="0">
                  <a:latin typeface="+mj-lt"/>
                </a:rPr>
                <a:t>Extract:</a:t>
              </a:r>
            </a:p>
            <a:p>
              <a:r>
                <a:rPr lang="en-US" dirty="0">
                  <a:latin typeface="+mj-lt"/>
                </a:rPr>
                <a:t>Indicates a process splits into multiple parallel processes</a:t>
              </a:r>
              <a:r>
                <a:rPr lang="en-US" dirty="0">
                  <a:latin typeface="Source Sans Pro" panose="020B0503030403020204" pitchFamily="34" charset="0"/>
                </a:rPr>
                <a:t>.</a:t>
              </a:r>
            </a:p>
          </p:txBody>
        </p:sp>
        <p:sp>
          <p:nvSpPr>
            <p:cNvPr id="33" name="Flowchart: Extract 32"/>
            <p:cNvSpPr/>
            <p:nvPr/>
          </p:nvSpPr>
          <p:spPr>
            <a:xfrm>
              <a:off x="825370" y="3664634"/>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858128" y="4541595"/>
              <a:ext cx="6504436" cy="923330"/>
            </a:xfrm>
            <a:prstGeom prst="rect">
              <a:avLst/>
            </a:prstGeom>
            <a:noFill/>
          </p:spPr>
          <p:txBody>
            <a:bodyPr wrap="square" rtlCol="0">
              <a:spAutoFit/>
            </a:bodyPr>
            <a:lstStyle/>
            <a:p>
              <a:r>
                <a:rPr lang="en-US" i="1" dirty="0">
                  <a:latin typeface="+mj-lt"/>
                </a:rPr>
                <a:t>Or:</a:t>
              </a:r>
            </a:p>
            <a:p>
              <a:r>
                <a:rPr lang="en-US" dirty="0">
                  <a:latin typeface="+mj-lt"/>
                </a:rPr>
                <a:t>Indicates a single data processing flow diverges to multiple branches with different criteria requirements</a:t>
              </a:r>
              <a:r>
                <a:rPr lang="en-US" dirty="0">
                  <a:latin typeface="Source Sans Pro" panose="020B0503030403020204" pitchFamily="34" charset="0"/>
                </a:rPr>
                <a:t>.</a:t>
              </a:r>
            </a:p>
          </p:txBody>
        </p:sp>
        <p:sp>
          <p:nvSpPr>
            <p:cNvPr id="35" name="TextBox 34"/>
            <p:cNvSpPr txBox="1"/>
            <p:nvPr/>
          </p:nvSpPr>
          <p:spPr>
            <a:xfrm>
              <a:off x="1858128" y="5683766"/>
              <a:ext cx="6504436" cy="646331"/>
            </a:xfrm>
            <a:prstGeom prst="rect">
              <a:avLst/>
            </a:prstGeom>
            <a:noFill/>
          </p:spPr>
          <p:txBody>
            <a:bodyPr wrap="square" rtlCol="0">
              <a:spAutoFit/>
            </a:bodyPr>
            <a:lstStyle/>
            <a:p>
              <a:r>
                <a:rPr lang="en-US" i="1" dirty="0">
                  <a:latin typeface="+mj-lt"/>
                </a:rPr>
                <a:t>Summing Junction:</a:t>
              </a:r>
            </a:p>
            <a:p>
              <a:r>
                <a:rPr lang="en-US" dirty="0">
                  <a:latin typeface="+mj-lt"/>
                </a:rPr>
                <a:t>Indicates multiple data processing flows converge into one.</a:t>
              </a:r>
            </a:p>
          </p:txBody>
        </p:sp>
      </p:grpSp>
    </p:spTree>
    <p:custDataLst>
      <p:tags r:id="rId1"/>
    </p:custDataLst>
    <p:extLst>
      <p:ext uri="{BB962C8B-B14F-4D97-AF65-F5344CB8AC3E}">
        <p14:creationId xmlns:p14="http://schemas.microsoft.com/office/powerpoint/2010/main" val="328900758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1: Define boundaries of the process you want to map.</a:t>
            </a:r>
          </a:p>
          <a:p>
            <a:pPr lvl="1"/>
            <a:endParaRPr lang="en-US" dirty="0"/>
          </a:p>
          <a:p>
            <a:pPr lvl="1"/>
            <a:r>
              <a:rPr lang="en-US" dirty="0"/>
              <a:t>A process map can depict the flow of an entire process or a segment of it.</a:t>
            </a:r>
          </a:p>
          <a:p>
            <a:pPr lvl="1"/>
            <a:endParaRPr lang="en-US" dirty="0"/>
          </a:p>
          <a:p>
            <a:pPr lvl="1"/>
            <a:r>
              <a:rPr lang="en-US" dirty="0"/>
              <a:t>You need to identify and define the beginning and ending points of the process before starting to plot.</a:t>
            </a:r>
          </a:p>
          <a:p>
            <a:pPr lvl="1"/>
            <a:endParaRPr lang="en-US" dirty="0"/>
          </a:p>
          <a:p>
            <a:pPr lvl="1"/>
            <a:r>
              <a:rPr lang="en-US" dirty="0"/>
              <a:t>Use operational definition.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269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1046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1.1.4 Six Sigma Methodology</a:t>
            </a:r>
          </a:p>
        </p:txBody>
      </p:sp>
      <p:sp>
        <p:nvSpPr>
          <p:cNvPr id="8" name="Slide Number Placeholder 7"/>
          <p:cNvSpPr>
            <a:spLocks noGrp="1"/>
          </p:cNvSpPr>
          <p:nvPr>
            <p:ph type="sldNum" sz="quarter" idx="4"/>
          </p:nvPr>
        </p:nvSpPr>
        <p:spPr/>
        <p:txBody>
          <a:bodyPr/>
          <a:lstStyle/>
          <a:p>
            <a:fld id="{5A6A12F4-C341-4E64-9C18-B0BA3358FAF5}" type="slidenum">
              <a:rPr lang="en-US" smtClean="0"/>
              <a:pPr/>
              <a:t>27</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911528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2: Define and sort the process steps with the flow.</a:t>
            </a:r>
          </a:p>
          <a:p>
            <a:pPr lvl="1"/>
            <a:endParaRPr lang="en-US" dirty="0"/>
          </a:p>
          <a:p>
            <a:pPr lvl="1"/>
            <a:r>
              <a:rPr lang="en-US" dirty="0"/>
              <a:t>Consult with process owners and subject matter experts or observe the process in action to understand how the process is actually performed.</a:t>
            </a:r>
          </a:p>
          <a:p>
            <a:pPr lvl="1"/>
            <a:endParaRPr lang="en-US" dirty="0"/>
          </a:p>
          <a:p>
            <a:pPr lvl="1"/>
            <a:r>
              <a:rPr lang="en-US" dirty="0"/>
              <a:t>Record the process steps and sort them according to the order of their occurrence.</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263193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lvl="1"/>
            <a:endParaRPr lang="en-US" dirty="0"/>
          </a:p>
          <a:p>
            <a:pPr lvl="1"/>
            <a:r>
              <a:rPr lang="en-US" dirty="0"/>
              <a:t>In the team meeting of process mapping, place the sticky notes with different colors on a white board to flexibly adjust the under-construction process map.</a:t>
            </a:r>
          </a:p>
          <a:p>
            <a:pPr lvl="1"/>
            <a:endParaRPr lang="en-US" dirty="0"/>
          </a:p>
          <a:p>
            <a:pPr lvl="1"/>
            <a:r>
              <a:rPr lang="en-US" dirty="0"/>
              <a:t>The flow lines are plotted directly on the white board. For the decision step, rotate the sticky note by 45°.</a:t>
            </a:r>
          </a:p>
          <a:p>
            <a:pPr lvl="1"/>
            <a:endParaRPr lang="en-US" dirty="0"/>
          </a:p>
          <a:p>
            <a:pPr lvl="1"/>
            <a:r>
              <a:rPr lang="en-US" dirty="0"/>
              <a:t>When the map is completed on the white board, record the map using Excel, PowerPoint, or Visio.</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394354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a:xfrm>
            <a:off x="381000" y="1143001"/>
            <a:ext cx="10769600" cy="1066799"/>
          </a:xfrm>
        </p:spPr>
        <p:txBody>
          <a:bodyPr>
            <a:normAutofit fontScale="92500" lnSpcReduction="10000"/>
          </a:bodyPr>
          <a:lstStyle/>
          <a:p>
            <a:r>
              <a:rPr lang="en-US" dirty="0"/>
              <a:t>Step 3:</a:t>
            </a:r>
          </a:p>
          <a:p>
            <a:pPr lvl="1"/>
            <a:r>
              <a:rPr lang="en-US" dirty="0"/>
              <a:t>To illustrate the responsibility of different organizations involved in the process, use a Swim Lane Process Map.</a:t>
            </a:r>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4"/>
          <p:cNvPicPr>
            <a:picLocks noChangeAspect="1" noChangeArrowheads="1"/>
          </p:cNvPicPr>
          <p:nvPr/>
        </p:nvPicPr>
        <p:blipFill>
          <a:blip r:embed="rId4" cstate="print">
            <a:grayscl/>
          </a:blip>
          <a:srcRect/>
          <a:stretch>
            <a:fillRect/>
          </a:stretch>
        </p:blipFill>
        <p:spPr bwMode="auto">
          <a:xfrm>
            <a:off x="1676400" y="2438400"/>
            <a:ext cx="8163482" cy="385286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9864056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the inputs/outputs and their corresponding specifications for each process step.</a:t>
            </a:r>
          </a:p>
          <a:p>
            <a:pPr lvl="1"/>
            <a:endParaRPr lang="en-US" dirty="0"/>
          </a:p>
          <a:p>
            <a:pPr lvl="1"/>
            <a:r>
              <a:rPr lang="en-US" dirty="0"/>
              <a:t>The process map helps in understanding and documenting Y=f(x) of a process where Y represents the outputs and x represents the inputs.</a:t>
            </a:r>
          </a:p>
          <a:p>
            <a:pPr lvl="1"/>
            <a:endParaRPr lang="en-US" dirty="0"/>
          </a:p>
          <a:p>
            <a:pPr lvl="1"/>
            <a:r>
              <a:rPr lang="en-US" dirty="0"/>
              <a:t>The inputs of each process step can be controllable or non-controllable, standardized operational procedure, or noise. They are the source of variation in the process and need to be analyzed qualitatively and quantitatively in order to identify the vital few inputs that have significant effect on the outcome of the process.</a:t>
            </a:r>
          </a:p>
          <a:p>
            <a:pPr lvl="1"/>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9590436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lvl="1"/>
            <a:endParaRPr lang="en-US" dirty="0"/>
          </a:p>
          <a:p>
            <a:pPr lvl="1"/>
            <a:r>
              <a:rPr lang="en-US" dirty="0"/>
              <a:t>Number the process steps in the order of their occurrence for clarity.</a:t>
            </a:r>
          </a:p>
          <a:p>
            <a:pPr lvl="1">
              <a:buNone/>
            </a:pPr>
            <a:endParaRPr lang="en-US" dirty="0"/>
          </a:p>
          <a:p>
            <a:pPr lvl="1"/>
            <a:endParaRPr lang="en-US" dirty="0"/>
          </a:p>
          <a:p>
            <a:pPr marL="411480" lvl="1" indent="0">
              <a:buNone/>
            </a:pPr>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018985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business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4</a:t>
            </a:r>
            <a:r>
              <a:rPr lang="it-IT" dirty="0"/>
              <a:t>–</a:t>
            </a:r>
            <a:r>
              <a:rPr lang="en-US" dirty="0"/>
              <a:t>6 steps and no more. </a:t>
            </a:r>
          </a:p>
          <a:p>
            <a:r>
              <a:rPr lang="en-US" dirty="0"/>
              <a:t>Below is an oversimplified version of a high-level process map for cooking a 10lb prime rib for a dozen holiday guests.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275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a:stretch>
            <a:fillRect/>
          </a:stretch>
        </p:blipFill>
        <p:spPr>
          <a:xfrm>
            <a:off x="2036762" y="4800600"/>
            <a:ext cx="7458075" cy="828675"/>
          </a:xfrm>
          <a:prstGeom prst="rect">
            <a:avLst/>
          </a:prstGeom>
        </p:spPr>
      </p:pic>
    </p:spTree>
    <p:custDataLst>
      <p:tags r:id="rId1"/>
    </p:custDataLst>
    <p:extLst>
      <p:ext uri="{BB962C8B-B14F-4D97-AF65-F5344CB8AC3E}">
        <p14:creationId xmlns:p14="http://schemas.microsoft.com/office/powerpoint/2010/main" val="1926064245"/>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two, three, or more levels deeper than your high-level process map. </a:t>
            </a:r>
          </a:p>
          <a:p>
            <a:r>
              <a:rPr lang="en-US" dirty="0"/>
              <a:t>A good guideline used to help create the second level is to take each step in the high-level map and break it down into another two to four steps each (no more).</a:t>
            </a:r>
          </a:p>
          <a:p>
            <a:r>
              <a:rPr lang="en-US" dirty="0"/>
              <a:t>Repeat this process (level 3, level 4 etc.) until reaching the desired level of detail.</a:t>
            </a:r>
          </a:p>
          <a:p>
            <a:r>
              <a:rPr lang="en-US" dirty="0"/>
              <a:t>Some detailed maps are two or three levels deep, others can be five or six levels deep. Obviously, the deeper the levels, the more complex and the more burdensome.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2659257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Process Map</a:t>
            </a:r>
          </a:p>
        </p:txBody>
      </p:sp>
      <p:sp>
        <p:nvSpPr>
          <p:cNvPr id="8" name="Content Placeholder 7"/>
          <p:cNvSpPr>
            <a:spLocks noGrp="1"/>
          </p:cNvSpPr>
          <p:nvPr>
            <p:ph idx="1"/>
          </p:nvPr>
        </p:nvSpPr>
        <p:spPr/>
        <p:txBody>
          <a:bodyPr>
            <a:normAutofit/>
          </a:bodyPr>
          <a:lstStyle/>
          <a:p>
            <a:r>
              <a:rPr lang="en-US" dirty="0"/>
              <a:t>The functional map adds dimension to the high-level or detailed map. </a:t>
            </a:r>
          </a:p>
          <a:p>
            <a:r>
              <a:rPr lang="en-US" dirty="0"/>
              <a:t>The dimension added is identifying which function or job performs the step or makes the decision.</a:t>
            </a:r>
          </a:p>
          <a:p>
            <a:r>
              <a:rPr lang="en-US" dirty="0"/>
              <a:t>Below is a generic example of a functional map. Note that functions are identified in horizontal "lanes" and each process step is placed in the appropriate lane based on which function performs the step.</a:t>
            </a:r>
          </a:p>
          <a:p>
            <a:pPr marL="114300" indent="0">
              <a:buNone/>
            </a:pPr>
            <a:endParaRPr lang="en-US" sz="20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277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719" y="3733800"/>
            <a:ext cx="4836161" cy="2743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047958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SIPOC? </a:t>
            </a:r>
          </a:p>
        </p:txBody>
      </p:sp>
      <p:sp>
        <p:nvSpPr>
          <p:cNvPr id="3" name="Content Placeholder 2"/>
          <p:cNvSpPr>
            <a:spLocks noGrp="1"/>
          </p:cNvSpPr>
          <p:nvPr>
            <p:ph idx="1"/>
          </p:nvPr>
        </p:nvSpPr>
        <p:spPr/>
        <p:txBody>
          <a:bodyPr>
            <a:normAutofit/>
          </a:bodyPr>
          <a:lstStyle/>
          <a:p>
            <a:r>
              <a:rPr lang="en-US" dirty="0"/>
              <a:t>A </a:t>
            </a:r>
            <a:r>
              <a:rPr lang="en-US" dirty="0" err="1"/>
              <a:t>SIPOC</a:t>
            </a:r>
            <a:r>
              <a:rPr lang="en-US" dirty="0"/>
              <a:t> (Suppliers-Input-Process-Output-Customers) is a high-level visualization tool to help identify and link the different components in a process.</a:t>
            </a:r>
          </a:p>
          <a:p>
            <a:endParaRPr lang="en-US" dirty="0"/>
          </a:p>
          <a:p>
            <a:r>
              <a:rPr lang="en-US" dirty="0"/>
              <a:t>It is usually applied in the Measure phase in order to better understand the current state of the process and define the scope of the project.</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6799348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 of a </a:t>
            </a:r>
            <a:r>
              <a:rPr lang="en-US" dirty="0" err="1"/>
              <a:t>SIPOC</a:t>
            </a:r>
            <a:endParaRPr lang="en-US" dirty="0"/>
          </a:p>
        </p:txBody>
      </p:sp>
      <p:sp>
        <p:nvSpPr>
          <p:cNvPr id="3" name="Content Placeholder 2"/>
          <p:cNvSpPr>
            <a:spLocks noGrp="1"/>
          </p:cNvSpPr>
          <p:nvPr>
            <p:ph idx="1"/>
          </p:nvPr>
        </p:nvSpPr>
        <p:spPr/>
        <p:txBody>
          <a:bodyPr>
            <a:normAutofit/>
          </a:bodyPr>
          <a:lstStyle/>
          <a:p>
            <a:r>
              <a:rPr lang="en-US" b="1" dirty="0">
                <a:solidFill>
                  <a:srgbClr val="182835"/>
                </a:solidFill>
              </a:rPr>
              <a:t>S</a:t>
            </a:r>
            <a:r>
              <a:rPr lang="en-US" dirty="0">
                <a:solidFill>
                  <a:srgbClr val="182835"/>
                </a:solidFill>
              </a:rPr>
              <a:t>uppliers: vendors who provide the raw material, services, and information. Customers can also be suppliers sometimes.</a:t>
            </a:r>
          </a:p>
          <a:p>
            <a:r>
              <a:rPr lang="en-US" b="1" dirty="0">
                <a:solidFill>
                  <a:srgbClr val="182835"/>
                </a:solidFill>
              </a:rPr>
              <a:t>I</a:t>
            </a:r>
            <a:r>
              <a:rPr lang="en-US" dirty="0">
                <a:solidFill>
                  <a:srgbClr val="182835"/>
                </a:solidFill>
              </a:rPr>
              <a:t>nput: the raw materials, information, equipment, services, people, environment involved in the process.</a:t>
            </a:r>
          </a:p>
          <a:p>
            <a:r>
              <a:rPr lang="en-US" b="1" dirty="0">
                <a:solidFill>
                  <a:srgbClr val="182835"/>
                </a:solidFill>
              </a:rPr>
              <a:t>P</a:t>
            </a:r>
            <a:r>
              <a:rPr lang="en-US" dirty="0">
                <a:solidFill>
                  <a:srgbClr val="182835"/>
                </a:solidFill>
              </a:rPr>
              <a:t>rocess: the high-level sequence of actions and decisions that results in the services or products delivered to the customers.</a:t>
            </a:r>
          </a:p>
          <a:p>
            <a:r>
              <a:rPr lang="en-US" b="1" dirty="0">
                <a:solidFill>
                  <a:srgbClr val="182835"/>
                </a:solidFill>
              </a:rPr>
              <a:t>O</a:t>
            </a:r>
            <a:r>
              <a:rPr lang="en-US" dirty="0">
                <a:solidFill>
                  <a:srgbClr val="182835"/>
                </a:solidFill>
              </a:rPr>
              <a:t>utput: the services or products delivered to the customers and any other outcomes of the process.</a:t>
            </a:r>
          </a:p>
          <a:p>
            <a:r>
              <a:rPr lang="en-US" b="1" dirty="0">
                <a:solidFill>
                  <a:srgbClr val="182835"/>
                </a:solidFill>
              </a:rPr>
              <a:t>C</a:t>
            </a:r>
            <a:r>
              <a:rPr lang="en-US" dirty="0">
                <a:solidFill>
                  <a:srgbClr val="182835"/>
                </a:solidFill>
              </a:rPr>
              <a:t>ustomers: the end users or recipients of the services or products.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279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4778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sp>
        <p:nvSpPr>
          <p:cNvPr id="3" name="Content Placeholder 2"/>
          <p:cNvSpPr>
            <a:spLocks noGrp="1"/>
          </p:cNvSpPr>
          <p:nvPr>
            <p:ph idx="1"/>
          </p:nvPr>
        </p:nvSpPr>
        <p:spPr/>
        <p:txBody>
          <a:bodyPr>
            <a:normAutofit/>
          </a:bodyPr>
          <a:lstStyle/>
          <a:p>
            <a:r>
              <a:rPr lang="en-US" dirty="0"/>
              <a:t>Six Sigma follows a methodology that is conceptually rooted in the principles of a five-phase project. </a:t>
            </a:r>
          </a:p>
          <a:p>
            <a:r>
              <a:rPr lang="en-US" dirty="0"/>
              <a:t>Each phase has a specific purpose and specific tools and techniques that aid in achieving the phase objectives.</a:t>
            </a:r>
          </a:p>
          <a:p>
            <a:pPr marL="114300" indent="0">
              <a:buNone/>
            </a:pPr>
            <a:endParaRPr lang="en-US" dirty="0"/>
          </a:p>
          <a:p>
            <a:r>
              <a:rPr lang="en-US" dirty="0"/>
              <a:t>The 5 phases of DMAIC:</a:t>
            </a:r>
          </a:p>
          <a:p>
            <a:pPr marL="868680" lvl="1" indent="-457200">
              <a:buFont typeface="+mj-lt"/>
              <a:buAutoNum type="arabicPeriod"/>
            </a:pPr>
            <a:r>
              <a:rPr lang="en-US" b="1" dirty="0">
                <a:solidFill>
                  <a:srgbClr val="182835"/>
                </a:solidFill>
              </a:rPr>
              <a:t>D</a:t>
            </a:r>
            <a:r>
              <a:rPr lang="en-US" dirty="0"/>
              <a:t>efine</a:t>
            </a:r>
          </a:p>
          <a:p>
            <a:pPr marL="868680" lvl="1" indent="-457200">
              <a:buFont typeface="+mj-lt"/>
              <a:buAutoNum type="arabicPeriod"/>
            </a:pPr>
            <a:r>
              <a:rPr lang="en-US" b="1" dirty="0">
                <a:solidFill>
                  <a:srgbClr val="182835"/>
                </a:solidFill>
              </a:rPr>
              <a:t>M</a:t>
            </a:r>
            <a:r>
              <a:rPr lang="en-US" dirty="0"/>
              <a:t>easure</a:t>
            </a:r>
          </a:p>
          <a:p>
            <a:pPr marL="868680" lvl="1" indent="-457200">
              <a:buFont typeface="+mj-lt"/>
              <a:buAutoNum type="arabicPeriod"/>
            </a:pPr>
            <a:r>
              <a:rPr lang="en-US" b="1" dirty="0">
                <a:solidFill>
                  <a:srgbClr val="182835"/>
                </a:solidFill>
              </a:rPr>
              <a:t>A</a:t>
            </a:r>
            <a:r>
              <a:rPr lang="en-US" dirty="0"/>
              <a:t>nalyze</a:t>
            </a:r>
          </a:p>
          <a:p>
            <a:pPr marL="868680" lvl="1" indent="-457200">
              <a:buFont typeface="+mj-lt"/>
              <a:buAutoNum type="arabicPeriod"/>
            </a:pPr>
            <a:r>
              <a:rPr lang="en-US" b="1" dirty="0">
                <a:solidFill>
                  <a:srgbClr val="182835"/>
                </a:solidFill>
              </a:rPr>
              <a:t>I</a:t>
            </a:r>
            <a:r>
              <a:rPr lang="en-US" dirty="0"/>
              <a:t>mprove</a:t>
            </a:r>
          </a:p>
          <a:p>
            <a:pPr marL="868680" lvl="1" indent="-457200">
              <a:buFont typeface="+mj-lt"/>
              <a:buAutoNum type="arabicPeriod"/>
            </a:pPr>
            <a:r>
              <a:rPr lang="en-US" b="1" dirty="0">
                <a:solidFill>
                  <a:srgbClr val="182835"/>
                </a:solidFill>
              </a:rPr>
              <a:t>C</a:t>
            </a:r>
            <a:r>
              <a:rPr lang="en-US" dirty="0"/>
              <a:t>ontrol</a:t>
            </a:r>
          </a:p>
        </p:txBody>
      </p:sp>
      <p:sp>
        <p:nvSpPr>
          <p:cNvPr id="9" name="Slide Number Placeholder 8"/>
          <p:cNvSpPr>
            <a:spLocks noGrp="1"/>
          </p:cNvSpPr>
          <p:nvPr>
            <p:ph type="sldNum" sz="quarter" idx="4"/>
          </p:nvPr>
        </p:nvSpPr>
        <p:spPr/>
        <p:txBody>
          <a:bodyPr/>
          <a:lstStyle/>
          <a:p>
            <a:fld id="{5A6A12F4-C341-4E64-9C18-B0BA3358FAF5}" type="slidenum">
              <a:rPr lang="en-US" smtClean="0"/>
              <a:pPr/>
              <a:t>28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971708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first method:</a:t>
            </a:r>
          </a:p>
          <a:p>
            <a:pPr marL="411480" lvl="1" indent="0">
              <a:buNone/>
            </a:pPr>
            <a:endParaRPr lang="en-US" dirty="0"/>
          </a:p>
          <a:p>
            <a:pPr lvl="1"/>
            <a:r>
              <a:rPr lang="en-US" dirty="0"/>
              <a:t>Step 1: Create a template that can contain the information of the five key components in a clear way.</a:t>
            </a:r>
          </a:p>
          <a:p>
            <a:pPr lvl="1"/>
            <a:endParaRPr lang="en-US" dirty="0"/>
          </a:p>
          <a:p>
            <a:pPr lvl="1"/>
            <a:r>
              <a:rPr lang="en-US" dirty="0"/>
              <a:t>Step 2: Plot a high-level process map that covers five steps at maximum.</a:t>
            </a:r>
          </a:p>
          <a:p>
            <a:pPr lvl="1"/>
            <a:endParaRPr lang="en-US" dirty="0"/>
          </a:p>
          <a:p>
            <a:pPr lvl="1"/>
            <a:r>
              <a:rPr lang="en-US" dirty="0"/>
              <a:t>Step 3: Identify the outputs of the process.</a:t>
            </a:r>
          </a:p>
          <a:p>
            <a:pPr lvl="1"/>
            <a:endParaRPr lang="en-US" dirty="0"/>
          </a:p>
          <a:p>
            <a:pPr lvl="1"/>
            <a:r>
              <a:rPr lang="en-US" dirty="0"/>
              <a:t>Step 4: Identify the receipt of the process.</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858865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SIPOC Diagram</a:t>
            </a:r>
          </a:p>
        </p:txBody>
      </p:sp>
      <p:sp>
        <p:nvSpPr>
          <p:cNvPr id="3" name="Content Placeholder 2"/>
          <p:cNvSpPr>
            <a:spLocks noGrp="1"/>
          </p:cNvSpPr>
          <p:nvPr>
            <p:ph idx="1"/>
          </p:nvPr>
        </p:nvSpPr>
        <p:spPr/>
        <p:txBody>
          <a:bodyPr>
            <a:normAutofit lnSpcReduction="10000"/>
          </a:bodyPr>
          <a:lstStyle/>
          <a:p>
            <a:r>
              <a:rPr lang="en-US" dirty="0"/>
              <a:t>The second method:</a:t>
            </a:r>
          </a:p>
          <a:p>
            <a:pPr lvl="1"/>
            <a:endParaRPr lang="en-US" dirty="0"/>
          </a:p>
          <a:p>
            <a:pPr lvl="1"/>
            <a:r>
              <a:rPr lang="en-US" dirty="0"/>
              <a:t>Step 1: Create a template that can contain the information of the five key components in a clear way.</a:t>
            </a:r>
          </a:p>
          <a:p>
            <a:pPr lvl="1"/>
            <a:endParaRPr lang="en-US" dirty="0"/>
          </a:p>
          <a:p>
            <a:pPr lvl="1"/>
            <a:r>
              <a:rPr lang="en-US" dirty="0"/>
              <a:t>Step 2: Identify the receipt of the process.</a:t>
            </a:r>
          </a:p>
          <a:p>
            <a:pPr lvl="1"/>
            <a:endParaRPr lang="en-US" dirty="0"/>
          </a:p>
          <a:p>
            <a:pPr lvl="1"/>
            <a:r>
              <a:rPr lang="en-US" dirty="0"/>
              <a:t>Step 3: Identify the outputs of the process.</a:t>
            </a:r>
          </a:p>
          <a:p>
            <a:pPr lvl="1"/>
            <a:endParaRPr lang="en-US" dirty="0"/>
          </a:p>
          <a:p>
            <a:pPr lvl="1"/>
            <a:r>
              <a:rPr lang="en-US" dirty="0"/>
              <a:t>Step 4: Plot a high-level process map that covers five steps at maximum.</a:t>
            </a:r>
          </a:p>
          <a:p>
            <a:pPr lvl="1"/>
            <a:endParaRPr lang="en-US" dirty="0"/>
          </a:p>
          <a:p>
            <a:pPr lvl="1"/>
            <a:r>
              <a:rPr lang="en-US" dirty="0"/>
              <a:t>Step 5: Brainstorm the inputs required to run each process step.</a:t>
            </a:r>
          </a:p>
          <a:p>
            <a:pPr lvl="1"/>
            <a:endParaRPr lang="en-US" dirty="0"/>
          </a:p>
          <a:p>
            <a:pPr lvl="1"/>
            <a:r>
              <a:rPr lang="en-US" dirty="0"/>
              <a:t>Step 6: Identify the suppliers who provide the inputs.</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0933847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t>
            </a:r>
            <a:r>
              <a:rPr lang="en-US" dirty="0" err="1"/>
              <a:t>SIPOC</a:t>
            </a:r>
            <a:r>
              <a:rPr lang="en-US" dirty="0"/>
              <a:t> Diagrams</a:t>
            </a:r>
          </a:p>
        </p:txBody>
      </p:sp>
      <p:sp>
        <p:nvSpPr>
          <p:cNvPr id="3" name="Content Placeholder 2"/>
          <p:cNvSpPr>
            <a:spLocks noGrp="1"/>
          </p:cNvSpPr>
          <p:nvPr>
            <p:ph idx="1"/>
          </p:nvPr>
        </p:nvSpPr>
        <p:spPr/>
        <p:txBody>
          <a:bodyPr>
            <a:normAutofit/>
          </a:bodyPr>
          <a:lstStyle/>
          <a:p>
            <a:r>
              <a:rPr lang="en-US" dirty="0"/>
              <a:t>A SIPOC diagram provides more detailed information than process maps and it demonstrates how each component gets involved in the process.</a:t>
            </a:r>
          </a:p>
          <a:p>
            <a:endParaRPr lang="en-US" dirty="0"/>
          </a:p>
          <a:p>
            <a:r>
              <a:rPr lang="en-US" dirty="0"/>
              <a:t>It helps visualize and narrow the project scope.</a:t>
            </a:r>
          </a:p>
          <a:p>
            <a:endParaRPr lang="en-US" dirty="0"/>
          </a:p>
          <a:p>
            <a:r>
              <a:rPr lang="en-US" dirty="0"/>
              <a:t>It serves as a great communication tool to help different process owners understand the entire process, their specific roles and responsibilities.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299804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Diagram Example</a:t>
            </a:r>
          </a:p>
        </p:txBody>
      </p:sp>
      <p:sp>
        <p:nvSpPr>
          <p:cNvPr id="7" name="Content Placeholder 6"/>
          <p:cNvSpPr>
            <a:spLocks noGrp="1"/>
          </p:cNvSpPr>
          <p:nvPr>
            <p:ph idx="1"/>
          </p:nvPr>
        </p:nvSpPr>
        <p:spPr/>
        <p:txBody>
          <a:bodyPr/>
          <a:lstStyle/>
          <a:p>
            <a:r>
              <a:rPr lang="en-US" dirty="0"/>
              <a:t>Example of plotting a SIPOC diagram for Mom cooking scrambled eggs for two kids</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283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252133" y="2057400"/>
            <a:ext cx="6874933" cy="42672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09614537"/>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lstStyle/>
          <a:p>
            <a:r>
              <a:rPr lang="en-US" dirty="0"/>
              <a:t>Step 1: Vertically List High-Level Process</a:t>
            </a:r>
          </a:p>
          <a:p>
            <a:pPr lvl="1"/>
            <a:r>
              <a:rPr lang="en-US" dirty="0"/>
              <a:t>If you followed the general rules for a high-level process map, then you should have no more than 4–6 steps for your process.</a:t>
            </a:r>
          </a:p>
          <a:p>
            <a:pPr lvl="1"/>
            <a:r>
              <a:rPr lang="en-US" dirty="0"/>
              <a:t>List those steps in a vertical manner as depicted below.</a:t>
            </a:r>
            <a:r>
              <a:rPr lang="en-US" sz="2400" dirty="0"/>
              <a:t>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4114800" cy="361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8284328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2: List Process Outputs</a:t>
            </a:r>
          </a:p>
          <a:p>
            <a:pPr marL="114300" indent="0">
              <a:buNone/>
            </a:pPr>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16332"/>
            <a:ext cx="5303520" cy="4660668"/>
          </a:xfrm>
          <a:prstGeom prst="rect">
            <a:avLst/>
          </a:prstGeom>
        </p:spPr>
      </p:pic>
    </p:spTree>
    <p:custDataLst>
      <p:tags r:id="rId1"/>
    </p:custDataLst>
    <p:extLst>
      <p:ext uri="{BB962C8B-B14F-4D97-AF65-F5344CB8AC3E}">
        <p14:creationId xmlns:p14="http://schemas.microsoft.com/office/powerpoint/2010/main" val="226963723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3: List Output Customers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28801"/>
            <a:ext cx="5394960" cy="4674917"/>
          </a:xfrm>
          <a:prstGeom prst="rect">
            <a:avLst/>
          </a:prstGeom>
        </p:spPr>
      </p:pic>
    </p:spTree>
    <p:custDataLst>
      <p:tags r:id="rId1"/>
    </p:custDataLst>
    <p:extLst>
      <p:ext uri="{BB962C8B-B14F-4D97-AF65-F5344CB8AC3E}">
        <p14:creationId xmlns:p14="http://schemas.microsoft.com/office/powerpoint/2010/main" val="303685054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4: List Process Inputs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90458"/>
            <a:ext cx="5303520" cy="4586542"/>
          </a:xfrm>
          <a:prstGeom prst="rect">
            <a:avLst/>
          </a:prstGeom>
        </p:spPr>
      </p:pic>
    </p:spTree>
    <p:custDataLst>
      <p:tags r:id="rId1"/>
    </p:custDataLst>
    <p:extLst>
      <p:ext uri="{BB962C8B-B14F-4D97-AF65-F5344CB8AC3E}">
        <p14:creationId xmlns:p14="http://schemas.microsoft.com/office/powerpoint/2010/main" val="215773454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SIPOC</a:t>
            </a:r>
          </a:p>
        </p:txBody>
      </p:sp>
      <p:sp>
        <p:nvSpPr>
          <p:cNvPr id="3" name="Content Placeholder 2"/>
          <p:cNvSpPr>
            <a:spLocks noGrp="1"/>
          </p:cNvSpPr>
          <p:nvPr>
            <p:ph idx="1"/>
          </p:nvPr>
        </p:nvSpPr>
        <p:spPr/>
        <p:txBody>
          <a:bodyPr>
            <a:normAutofit/>
          </a:bodyPr>
          <a:lstStyle/>
          <a:p>
            <a:r>
              <a:rPr lang="en-US" dirty="0"/>
              <a:t>Step 5: List Suppliers of Inputs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288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872148"/>
            <a:ext cx="5303520" cy="4604853"/>
          </a:xfrm>
          <a:prstGeom prst="rect">
            <a:avLst/>
          </a:prstGeom>
        </p:spPr>
      </p:pic>
    </p:spTree>
    <p:custDataLst>
      <p:tags r:id="rId1"/>
    </p:custDataLst>
    <p:extLst>
      <p:ext uri="{BB962C8B-B14F-4D97-AF65-F5344CB8AC3E}">
        <p14:creationId xmlns:p14="http://schemas.microsoft.com/office/powerpoint/2010/main" val="2414860056"/>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SIPOC</a:t>
            </a:r>
            <a:r>
              <a:rPr lang="en-US" dirty="0"/>
              <a:t> Benefits</a:t>
            </a:r>
          </a:p>
        </p:txBody>
      </p:sp>
      <p:sp>
        <p:nvSpPr>
          <p:cNvPr id="3" name="Content Placeholder 2"/>
          <p:cNvSpPr>
            <a:spLocks noGrp="1"/>
          </p:cNvSpPr>
          <p:nvPr>
            <p:ph idx="1"/>
          </p:nvPr>
        </p:nvSpPr>
        <p:spPr/>
        <p:txBody>
          <a:bodyPr>
            <a:normAutofit/>
          </a:bodyPr>
          <a:lstStyle/>
          <a:p>
            <a:r>
              <a:rPr lang="en-US" dirty="0"/>
              <a:t>Visually communicate project scope</a:t>
            </a:r>
          </a:p>
          <a:p>
            <a:r>
              <a:rPr lang="en-US" dirty="0"/>
              <a:t>Identify key inputs and outputs of a process</a:t>
            </a:r>
          </a:p>
          <a:p>
            <a:r>
              <a:rPr lang="en-US" dirty="0"/>
              <a:t>Identify key suppliers and customers of a process</a:t>
            </a:r>
          </a:p>
          <a:p>
            <a:r>
              <a:rPr lang="en-US" dirty="0"/>
              <a:t>Verify:</a:t>
            </a:r>
          </a:p>
          <a:p>
            <a:pPr lvl="1"/>
            <a:r>
              <a:rPr lang="en-US" dirty="0"/>
              <a:t>Inputs match outputs for upstream processes</a:t>
            </a:r>
          </a:p>
          <a:p>
            <a:pPr lvl="1"/>
            <a:r>
              <a:rPr lang="en-US" dirty="0"/>
              <a:t>Outputs match inputs for downstream processes.</a:t>
            </a:r>
          </a:p>
          <a:p>
            <a:r>
              <a:rPr lang="en-US" dirty="0"/>
              <a:t>This type of mapping is effective for identifying opportunities for improvement of your process.</a:t>
            </a:r>
          </a:p>
          <a:p>
            <a:endParaRPr lang="en-US" dirty="0"/>
          </a:p>
          <a:p>
            <a:r>
              <a:rPr lang="en-US" dirty="0"/>
              <a:t>If you have completed your high-level process map, follow the outlined steps to create a process map of </a:t>
            </a:r>
            <a:r>
              <a:rPr lang="en-US" b="1" dirty="0">
                <a:solidFill>
                  <a:srgbClr val="00B050"/>
                </a:solidFill>
              </a:rPr>
              <a:t>S</a:t>
            </a:r>
            <a:r>
              <a:rPr lang="en-US" dirty="0"/>
              <a:t>uppliers, </a:t>
            </a:r>
            <a:r>
              <a:rPr lang="en-US" b="1" dirty="0">
                <a:solidFill>
                  <a:srgbClr val="00B050"/>
                </a:solidFill>
              </a:rPr>
              <a:t>I</a:t>
            </a:r>
            <a:r>
              <a:rPr lang="en-US" dirty="0"/>
              <a:t>nputs, </a:t>
            </a:r>
            <a:r>
              <a:rPr lang="en-US" b="1" dirty="0">
                <a:solidFill>
                  <a:srgbClr val="00B050"/>
                </a:solidFill>
              </a:rPr>
              <a:t>P</a:t>
            </a:r>
            <a:r>
              <a:rPr lang="en-US" dirty="0"/>
              <a:t>rocess, </a:t>
            </a:r>
            <a:r>
              <a:rPr lang="en-US" b="1" dirty="0">
                <a:solidFill>
                  <a:srgbClr val="00B050"/>
                </a:solidFill>
              </a:rPr>
              <a:t>O</a:t>
            </a:r>
            <a:r>
              <a:rPr lang="en-US" dirty="0"/>
              <a:t>utputs, and </a:t>
            </a:r>
            <a:r>
              <a:rPr lang="en-US" b="1" dirty="0">
                <a:solidFill>
                  <a:srgbClr val="00B050"/>
                </a:solidFill>
              </a:rPr>
              <a:t>C</a:t>
            </a:r>
            <a:r>
              <a:rPr lang="en-US" dirty="0"/>
              <a:t>ustomer.</a:t>
            </a:r>
          </a:p>
          <a:p>
            <a:pPr marL="114300" indent="0">
              <a:buNone/>
            </a:pPr>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289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92934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4730268"/>
              </p:ext>
            </p:extLst>
          </p:nvPr>
        </p:nvGraphicFramePr>
        <p:xfrm>
          <a:off x="304800" y="1066800"/>
          <a:ext cx="10769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4"/>
          </p:nvPr>
        </p:nvSpPr>
        <p:spPr/>
        <p:txBody>
          <a:bodyPr/>
          <a:lstStyle/>
          <a:p>
            <a:fld id="{5A6A12F4-C341-4E64-9C18-B0BA3358FAF5}" type="slidenum">
              <a:rPr lang="en-US" smtClean="0"/>
              <a:pPr/>
              <a:t>29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54825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Value Stream Mapping?</a:t>
            </a:r>
          </a:p>
        </p:txBody>
      </p:sp>
      <p:sp>
        <p:nvSpPr>
          <p:cNvPr id="3" name="Content Placeholder 2"/>
          <p:cNvSpPr>
            <a:spLocks noGrp="1"/>
          </p:cNvSpPr>
          <p:nvPr>
            <p:ph idx="1"/>
          </p:nvPr>
        </p:nvSpPr>
        <p:spPr/>
        <p:txBody>
          <a:bodyPr>
            <a:normAutofit/>
          </a:bodyPr>
          <a:lstStyle/>
          <a:p>
            <a:r>
              <a:rPr lang="en-US" b="1" dirty="0"/>
              <a:t>Value stream mapping </a:t>
            </a:r>
            <a:r>
              <a:rPr lang="en-US" dirty="0"/>
              <a:t>is a method to visualize and analyze the path of how information and raw materials are transformed into products or services customers receive.</a:t>
            </a:r>
          </a:p>
          <a:p>
            <a:endParaRPr lang="en-US" dirty="0"/>
          </a:p>
          <a:p>
            <a:r>
              <a:rPr lang="en-US" dirty="0"/>
              <a:t>It is used to identify, measure, and decrease the non-value-adding steps in the current process.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1352153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Non-Value-Added Activities</a:t>
            </a:r>
          </a:p>
        </p:txBody>
      </p:sp>
      <p:sp>
        <p:nvSpPr>
          <p:cNvPr id="3" name="Content Placeholder 2"/>
          <p:cNvSpPr>
            <a:spLocks noGrp="1"/>
          </p:cNvSpPr>
          <p:nvPr>
            <p:ph idx="1"/>
          </p:nvPr>
        </p:nvSpPr>
        <p:spPr/>
        <p:txBody>
          <a:bodyPr>
            <a:normAutofit/>
          </a:bodyPr>
          <a:lstStyle/>
          <a:p>
            <a:r>
              <a:rPr lang="en-US" b="1" dirty="0"/>
              <a:t>Non-value-adding activities </a:t>
            </a:r>
            <a:r>
              <a:rPr lang="en-US" dirty="0"/>
              <a:t>are activities in a process that do not add any other value to the products or services customers demand.</a:t>
            </a:r>
          </a:p>
          <a:p>
            <a:endParaRPr lang="en-US" dirty="0"/>
          </a:p>
          <a:p>
            <a:r>
              <a:rPr lang="en-US" dirty="0"/>
              <a:t>Example of non-value-adding activities:</a:t>
            </a:r>
          </a:p>
          <a:p>
            <a:pPr lvl="1"/>
            <a:r>
              <a:rPr lang="en-US" dirty="0"/>
              <a:t>Rework</a:t>
            </a:r>
          </a:p>
          <a:p>
            <a:pPr lvl="1"/>
            <a:r>
              <a:rPr lang="en-US" dirty="0"/>
              <a:t>Overproduction</a:t>
            </a:r>
          </a:p>
          <a:p>
            <a:pPr lvl="1"/>
            <a:r>
              <a:rPr lang="en-US" dirty="0"/>
              <a:t>Excess transportation</a:t>
            </a:r>
          </a:p>
          <a:p>
            <a:pPr lvl="1"/>
            <a:r>
              <a:rPr lang="en-US" dirty="0"/>
              <a:t>Excess stock</a:t>
            </a:r>
          </a:p>
          <a:p>
            <a:pPr lvl="1"/>
            <a:r>
              <a:rPr lang="en-US" dirty="0"/>
              <a:t>Waiting</a:t>
            </a:r>
          </a:p>
          <a:p>
            <a:pPr lvl="1"/>
            <a:r>
              <a:rPr lang="en-US" dirty="0"/>
              <a:t>Unnecessary motion.</a:t>
            </a:r>
          </a:p>
          <a:p>
            <a:endParaRPr lang="en-US" dirty="0"/>
          </a:p>
          <a:p>
            <a:r>
              <a:rPr lang="en-US" dirty="0"/>
              <a:t>Not all non-value-adding activities are unnecessary.</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750361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Value Stream Map</a:t>
            </a:r>
          </a:p>
        </p:txBody>
      </p:sp>
      <p:sp>
        <p:nvSpPr>
          <p:cNvPr id="3" name="Content Placeholder 2"/>
          <p:cNvSpPr>
            <a:spLocks noGrp="1"/>
          </p:cNvSpPr>
          <p:nvPr>
            <p:ph idx="1"/>
          </p:nvPr>
        </p:nvSpPr>
        <p:spPr/>
        <p:txBody>
          <a:bodyPr>
            <a:noAutofit/>
          </a:bodyPr>
          <a:lstStyle/>
          <a:p>
            <a:r>
              <a:rPr lang="en-US" dirty="0"/>
              <a:t>Plot the entire high-level process flow from when the customer places the order to when the customer receives the products or services in the end.</a:t>
            </a:r>
          </a:p>
          <a:p>
            <a:r>
              <a:rPr lang="en-US" dirty="0"/>
              <a:t>A value stream map requires more detailed information for each step than the standard process map.</a:t>
            </a:r>
          </a:p>
          <a:p>
            <a:pPr lvl="1"/>
            <a:r>
              <a:rPr lang="en-US" dirty="0"/>
              <a:t>Cycle time</a:t>
            </a:r>
          </a:p>
          <a:p>
            <a:pPr lvl="1"/>
            <a:r>
              <a:rPr lang="en-US" dirty="0"/>
              <a:t>Preparation time</a:t>
            </a:r>
          </a:p>
          <a:p>
            <a:pPr lvl="1"/>
            <a:r>
              <a:rPr lang="en-US" dirty="0"/>
              <a:t>Actual working time</a:t>
            </a:r>
          </a:p>
          <a:p>
            <a:pPr lvl="1"/>
            <a:r>
              <a:rPr lang="en-US" dirty="0"/>
              <a:t>Available time</a:t>
            </a:r>
          </a:p>
          <a:p>
            <a:pPr lvl="1"/>
            <a:r>
              <a:rPr lang="en-US" dirty="0"/>
              <a:t>Scrap rate</a:t>
            </a:r>
          </a:p>
          <a:p>
            <a:pPr lvl="1"/>
            <a:r>
              <a:rPr lang="en-US" dirty="0"/>
              <a:t>Rework rate</a:t>
            </a:r>
          </a:p>
          <a:p>
            <a:pPr lvl="1"/>
            <a:r>
              <a:rPr lang="en-US" dirty="0"/>
              <a:t>Number of operators</a:t>
            </a:r>
          </a:p>
          <a:p>
            <a:r>
              <a:rPr lang="en-US" dirty="0"/>
              <a:t>Assess the value stream map of current process, identity and eliminate the waste.</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028093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Basic Value Stream Map Prototype </a:t>
            </a:r>
          </a:p>
        </p:txBody>
      </p:sp>
      <p:sp>
        <p:nvSpPr>
          <p:cNvPr id="28" name="Slide Number Placeholder 27"/>
          <p:cNvSpPr>
            <a:spLocks noGrp="1"/>
          </p:cNvSpPr>
          <p:nvPr>
            <p:ph type="sldNum" sz="quarter" idx="4"/>
          </p:nvPr>
        </p:nvSpPr>
        <p:spPr/>
        <p:txBody>
          <a:bodyPr/>
          <a:lstStyle/>
          <a:p>
            <a:fld id="{5A6A12F4-C341-4E64-9C18-B0BA3358FAF5}" type="slidenum">
              <a:rPr lang="en-US" smtClean="0"/>
              <a:pPr/>
              <a:t>293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9" name="Picture 28"/>
          <p:cNvPicPr>
            <a:picLocks noChangeAspect="1"/>
          </p:cNvPicPr>
          <p:nvPr/>
        </p:nvPicPr>
        <p:blipFill>
          <a:blip r:embed="rId4"/>
          <a:stretch>
            <a:fillRect/>
          </a:stretch>
        </p:blipFill>
        <p:spPr>
          <a:xfrm>
            <a:off x="2133600" y="1295400"/>
            <a:ext cx="7315200" cy="4992266"/>
          </a:xfrm>
          <a:prstGeom prst="rect">
            <a:avLst/>
          </a:prstGeom>
        </p:spPr>
      </p:pic>
    </p:spTree>
    <p:custDataLst>
      <p:tags r:id="rId1"/>
    </p:custDataLst>
    <p:extLst>
      <p:ext uri="{BB962C8B-B14F-4D97-AF65-F5344CB8AC3E}">
        <p14:creationId xmlns:p14="http://schemas.microsoft.com/office/powerpoint/2010/main" val="20180096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Mapping Techniques</a:t>
            </a:r>
          </a:p>
        </p:txBody>
      </p:sp>
      <p:sp>
        <p:nvSpPr>
          <p:cNvPr id="3" name="Content Placeholder 2"/>
          <p:cNvSpPr>
            <a:spLocks noGrp="1"/>
          </p:cNvSpPr>
          <p:nvPr>
            <p:ph idx="1"/>
          </p:nvPr>
        </p:nvSpPr>
        <p:spPr/>
        <p:txBody>
          <a:bodyPr>
            <a:normAutofit/>
          </a:bodyPr>
          <a:lstStyle/>
          <a:p>
            <a:r>
              <a:rPr lang="en-US" dirty="0"/>
              <a:t>Spaghetti Chart</a:t>
            </a:r>
          </a:p>
          <a:p>
            <a:r>
              <a:rPr lang="en-US" dirty="0"/>
              <a:t>Thought Process Mapping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5104160"/>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a:t>
            </a:r>
          </a:p>
        </p:txBody>
      </p:sp>
      <p:sp>
        <p:nvSpPr>
          <p:cNvPr id="3" name="Content Placeholder 2"/>
          <p:cNvSpPr>
            <a:spLocks noGrp="1"/>
          </p:cNvSpPr>
          <p:nvPr>
            <p:ph idx="1"/>
          </p:nvPr>
        </p:nvSpPr>
        <p:spPr/>
        <p:txBody>
          <a:bodyPr>
            <a:normAutofit/>
          </a:bodyPr>
          <a:lstStyle/>
          <a:p>
            <a:r>
              <a:rPr lang="en-US" dirty="0"/>
              <a:t>A </a:t>
            </a:r>
            <a:r>
              <a:rPr lang="en-US" b="1" dirty="0"/>
              <a:t>spaghetti chart </a:t>
            </a:r>
            <a:r>
              <a:rPr lang="en-US" dirty="0"/>
              <a:t>is a graphical tool to map out the physical flow of materials, information, and people involved in a process. It can also reflect the distances between multiple workstations the physical flow has been through.</a:t>
            </a:r>
          </a:p>
          <a:p>
            <a:endParaRPr lang="en-US" dirty="0"/>
          </a:p>
          <a:p>
            <a:r>
              <a:rPr lang="en-US" dirty="0"/>
              <a:t>A process that has not been streamlined has messy and wasteful movements of materials, information, and people, resembling a bowl of cooked spaghetti.</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011444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Spaghetti Chart</a:t>
            </a:r>
          </a:p>
        </p:txBody>
      </p:sp>
      <p:sp>
        <p:nvSpPr>
          <p:cNvPr id="3" name="Content Placeholder 2"/>
          <p:cNvSpPr>
            <a:spLocks noGrp="1"/>
          </p:cNvSpPr>
          <p:nvPr>
            <p:ph idx="1"/>
          </p:nvPr>
        </p:nvSpPr>
        <p:spPr/>
        <p:txBody>
          <a:bodyPr>
            <a:normAutofit/>
          </a:bodyPr>
          <a:lstStyle/>
          <a:p>
            <a:r>
              <a:rPr lang="en-US" dirty="0"/>
              <a:t>Step 1: Create a map of the work area layout.</a:t>
            </a:r>
          </a:p>
          <a:p>
            <a:endParaRPr lang="en-US" dirty="0"/>
          </a:p>
          <a:p>
            <a:r>
              <a:rPr lang="en-US" dirty="0"/>
              <a:t>Step 2: Observe the current work flow and draw the actual work path from the very beginning of work to the end when products exit the work area.</a:t>
            </a:r>
          </a:p>
          <a:p>
            <a:endParaRPr lang="en-US" dirty="0"/>
          </a:p>
          <a:p>
            <a:r>
              <a:rPr lang="en-US" dirty="0"/>
              <a:t>Step 3: Analyze the spaghetti chart and identify improvement opportunities.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7287346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Spaghetti Chart Example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297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5" name="Flowchart: Process 24"/>
          <p:cNvSpPr/>
          <p:nvPr/>
        </p:nvSpPr>
        <p:spPr>
          <a:xfrm>
            <a:off x="2817380"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1</a:t>
            </a:r>
          </a:p>
        </p:txBody>
      </p:sp>
      <p:sp>
        <p:nvSpPr>
          <p:cNvPr id="26" name="Flowchart: Process 25"/>
          <p:cNvSpPr/>
          <p:nvPr/>
        </p:nvSpPr>
        <p:spPr>
          <a:xfrm>
            <a:off x="4683850"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2</a:t>
            </a:r>
          </a:p>
        </p:txBody>
      </p:sp>
      <p:sp>
        <p:nvSpPr>
          <p:cNvPr id="27" name="Flowchart: Process 26"/>
          <p:cNvSpPr/>
          <p:nvPr/>
        </p:nvSpPr>
        <p:spPr>
          <a:xfrm>
            <a:off x="4733622" y="2501193"/>
            <a:ext cx="1493176" cy="923338"/>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4</a:t>
            </a:r>
          </a:p>
        </p:txBody>
      </p:sp>
      <p:sp>
        <p:nvSpPr>
          <p:cNvPr id="28" name="Flowchart: Process 27"/>
          <p:cNvSpPr/>
          <p:nvPr/>
        </p:nvSpPr>
        <p:spPr>
          <a:xfrm>
            <a:off x="2817379" y="5168615"/>
            <a:ext cx="5275890" cy="1231117"/>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7</a:t>
            </a:r>
          </a:p>
        </p:txBody>
      </p:sp>
      <p:sp>
        <p:nvSpPr>
          <p:cNvPr id="29" name="Flowchart: Process 28"/>
          <p:cNvSpPr/>
          <p:nvPr/>
        </p:nvSpPr>
        <p:spPr>
          <a:xfrm>
            <a:off x="6500548" y="1372670"/>
            <a:ext cx="1592721" cy="615559"/>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3</a:t>
            </a:r>
          </a:p>
        </p:txBody>
      </p:sp>
      <p:sp>
        <p:nvSpPr>
          <p:cNvPr id="30" name="Flowchart: Process 29"/>
          <p:cNvSpPr/>
          <p:nvPr/>
        </p:nvSpPr>
        <p:spPr>
          <a:xfrm rot="5400000">
            <a:off x="5966246" y="3331083"/>
            <a:ext cx="2462234" cy="597271"/>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5</a:t>
            </a:r>
          </a:p>
        </p:txBody>
      </p:sp>
      <p:sp>
        <p:nvSpPr>
          <p:cNvPr id="31" name="Flowchart: Process 30"/>
          <p:cNvSpPr/>
          <p:nvPr/>
        </p:nvSpPr>
        <p:spPr>
          <a:xfrm>
            <a:off x="4733622" y="3937497"/>
            <a:ext cx="1493176" cy="923338"/>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Workstation</a:t>
            </a:r>
          </a:p>
          <a:p>
            <a:pPr algn="ctr"/>
            <a:r>
              <a:rPr lang="en-US" sz="1400" b="1" dirty="0">
                <a:solidFill>
                  <a:srgbClr val="000000"/>
                </a:solidFill>
              </a:rPr>
              <a:t>6</a:t>
            </a:r>
          </a:p>
        </p:txBody>
      </p:sp>
      <p:sp>
        <p:nvSpPr>
          <p:cNvPr id="32" name="Flowchart: Process 31"/>
          <p:cNvSpPr/>
          <p:nvPr/>
        </p:nvSpPr>
        <p:spPr>
          <a:xfrm>
            <a:off x="8590994" y="5168615"/>
            <a:ext cx="895906" cy="1231117"/>
          </a:xfrm>
          <a:prstGeom prst="flowChartProcess">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00"/>
                </a:solidFill>
              </a:rPr>
              <a:t>Work</a:t>
            </a:r>
          </a:p>
          <a:p>
            <a:pPr algn="ctr"/>
            <a:r>
              <a:rPr lang="en-US" sz="1400" b="1" dirty="0">
                <a:solidFill>
                  <a:srgbClr val="000000"/>
                </a:solidFill>
              </a:rPr>
              <a:t>station</a:t>
            </a:r>
          </a:p>
          <a:p>
            <a:pPr algn="ctr"/>
            <a:r>
              <a:rPr lang="en-US" sz="1400" b="1" dirty="0">
                <a:solidFill>
                  <a:srgbClr val="000000"/>
                </a:solidFill>
              </a:rPr>
              <a:t>8</a:t>
            </a:r>
          </a:p>
        </p:txBody>
      </p:sp>
      <p:cxnSp>
        <p:nvCxnSpPr>
          <p:cNvPr id="33" name="Curved Connector 20"/>
          <p:cNvCxnSpPr>
            <a:endCxn id="27" idx="1"/>
          </p:cNvCxnSpPr>
          <p:nvPr/>
        </p:nvCxnSpPr>
        <p:spPr>
          <a:xfrm rot="16200000" flipH="1">
            <a:off x="3885455" y="2114696"/>
            <a:ext cx="974632" cy="72170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5400000">
            <a:off x="5351208" y="3681047"/>
            <a:ext cx="307779" cy="207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24"/>
          <p:cNvCxnSpPr>
            <a:stCxn id="31" idx="3"/>
          </p:cNvCxnSpPr>
          <p:nvPr/>
        </p:nvCxnSpPr>
        <p:spPr>
          <a:xfrm flipV="1">
            <a:off x="6226799" y="1988228"/>
            <a:ext cx="472839" cy="2410938"/>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35"/>
          <p:cNvCxnSpPr/>
          <p:nvPr/>
        </p:nvCxnSpPr>
        <p:spPr>
          <a:xfrm>
            <a:off x="1981201" y="1680448"/>
            <a:ext cx="836179" cy="21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29" idx="0"/>
            <a:endCxn id="26" idx="0"/>
          </p:cNvCxnSpPr>
          <p:nvPr/>
        </p:nvCxnSpPr>
        <p:spPr>
          <a:xfrm rot="16200000" flipV="1">
            <a:off x="6388527" y="464320"/>
            <a:ext cx="2138" cy="1816698"/>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Curved Connector 38"/>
          <p:cNvCxnSpPr>
            <a:stCxn id="30" idx="3"/>
            <a:endCxn id="32" idx="0"/>
          </p:cNvCxnSpPr>
          <p:nvPr/>
        </p:nvCxnSpPr>
        <p:spPr>
          <a:xfrm rot="16200000" flipH="1">
            <a:off x="7964266" y="4093932"/>
            <a:ext cx="307779" cy="18415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32" idx="3"/>
            <a:endCxn id="31" idx="1"/>
          </p:cNvCxnSpPr>
          <p:nvPr/>
        </p:nvCxnSpPr>
        <p:spPr>
          <a:xfrm flipH="1" flipV="1">
            <a:off x="4733622" y="4399167"/>
            <a:ext cx="4753278" cy="1385007"/>
          </a:xfrm>
          <a:prstGeom prst="curvedConnector5">
            <a:avLst>
              <a:gd name="adj1" fmla="val -6283"/>
              <a:gd name="adj2" fmla="val 48584"/>
              <a:gd name="adj3" fmla="val 10628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32" idx="2"/>
            <a:endCxn id="28" idx="2"/>
          </p:cNvCxnSpPr>
          <p:nvPr/>
        </p:nvCxnSpPr>
        <p:spPr>
          <a:xfrm rot="5400000">
            <a:off x="7247104" y="4607920"/>
            <a:ext cx="2138" cy="3583623"/>
          </a:xfrm>
          <a:prstGeom prst="curvedConnector3">
            <a:avLst>
              <a:gd name="adj1" fmla="val 1439546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a:off x="1981201" y="5782034"/>
            <a:ext cx="836179" cy="2138"/>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6110331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Mapping</a:t>
            </a:r>
          </a:p>
        </p:txBody>
      </p:sp>
      <p:sp>
        <p:nvSpPr>
          <p:cNvPr id="3" name="Content Placeholder 2"/>
          <p:cNvSpPr>
            <a:spLocks noGrp="1"/>
          </p:cNvSpPr>
          <p:nvPr>
            <p:ph idx="1"/>
          </p:nvPr>
        </p:nvSpPr>
        <p:spPr/>
        <p:txBody>
          <a:bodyPr>
            <a:normAutofit/>
          </a:bodyPr>
          <a:lstStyle/>
          <a:p>
            <a:r>
              <a:rPr lang="en-US" dirty="0"/>
              <a:t>A </a:t>
            </a:r>
            <a:r>
              <a:rPr lang="en-US" b="1" dirty="0"/>
              <a:t>thought process map </a:t>
            </a:r>
            <a:r>
              <a:rPr lang="en-US" dirty="0"/>
              <a:t>is a graphical tool to help brainstorm, organize, and visualize the information, ideas, questions, or thoughts regarding reaching the project goal.</a:t>
            </a:r>
          </a:p>
          <a:p>
            <a:endParaRPr lang="en-US" dirty="0"/>
          </a:p>
          <a:p>
            <a:r>
              <a:rPr lang="en-US" dirty="0"/>
              <a:t>It is a popular tool generally used at the beginning of a project in order to:</a:t>
            </a:r>
          </a:p>
          <a:p>
            <a:pPr lvl="1"/>
            <a:r>
              <a:rPr lang="en-US" dirty="0"/>
              <a:t>identify knowns and unknowns</a:t>
            </a:r>
          </a:p>
          <a:p>
            <a:pPr lvl="1"/>
            <a:r>
              <a:rPr lang="en-US" dirty="0"/>
              <a:t>communicate assumptions and risks</a:t>
            </a:r>
          </a:p>
          <a:p>
            <a:pPr lvl="1"/>
            <a:r>
              <a:rPr lang="en-US" dirty="0"/>
              <a:t>discover potential problems and solutions</a:t>
            </a:r>
          </a:p>
          <a:p>
            <a:pPr lvl="1"/>
            <a:r>
              <a:rPr lang="en-US" dirty="0"/>
              <a:t>identify resources, information, and actions required to meet the goal</a:t>
            </a:r>
          </a:p>
          <a:p>
            <a:pPr lvl="1"/>
            <a:r>
              <a:rPr lang="en-US" dirty="0"/>
              <a:t>present relationship of thoughts.</a:t>
            </a:r>
          </a:p>
          <a:p>
            <a:pPr lvl="1"/>
            <a:endParaRPr lang="en-US" sz="2400"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298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07730258"/>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Thought Process Map</a:t>
            </a:r>
          </a:p>
        </p:txBody>
      </p:sp>
      <p:sp>
        <p:nvSpPr>
          <p:cNvPr id="3" name="Content Placeholder 2"/>
          <p:cNvSpPr>
            <a:spLocks noGrp="1"/>
          </p:cNvSpPr>
          <p:nvPr>
            <p:ph idx="1"/>
          </p:nvPr>
        </p:nvSpPr>
        <p:spPr/>
        <p:txBody>
          <a:bodyPr>
            <a:normAutofit lnSpcReduction="10000"/>
          </a:bodyPr>
          <a:lstStyle/>
          <a:p>
            <a:r>
              <a:rPr lang="en-US" dirty="0"/>
              <a:t>Step 1: Define the project goal.</a:t>
            </a:r>
          </a:p>
          <a:p>
            <a:endParaRPr lang="en-US" dirty="0"/>
          </a:p>
          <a:p>
            <a:r>
              <a:rPr lang="en-US" dirty="0"/>
              <a:t>Step 2: Brainstorm knowns and unknowns about the project.</a:t>
            </a:r>
          </a:p>
          <a:p>
            <a:endParaRPr lang="en-US" dirty="0"/>
          </a:p>
          <a:p>
            <a:r>
              <a:rPr lang="en-US" dirty="0"/>
              <a:t>Step 3: Brainstorm questions and group the unknowns and questions into five phases (</a:t>
            </a:r>
            <a:r>
              <a:rPr lang="en-US" b="1" dirty="0"/>
              <a:t>D</a:t>
            </a:r>
            <a:r>
              <a:rPr lang="en-US" dirty="0"/>
              <a:t>efine, </a:t>
            </a:r>
            <a:r>
              <a:rPr lang="en-US" b="1" dirty="0"/>
              <a:t>M</a:t>
            </a:r>
            <a:r>
              <a:rPr lang="en-US" dirty="0"/>
              <a:t>easure, </a:t>
            </a:r>
            <a:r>
              <a:rPr lang="en-US" b="1" dirty="0"/>
              <a:t>A</a:t>
            </a:r>
            <a:r>
              <a:rPr lang="en-US" dirty="0"/>
              <a:t>nalyze, </a:t>
            </a:r>
            <a:r>
              <a:rPr lang="en-US" b="1" dirty="0"/>
              <a:t>I</a:t>
            </a:r>
            <a:r>
              <a:rPr lang="en-US" dirty="0"/>
              <a:t>mprove, and </a:t>
            </a:r>
            <a:r>
              <a:rPr lang="en-US" b="1" dirty="0"/>
              <a:t>C</a:t>
            </a:r>
            <a:r>
              <a:rPr lang="en-US" dirty="0"/>
              <a:t>ontrol).</a:t>
            </a:r>
          </a:p>
          <a:p>
            <a:endParaRPr lang="en-US" dirty="0"/>
          </a:p>
          <a:p>
            <a:r>
              <a:rPr lang="en-US" dirty="0"/>
              <a:t>Step 4: Sequence the questions below the project goal and link the related questions.</a:t>
            </a:r>
          </a:p>
          <a:p>
            <a:endParaRPr lang="en-US" dirty="0"/>
          </a:p>
          <a:p>
            <a:r>
              <a:rPr lang="en-US" dirty="0"/>
              <a:t>Step 5: Identify tools or methods that would be used to answer the questions.</a:t>
            </a:r>
          </a:p>
          <a:p>
            <a:endParaRPr lang="en-US" dirty="0"/>
          </a:p>
          <a:p>
            <a:r>
              <a:rPr lang="en-US" dirty="0"/>
              <a:t>Step 6: Repeat steps 3 to 5 as the project continues.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299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3220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 Overview of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3</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4068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Define Phase</a:t>
            </a:r>
            <a:endParaRPr lang="en-US" sz="2800" dirty="0"/>
          </a:p>
        </p:txBody>
      </p:sp>
      <p:sp>
        <p:nvSpPr>
          <p:cNvPr id="3" name="Content Placeholder 2"/>
          <p:cNvSpPr>
            <a:spLocks noGrp="1"/>
          </p:cNvSpPr>
          <p:nvPr>
            <p:ph idx="1"/>
          </p:nvPr>
        </p:nvSpPr>
        <p:spPr/>
        <p:txBody>
          <a:bodyPr>
            <a:noAutofit/>
          </a:bodyPr>
          <a:lstStyle/>
          <a:p>
            <a:r>
              <a:rPr lang="en-US" sz="2200" dirty="0"/>
              <a:t>The goal of the </a:t>
            </a:r>
            <a:r>
              <a:rPr lang="en-US" sz="2200" b="1" dirty="0"/>
              <a:t>Define</a:t>
            </a:r>
            <a:r>
              <a:rPr lang="en-US" sz="2200" dirty="0"/>
              <a:t> phase is to establish a solid foundation and business case for a Six Sigma project. </a:t>
            </a:r>
          </a:p>
          <a:p>
            <a:endParaRPr lang="en-US" sz="2200" dirty="0"/>
          </a:p>
          <a:p>
            <a:r>
              <a:rPr lang="en-US" sz="2200" dirty="0"/>
              <a:t>Define is arguably the most important aspect of any Six Sigma project.</a:t>
            </a:r>
          </a:p>
          <a:p>
            <a:endParaRPr lang="en-US" sz="2200" dirty="0"/>
          </a:p>
          <a:p>
            <a:r>
              <a:rPr lang="en-US" sz="2200" dirty="0"/>
              <a:t>All successful projects start with a current state challenge or problem that can be articulated in a quantifiable manner. </a:t>
            </a:r>
          </a:p>
          <a:p>
            <a:pPr lvl="1"/>
            <a:r>
              <a:rPr lang="en-US" sz="2000" dirty="0"/>
              <a:t>It is not enough to just know the problem, you must quantify it and also determine the goal. </a:t>
            </a:r>
          </a:p>
          <a:p>
            <a:endParaRPr lang="en-US" sz="2000" dirty="0"/>
          </a:p>
          <a:p>
            <a:r>
              <a:rPr lang="en-US" sz="2200" dirty="0"/>
              <a:t>Once problems and goals are identified and quantified, the rest of the define phase will be about valuation, team, scope, project planning, timeline, stakeholders, Voice Of the Customer (VOC), and Voice Of the Business (VOB).</a:t>
            </a:r>
          </a:p>
          <a:p>
            <a:pPr lvl="3"/>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5628207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 Process Map Example</a:t>
            </a:r>
          </a:p>
        </p:txBody>
      </p:sp>
      <p:sp>
        <p:nvSpPr>
          <p:cNvPr id="36" name="Slide Number Placeholder 35"/>
          <p:cNvSpPr>
            <a:spLocks noGrp="1"/>
          </p:cNvSpPr>
          <p:nvPr>
            <p:ph type="sldNum" sz="quarter" idx="4"/>
          </p:nvPr>
        </p:nvSpPr>
        <p:spPr/>
        <p:txBody>
          <a:bodyPr/>
          <a:lstStyle/>
          <a:p>
            <a:fld id="{5A6A12F4-C341-4E64-9C18-B0BA3358FAF5}" type="slidenum">
              <a:rPr lang="en-US" smtClean="0"/>
              <a:pPr/>
              <a:t>300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1600201" y="1752601"/>
            <a:ext cx="8320717" cy="3673965"/>
            <a:chOff x="618483" y="1219200"/>
            <a:chExt cx="7777460" cy="2971800"/>
          </a:xfrm>
        </p:grpSpPr>
        <p:sp>
          <p:nvSpPr>
            <p:cNvPr id="6" name="Oval 5"/>
            <p:cNvSpPr/>
            <p:nvPr/>
          </p:nvSpPr>
          <p:spPr>
            <a:xfrm>
              <a:off x="2895600" y="2743200"/>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Deliver the pizza to clients in time</a:t>
              </a:r>
            </a:p>
          </p:txBody>
        </p:sp>
        <p:cxnSp>
          <p:nvCxnSpPr>
            <p:cNvPr id="7" name="Curved Connector 6"/>
            <p:cNvCxnSpPr/>
            <p:nvPr/>
          </p:nvCxnSpPr>
          <p:spPr>
            <a:xfrm flipV="1">
              <a:off x="4495800" y="2057400"/>
              <a:ext cx="2209800" cy="914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53470" y="2914576"/>
              <a:ext cx="1091753" cy="224059"/>
            </a:xfrm>
            <a:prstGeom prst="rect">
              <a:avLst/>
            </a:prstGeom>
            <a:noFill/>
          </p:spPr>
          <p:txBody>
            <a:bodyPr wrap="none" rtlCol="0">
              <a:spAutoFit/>
            </a:bodyPr>
            <a:lstStyle/>
            <a:p>
              <a:r>
                <a:rPr lang="en-US" sz="1200" dirty="0"/>
                <a:t>Transportation</a:t>
              </a:r>
            </a:p>
          </p:txBody>
        </p:sp>
        <p:cxnSp>
          <p:nvCxnSpPr>
            <p:cNvPr id="9" name="Curved Connector 8"/>
            <p:cNvCxnSpPr>
              <a:stCxn id="6" idx="2"/>
            </p:cNvCxnSpPr>
            <p:nvPr/>
          </p:nvCxnSpPr>
          <p:spPr>
            <a:xfrm rot="10800000" flipV="1">
              <a:off x="990600" y="3124200"/>
              <a:ext cx="1905000" cy="2286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79418" y="2971800"/>
              <a:ext cx="466705" cy="224059"/>
            </a:xfrm>
            <a:prstGeom prst="rect">
              <a:avLst/>
            </a:prstGeom>
            <a:noFill/>
          </p:spPr>
          <p:txBody>
            <a:bodyPr wrap="none" rtlCol="0">
              <a:spAutoFit/>
            </a:bodyPr>
            <a:lstStyle/>
            <a:p>
              <a:r>
                <a:rPr lang="en-US" sz="1200" dirty="0"/>
                <a:t>Staff</a:t>
              </a:r>
            </a:p>
          </p:txBody>
        </p:sp>
        <p:cxnSp>
          <p:nvCxnSpPr>
            <p:cNvPr id="11" name="Shape 10"/>
            <p:cNvCxnSpPr>
              <a:stCxn id="6" idx="4"/>
            </p:cNvCxnSpPr>
            <p:nvPr/>
          </p:nvCxnSpPr>
          <p:spPr>
            <a:xfrm rot="16200000" flipH="1">
              <a:off x="4267200" y="2971800"/>
              <a:ext cx="685800" cy="17526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14800" y="3733800"/>
              <a:ext cx="652079" cy="224059"/>
            </a:xfrm>
            <a:prstGeom prst="rect">
              <a:avLst/>
            </a:prstGeom>
            <a:noFill/>
          </p:spPr>
          <p:txBody>
            <a:bodyPr wrap="none" rtlCol="0">
              <a:spAutoFit/>
            </a:bodyPr>
            <a:lstStyle/>
            <a:p>
              <a:r>
                <a:rPr lang="en-US" sz="1200" dirty="0"/>
                <a:t>System</a:t>
              </a:r>
            </a:p>
          </p:txBody>
        </p:sp>
        <p:cxnSp>
          <p:nvCxnSpPr>
            <p:cNvPr id="13" name="Shape 12"/>
            <p:cNvCxnSpPr>
              <a:endCxn id="6" idx="0"/>
            </p:cNvCxnSpPr>
            <p:nvPr/>
          </p:nvCxnSpPr>
          <p:spPr>
            <a:xfrm>
              <a:off x="2438400" y="1981200"/>
              <a:ext cx="1295400" cy="762000"/>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40204" y="2113299"/>
              <a:ext cx="691036" cy="224059"/>
            </a:xfrm>
            <a:prstGeom prst="rect">
              <a:avLst/>
            </a:prstGeom>
            <a:noFill/>
          </p:spPr>
          <p:txBody>
            <a:bodyPr wrap="none" rtlCol="0">
              <a:spAutoFit/>
            </a:bodyPr>
            <a:lstStyle/>
            <a:p>
              <a:r>
                <a:rPr lang="en-US" sz="1200" dirty="0"/>
                <a:t>Process</a:t>
              </a:r>
            </a:p>
          </p:txBody>
        </p:sp>
        <p:cxnSp>
          <p:nvCxnSpPr>
            <p:cNvPr id="15" name="Curved Connector 14"/>
            <p:cNvCxnSpPr/>
            <p:nvPr/>
          </p:nvCxnSpPr>
          <p:spPr>
            <a:xfrm rot="5400000" flipH="1" flipV="1">
              <a:off x="5943600" y="1752600"/>
              <a:ext cx="457200" cy="4572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9800" y="1524000"/>
              <a:ext cx="899306" cy="224059"/>
            </a:xfrm>
            <a:prstGeom prst="rect">
              <a:avLst/>
            </a:prstGeom>
            <a:noFill/>
          </p:spPr>
          <p:txBody>
            <a:bodyPr wrap="none" rtlCol="0">
              <a:spAutoFit/>
            </a:bodyPr>
            <a:lstStyle/>
            <a:p>
              <a:r>
                <a:rPr lang="en-US" sz="1200" dirty="0"/>
                <a:t>Car Battery</a:t>
              </a:r>
            </a:p>
          </p:txBody>
        </p:sp>
        <p:cxnSp>
          <p:nvCxnSpPr>
            <p:cNvPr id="17" name="Curved Connector 16"/>
            <p:cNvCxnSpPr/>
            <p:nvPr/>
          </p:nvCxnSpPr>
          <p:spPr>
            <a:xfrm>
              <a:off x="6172200" y="21336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97261" y="2209800"/>
              <a:ext cx="564756" cy="224059"/>
            </a:xfrm>
            <a:prstGeom prst="rect">
              <a:avLst/>
            </a:prstGeom>
            <a:noFill/>
          </p:spPr>
          <p:txBody>
            <a:bodyPr wrap="none" rtlCol="0">
              <a:spAutoFit/>
            </a:bodyPr>
            <a:lstStyle/>
            <a:p>
              <a:r>
                <a:rPr lang="en-US" sz="1200" dirty="0"/>
                <a:t>Traffic</a:t>
              </a:r>
            </a:p>
          </p:txBody>
        </p:sp>
        <p:cxnSp>
          <p:nvCxnSpPr>
            <p:cNvPr id="19" name="Curved Connector 18"/>
            <p:cNvCxnSpPr/>
            <p:nvPr/>
          </p:nvCxnSpPr>
          <p:spPr>
            <a:xfrm rot="10800000" flipH="1" flipV="1">
              <a:off x="6934200" y="2438400"/>
              <a:ext cx="609600" cy="547300"/>
            </a:xfrm>
            <a:prstGeom prst="curvedConnector3">
              <a:avLst>
                <a:gd name="adj1" fmla="val 52206"/>
              </a:avLst>
            </a:prstGeom>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6934200" y="2133600"/>
              <a:ext cx="6096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6600" y="1932801"/>
              <a:ext cx="897807" cy="224059"/>
            </a:xfrm>
            <a:prstGeom prst="rect">
              <a:avLst/>
            </a:prstGeom>
            <a:noFill/>
          </p:spPr>
          <p:txBody>
            <a:bodyPr wrap="none" rtlCol="0">
              <a:spAutoFit/>
            </a:bodyPr>
            <a:lstStyle/>
            <a:p>
              <a:r>
                <a:rPr lang="en-US" sz="1200" dirty="0"/>
                <a:t>How often?</a:t>
              </a:r>
            </a:p>
          </p:txBody>
        </p:sp>
        <p:cxnSp>
          <p:nvCxnSpPr>
            <p:cNvPr id="22" name="Curved Connector 21"/>
            <p:cNvCxnSpPr/>
            <p:nvPr/>
          </p:nvCxnSpPr>
          <p:spPr>
            <a:xfrm>
              <a:off x="7010400" y="2438400"/>
              <a:ext cx="7620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18723" y="2514600"/>
              <a:ext cx="977220" cy="224059"/>
            </a:xfrm>
            <a:prstGeom prst="rect">
              <a:avLst/>
            </a:prstGeom>
            <a:noFill/>
          </p:spPr>
          <p:txBody>
            <a:bodyPr wrap="none" rtlCol="0">
              <a:spAutoFit/>
            </a:bodyPr>
            <a:lstStyle/>
            <a:p>
              <a:r>
                <a:rPr lang="en-US" sz="1200" dirty="0"/>
                <a:t>Which area?</a:t>
              </a:r>
            </a:p>
          </p:txBody>
        </p:sp>
        <p:sp>
          <p:nvSpPr>
            <p:cNvPr id="24" name="TextBox 23"/>
            <p:cNvSpPr txBox="1"/>
            <p:nvPr/>
          </p:nvSpPr>
          <p:spPr>
            <a:xfrm>
              <a:off x="7315200" y="2743200"/>
              <a:ext cx="899306" cy="224059"/>
            </a:xfrm>
            <a:prstGeom prst="rect">
              <a:avLst/>
            </a:prstGeom>
            <a:noFill/>
          </p:spPr>
          <p:txBody>
            <a:bodyPr wrap="none" rtlCol="0">
              <a:spAutoFit/>
            </a:bodyPr>
            <a:lstStyle/>
            <a:p>
              <a:r>
                <a:rPr lang="en-US" sz="1200" dirty="0"/>
                <a:t>What time?</a:t>
              </a:r>
            </a:p>
          </p:txBody>
        </p:sp>
        <p:cxnSp>
          <p:nvCxnSpPr>
            <p:cNvPr id="25" name="Curved Connector 24"/>
            <p:cNvCxnSpPr/>
            <p:nvPr/>
          </p:nvCxnSpPr>
          <p:spPr>
            <a:xfrm rot="10800000" flipV="1">
              <a:off x="914400" y="3276599"/>
              <a:ext cx="990600" cy="533400"/>
            </a:xfrm>
            <a:prstGeom prst="curvedConnector3">
              <a:avLst>
                <a:gd name="adj1" fmla="val 28585"/>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8483" y="3581400"/>
              <a:ext cx="684203" cy="224059"/>
            </a:xfrm>
            <a:prstGeom prst="rect">
              <a:avLst/>
            </a:prstGeom>
            <a:noFill/>
          </p:spPr>
          <p:txBody>
            <a:bodyPr wrap="none" rtlCol="0">
              <a:spAutoFit/>
            </a:bodyPr>
            <a:lstStyle/>
            <a:p>
              <a:r>
                <a:rPr lang="en-US" sz="1200" dirty="0"/>
                <a:t>Training</a:t>
              </a:r>
            </a:p>
          </p:txBody>
        </p:sp>
        <p:sp>
          <p:nvSpPr>
            <p:cNvPr id="27" name="TextBox 26"/>
            <p:cNvSpPr txBox="1"/>
            <p:nvPr/>
          </p:nvSpPr>
          <p:spPr>
            <a:xfrm>
              <a:off x="990600" y="3124200"/>
              <a:ext cx="747014" cy="224059"/>
            </a:xfrm>
            <a:prstGeom prst="rect">
              <a:avLst/>
            </a:prstGeom>
            <a:noFill/>
          </p:spPr>
          <p:txBody>
            <a:bodyPr wrap="none" rtlCol="0">
              <a:spAutoFit/>
            </a:bodyPr>
            <a:lstStyle/>
            <a:p>
              <a:r>
                <a:rPr lang="en-US" sz="1200" dirty="0"/>
                <a:t>Too few?</a:t>
              </a:r>
            </a:p>
          </p:txBody>
        </p:sp>
        <p:cxnSp>
          <p:nvCxnSpPr>
            <p:cNvPr id="28" name="Curved Connector 27"/>
            <p:cNvCxnSpPr/>
            <p:nvPr/>
          </p:nvCxnSpPr>
          <p:spPr>
            <a:xfrm rot="16200000" flipV="1">
              <a:off x="2324100" y="1485900"/>
              <a:ext cx="609600" cy="533400"/>
            </a:xfrm>
            <a:prstGeom prst="curvedConnector3">
              <a:avLst>
                <a:gd name="adj1" fmla="val 99200"/>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09800" y="1219200"/>
              <a:ext cx="879827" cy="224059"/>
            </a:xfrm>
            <a:prstGeom prst="rect">
              <a:avLst/>
            </a:prstGeom>
            <a:noFill/>
          </p:spPr>
          <p:txBody>
            <a:bodyPr wrap="none" rtlCol="0">
              <a:spAutoFit/>
            </a:bodyPr>
            <a:lstStyle/>
            <a:p>
              <a:r>
                <a:rPr lang="en-US" sz="1200" dirty="0"/>
                <a:t>Scheduling</a:t>
              </a:r>
            </a:p>
          </p:txBody>
        </p:sp>
        <p:cxnSp>
          <p:nvCxnSpPr>
            <p:cNvPr id="30" name="Curved Connector 29"/>
            <p:cNvCxnSpPr/>
            <p:nvPr/>
          </p:nvCxnSpPr>
          <p:spPr>
            <a:xfrm flipV="1">
              <a:off x="1981200" y="2057400"/>
              <a:ext cx="914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00200" y="2133600"/>
              <a:ext cx="665564" cy="224059"/>
            </a:xfrm>
            <a:prstGeom prst="rect">
              <a:avLst/>
            </a:prstGeom>
            <a:noFill/>
          </p:spPr>
          <p:txBody>
            <a:bodyPr wrap="none" rtlCol="0">
              <a:spAutoFit/>
            </a:bodyPr>
            <a:lstStyle/>
            <a:p>
              <a:r>
                <a:rPr lang="en-US" sz="1200" dirty="0"/>
                <a:t>Routing</a:t>
              </a:r>
            </a:p>
          </p:txBody>
        </p:sp>
        <p:sp>
          <p:nvSpPr>
            <p:cNvPr id="32" name="TextBox 31"/>
            <p:cNvSpPr txBox="1"/>
            <p:nvPr/>
          </p:nvSpPr>
          <p:spPr>
            <a:xfrm>
              <a:off x="1905000" y="1752600"/>
              <a:ext cx="1010183" cy="224059"/>
            </a:xfrm>
            <a:prstGeom prst="rect">
              <a:avLst/>
            </a:prstGeom>
            <a:noFill/>
          </p:spPr>
          <p:txBody>
            <a:bodyPr wrap="none" rtlCol="0">
              <a:spAutoFit/>
            </a:bodyPr>
            <a:lstStyle/>
            <a:p>
              <a:r>
                <a:rPr lang="en-US" sz="1200" dirty="0"/>
                <a:t>Process Map</a:t>
              </a:r>
            </a:p>
          </p:txBody>
        </p:sp>
        <p:cxnSp>
          <p:nvCxnSpPr>
            <p:cNvPr id="33" name="Curved Connector 32"/>
            <p:cNvCxnSpPr/>
            <p:nvPr/>
          </p:nvCxnSpPr>
          <p:spPr>
            <a:xfrm flipV="1">
              <a:off x="4800600" y="3733800"/>
              <a:ext cx="7620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81600" y="3505200"/>
              <a:ext cx="1646979" cy="224059"/>
            </a:xfrm>
            <a:prstGeom prst="rect">
              <a:avLst/>
            </a:prstGeom>
            <a:noFill/>
          </p:spPr>
          <p:txBody>
            <a:bodyPr wrap="none" rtlCol="0">
              <a:spAutoFit/>
            </a:bodyPr>
            <a:lstStyle/>
            <a:p>
              <a:r>
                <a:rPr lang="en-US" sz="1200" dirty="0"/>
                <a:t>Online ordering system</a:t>
              </a:r>
            </a:p>
          </p:txBody>
        </p:sp>
        <p:sp>
          <p:nvSpPr>
            <p:cNvPr id="35" name="TextBox 34"/>
            <p:cNvSpPr txBox="1"/>
            <p:nvPr/>
          </p:nvSpPr>
          <p:spPr>
            <a:xfrm>
              <a:off x="5257800" y="3962400"/>
              <a:ext cx="1646979" cy="224059"/>
            </a:xfrm>
            <a:prstGeom prst="rect">
              <a:avLst/>
            </a:prstGeom>
            <a:noFill/>
          </p:spPr>
          <p:txBody>
            <a:bodyPr wrap="none" rtlCol="0">
              <a:spAutoFit/>
            </a:bodyPr>
            <a:lstStyle/>
            <a:p>
              <a:r>
                <a:rPr lang="en-US" sz="1200" dirty="0"/>
                <a:t>Phone ordering system</a:t>
              </a:r>
            </a:p>
          </p:txBody>
        </p:sp>
      </p:grpSp>
    </p:spTree>
    <p:custDataLst>
      <p:tags r:id="rId1"/>
    </p:custDataLst>
    <p:extLst>
      <p:ext uri="{BB962C8B-B14F-4D97-AF65-F5344CB8AC3E}">
        <p14:creationId xmlns:p14="http://schemas.microsoft.com/office/powerpoint/2010/main" val="3501679910"/>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2.1.4 FMEA</a:t>
            </a:r>
          </a:p>
        </p:txBody>
      </p:sp>
      <p:sp>
        <p:nvSpPr>
          <p:cNvPr id="5" name="Slide Number Placeholder 4"/>
          <p:cNvSpPr>
            <a:spLocks noGrp="1"/>
          </p:cNvSpPr>
          <p:nvPr>
            <p:ph type="sldNum" sz="quarter" idx="4"/>
          </p:nvPr>
        </p:nvSpPr>
        <p:spPr/>
        <p:txBody>
          <a:bodyPr/>
          <a:lstStyle/>
          <a:p>
            <a:fld id="{5A6A12F4-C341-4E64-9C18-B0BA3358FAF5}" type="slidenum">
              <a:rPr lang="en-US" smtClean="0"/>
              <a:pPr/>
              <a:t>301</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9228451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FMEA? </a:t>
            </a:r>
          </a:p>
        </p:txBody>
      </p:sp>
      <p:sp>
        <p:nvSpPr>
          <p:cNvPr id="3" name="Content Placeholder 2"/>
          <p:cNvSpPr>
            <a:spLocks noGrp="1"/>
          </p:cNvSpPr>
          <p:nvPr>
            <p:ph idx="1"/>
          </p:nvPr>
        </p:nvSpPr>
        <p:spPr/>
        <p:txBody>
          <a:bodyPr>
            <a:normAutofit fontScale="92500" lnSpcReduction="10000"/>
          </a:bodyPr>
          <a:lstStyle/>
          <a:p>
            <a:r>
              <a:rPr lang="en-US" sz="2200" dirty="0"/>
              <a:t>The FMEA (Failure Modes and Effects Analysis) is an analysis technique to identify, evaluate, and prioritize a potential deficiency in a process so that the project team can design action plans to reduce the probability of the failure/deficiency occurring.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200" dirty="0"/>
              <a:t>FMEA is completed in cross-functional brainstorming sessions in which attendees have a good understanding of the entire process or of a segment of it.</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405" y="2209800"/>
            <a:ext cx="7315200" cy="3145337"/>
          </a:xfrm>
          <a:prstGeom prst="rect">
            <a:avLst/>
          </a:prstGeom>
          <a:ln>
            <a:noFill/>
          </a:ln>
        </p:spPr>
      </p:pic>
    </p:spTree>
    <p:custDataLst>
      <p:tags r:id="rId1"/>
    </p:custDataLst>
    <p:extLst>
      <p:ext uri="{BB962C8B-B14F-4D97-AF65-F5344CB8AC3E}">
        <p14:creationId xmlns:p14="http://schemas.microsoft.com/office/powerpoint/2010/main" val="202615757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FMEA Terms</a:t>
            </a:r>
          </a:p>
        </p:txBody>
      </p:sp>
      <p:sp>
        <p:nvSpPr>
          <p:cNvPr id="3" name="Content Placeholder 2"/>
          <p:cNvSpPr>
            <a:spLocks noGrp="1"/>
          </p:cNvSpPr>
          <p:nvPr>
            <p:ph idx="1"/>
          </p:nvPr>
        </p:nvSpPr>
        <p:spPr/>
        <p:txBody>
          <a:bodyPr>
            <a:normAutofit/>
          </a:bodyPr>
          <a:lstStyle/>
          <a:p>
            <a:r>
              <a:rPr lang="en-US" sz="2000" b="1" dirty="0">
                <a:solidFill>
                  <a:srgbClr val="182835"/>
                </a:solidFill>
              </a:rPr>
              <a:t>Process Functions</a:t>
            </a:r>
          </a:p>
          <a:p>
            <a:pPr lvl="1"/>
            <a:r>
              <a:rPr lang="en-US" sz="1800" dirty="0">
                <a:solidFill>
                  <a:srgbClr val="182835"/>
                </a:solidFill>
              </a:rPr>
              <a:t>Process steps depicted in the process map. FMEA is based on a process map and one step/function is analyzed at a time.</a:t>
            </a:r>
          </a:p>
          <a:p>
            <a:r>
              <a:rPr lang="en-US" sz="2000" b="1" dirty="0">
                <a:solidFill>
                  <a:srgbClr val="182835"/>
                </a:solidFill>
              </a:rPr>
              <a:t>Failure Modes</a:t>
            </a:r>
          </a:p>
          <a:p>
            <a:pPr lvl="1"/>
            <a:r>
              <a:rPr lang="en-US" sz="1800" dirty="0">
                <a:solidFill>
                  <a:srgbClr val="182835"/>
                </a:solidFill>
              </a:rPr>
              <a:t>Potential and actual failure in the process function/step. It usually describes the way in which failure occurs. There might be more than one failure mode for one process function.</a:t>
            </a:r>
          </a:p>
          <a:p>
            <a:r>
              <a:rPr lang="en-US" sz="2000" b="1" dirty="0">
                <a:solidFill>
                  <a:srgbClr val="182835"/>
                </a:solidFill>
              </a:rPr>
              <a:t>Failure Effects</a:t>
            </a:r>
          </a:p>
          <a:p>
            <a:pPr lvl="1"/>
            <a:r>
              <a:rPr lang="en-US" sz="1800" dirty="0">
                <a:solidFill>
                  <a:srgbClr val="182835"/>
                </a:solidFill>
              </a:rPr>
              <a:t>Impact of failure modes on the process or product. One failure mode might trigger multiple failure effects.</a:t>
            </a:r>
          </a:p>
          <a:p>
            <a:r>
              <a:rPr lang="en-US" sz="2000" b="1" dirty="0">
                <a:solidFill>
                  <a:srgbClr val="182835"/>
                </a:solidFill>
              </a:rPr>
              <a:t>Failure Causes</a:t>
            </a:r>
          </a:p>
          <a:p>
            <a:pPr lvl="1"/>
            <a:r>
              <a:rPr lang="en-US" sz="1800" dirty="0">
                <a:solidFill>
                  <a:srgbClr val="182835"/>
                </a:solidFill>
              </a:rPr>
              <a:t>Potential defect of the design that might result in the failure modes occurring. One failure mode might have multiple potential failure causes.</a:t>
            </a:r>
          </a:p>
          <a:p>
            <a:r>
              <a:rPr lang="en-US" sz="2000" b="1" dirty="0">
                <a:solidFill>
                  <a:srgbClr val="182835"/>
                </a:solidFill>
              </a:rPr>
              <a:t>Current Controls</a:t>
            </a:r>
          </a:p>
          <a:p>
            <a:pPr lvl="1"/>
            <a:r>
              <a:rPr lang="en-US" sz="1800" dirty="0">
                <a:solidFill>
                  <a:srgbClr val="182835"/>
                </a:solidFill>
              </a:rPr>
              <a:t>Procedures currently conducted to prevent failure modes from happening or to detect the failure mode occurring.</a:t>
            </a:r>
          </a:p>
          <a:p>
            <a:pPr lvl="1"/>
            <a:endParaRPr lang="en-US" sz="1800" dirty="0">
              <a:solidFill>
                <a:srgbClr val="182835"/>
              </a:solidFill>
            </a:endParaRPr>
          </a:p>
          <a:p>
            <a:pPr lvl="1"/>
            <a:endParaRPr lang="en-US" sz="1800" dirty="0">
              <a:solidFill>
                <a:srgbClr val="182835"/>
              </a:solidFill>
            </a:endParaRPr>
          </a:p>
          <a:p>
            <a:endParaRPr lang="en-US" sz="1800"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303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60657121"/>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noAutofit/>
          </a:bodyPr>
          <a:lstStyle/>
          <a:p>
            <a:r>
              <a:rPr lang="en-US" b="1" dirty="0">
                <a:solidFill>
                  <a:srgbClr val="182835"/>
                </a:solidFill>
              </a:rPr>
              <a:t>Severity Score</a:t>
            </a:r>
          </a:p>
          <a:p>
            <a:pPr lvl="1"/>
            <a:r>
              <a:rPr lang="en-US" dirty="0">
                <a:solidFill>
                  <a:srgbClr val="182835"/>
                </a:solidFill>
              </a:rPr>
              <a:t>The seriousness of the consequences of a failure mode occurring.</a:t>
            </a:r>
          </a:p>
          <a:p>
            <a:pPr lvl="1"/>
            <a:r>
              <a:rPr lang="en-US" dirty="0">
                <a:solidFill>
                  <a:srgbClr val="182835"/>
                </a:solidFill>
              </a:rPr>
              <a:t>Ranges from 1 to 10, with 10 indicating the most severe consequence.</a:t>
            </a:r>
          </a:p>
          <a:p>
            <a:endParaRPr lang="en-US" b="1" dirty="0">
              <a:solidFill>
                <a:srgbClr val="182835"/>
              </a:solidFill>
            </a:endParaRPr>
          </a:p>
          <a:p>
            <a:r>
              <a:rPr lang="en-US" b="1" dirty="0">
                <a:solidFill>
                  <a:srgbClr val="182835"/>
                </a:solidFill>
              </a:rPr>
              <a:t>Occurrence Score</a:t>
            </a:r>
          </a:p>
          <a:p>
            <a:pPr lvl="1"/>
            <a:r>
              <a:rPr lang="en-US" dirty="0">
                <a:solidFill>
                  <a:srgbClr val="182835"/>
                </a:solidFill>
              </a:rPr>
              <a:t>The frequency of the failure mode occurring. </a:t>
            </a:r>
          </a:p>
          <a:p>
            <a:pPr lvl="1"/>
            <a:r>
              <a:rPr lang="en-US" dirty="0">
                <a:solidFill>
                  <a:srgbClr val="182835"/>
                </a:solidFill>
              </a:rPr>
              <a:t>Ranges from 1 to 10, with 10 indicating the highest frequency.</a:t>
            </a:r>
          </a:p>
          <a:p>
            <a:endParaRPr lang="en-US" b="1" dirty="0">
              <a:solidFill>
                <a:srgbClr val="182835"/>
              </a:solidFill>
            </a:endParaRPr>
          </a:p>
          <a:p>
            <a:r>
              <a:rPr lang="en-US" b="1" dirty="0">
                <a:solidFill>
                  <a:srgbClr val="182835"/>
                </a:solidFill>
              </a:rPr>
              <a:t>Detection Score</a:t>
            </a:r>
          </a:p>
          <a:p>
            <a:pPr lvl="1"/>
            <a:r>
              <a:rPr lang="en-US" dirty="0">
                <a:solidFill>
                  <a:srgbClr val="182835"/>
                </a:solidFill>
              </a:rPr>
              <a:t>How easily failure modes can be detected. </a:t>
            </a:r>
          </a:p>
          <a:p>
            <a:pPr lvl="1"/>
            <a:r>
              <a:rPr lang="en-US" dirty="0">
                <a:solidFill>
                  <a:srgbClr val="182835"/>
                </a:solidFill>
              </a:rPr>
              <a:t>Ranges from 1 to 10, with 10 indicating the most difficult detection.</a:t>
            </a:r>
          </a:p>
          <a:p>
            <a:endParaRPr lang="en-US" dirty="0">
              <a:solidFill>
                <a:srgbClr val="182835"/>
              </a:solidFill>
            </a:endParaRP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304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5955558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err="1"/>
              <a:t>FMEA</a:t>
            </a:r>
            <a:r>
              <a:rPr lang="en-US" dirty="0"/>
              <a:t> Terms</a:t>
            </a:r>
          </a:p>
        </p:txBody>
      </p:sp>
      <p:sp>
        <p:nvSpPr>
          <p:cNvPr id="3" name="Content Placeholder 2"/>
          <p:cNvSpPr>
            <a:spLocks noGrp="1"/>
          </p:cNvSpPr>
          <p:nvPr>
            <p:ph idx="1"/>
          </p:nvPr>
        </p:nvSpPr>
        <p:spPr/>
        <p:txBody>
          <a:bodyPr/>
          <a:lstStyle/>
          <a:p>
            <a:r>
              <a:rPr lang="en-US" b="1" dirty="0">
                <a:solidFill>
                  <a:srgbClr val="182835"/>
                </a:solidFill>
              </a:rPr>
              <a:t>RPN (Risk Prioritization Number)</a:t>
            </a:r>
          </a:p>
          <a:p>
            <a:pPr lvl="1"/>
            <a:r>
              <a:rPr lang="en-US" dirty="0">
                <a:solidFill>
                  <a:srgbClr val="182835"/>
                </a:solidFill>
              </a:rPr>
              <a:t>The product of the severity, occurrence, and detection scores.</a:t>
            </a:r>
          </a:p>
          <a:p>
            <a:pPr lvl="1"/>
            <a:r>
              <a:rPr lang="en-US" dirty="0">
                <a:solidFill>
                  <a:srgbClr val="182835"/>
                </a:solidFill>
              </a:rPr>
              <a:t>Ranges from 1 to 1000. </a:t>
            </a:r>
          </a:p>
          <a:p>
            <a:pPr lvl="1"/>
            <a:r>
              <a:rPr lang="en-US" dirty="0">
                <a:solidFill>
                  <a:srgbClr val="182835"/>
                </a:solidFill>
              </a:rPr>
              <a:t>The higher RPN is, the more focus the particular step/function needs.</a:t>
            </a:r>
          </a:p>
          <a:p>
            <a:endParaRPr lang="en-US" b="1" dirty="0">
              <a:solidFill>
                <a:srgbClr val="182835"/>
              </a:solidFill>
            </a:endParaRPr>
          </a:p>
          <a:p>
            <a:r>
              <a:rPr lang="en-US" b="1" dirty="0">
                <a:solidFill>
                  <a:srgbClr val="182835"/>
                </a:solidFill>
              </a:rPr>
              <a:t>Recommended Actions</a:t>
            </a:r>
          </a:p>
          <a:p>
            <a:pPr lvl="1"/>
            <a:r>
              <a:rPr lang="en-US" dirty="0">
                <a:solidFill>
                  <a:srgbClr val="182835"/>
                </a:solidFill>
              </a:rPr>
              <a:t>The action plan recommended to reduce the probability of failure modes occurring.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305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078328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a:bodyPr>
          <a:lstStyle/>
          <a:p>
            <a:r>
              <a:rPr lang="en-US" dirty="0"/>
              <a:t>Step 1: List the critical functions of the process based on the process map created.</a:t>
            </a:r>
          </a:p>
          <a:p>
            <a:endParaRPr lang="en-US" dirty="0"/>
          </a:p>
          <a:p>
            <a:r>
              <a:rPr lang="en-US" dirty="0"/>
              <a:t>Step 2: List all potential failure modes that might occur in each function. One function may have multiple potential failures.</a:t>
            </a:r>
          </a:p>
          <a:p>
            <a:endParaRPr lang="en-US" dirty="0"/>
          </a:p>
          <a:p>
            <a:r>
              <a:rPr lang="en-US" dirty="0"/>
              <a:t>Step 3: List all potential failure effects that might affect the process or product.</a:t>
            </a:r>
          </a:p>
          <a:p>
            <a:endParaRPr lang="en-US" dirty="0"/>
          </a:p>
          <a:p>
            <a:r>
              <a:rPr lang="en-US" dirty="0"/>
              <a:t>Step 4: List all possible causes that may lead to the failure mode happening.</a:t>
            </a:r>
          </a:p>
          <a:p>
            <a:endParaRPr lang="en-US" dirty="0"/>
          </a:p>
          <a:p>
            <a:r>
              <a:rPr lang="en-US" dirty="0"/>
              <a:t>Step 5: List the current control procedures for each failure mode. </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23479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Autofit/>
          </a:bodyPr>
          <a:lstStyle/>
          <a:p>
            <a:r>
              <a:rPr lang="en-US" dirty="0"/>
              <a:t>Step 6: Determine the severity rating for each potential failure mode.</a:t>
            </a:r>
          </a:p>
          <a:p>
            <a:endParaRPr lang="en-US" dirty="0"/>
          </a:p>
          <a:p>
            <a:r>
              <a:rPr lang="en-US" dirty="0"/>
              <a:t>Step 7: Determine the occurrence rating for each potential failure cause.</a:t>
            </a:r>
          </a:p>
          <a:p>
            <a:endParaRPr lang="en-US" dirty="0"/>
          </a:p>
          <a:p>
            <a:r>
              <a:rPr lang="en-US" dirty="0"/>
              <a:t>Step 8: Determine the detection rating for each current control procedure.</a:t>
            </a:r>
          </a:p>
          <a:p>
            <a:endParaRPr lang="en-US" dirty="0"/>
          </a:p>
          <a:p>
            <a:r>
              <a:rPr lang="en-US" dirty="0"/>
              <a:t>Step 9: Calculate RPN (Risk Prioritization Number).</a:t>
            </a:r>
          </a:p>
          <a:p>
            <a:endParaRPr lang="en-US" dirty="0"/>
          </a:p>
          <a:p>
            <a:r>
              <a:rPr lang="en-US" dirty="0"/>
              <a:t>Step 10: Rank the failures using RPN and determine the precedence of problems or critical inputs of the process. A Pareto chart might help to focus on the failure modes with high RPNs. The higher the </a:t>
            </a:r>
            <a:r>
              <a:rPr lang="en-US" dirty="0" err="1"/>
              <a:t>RPN</a:t>
            </a:r>
            <a:r>
              <a:rPr lang="en-US" dirty="0"/>
              <a:t>, the higher the priority the correction action plan.</a:t>
            </a:r>
          </a:p>
          <a:p>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307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638406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Conduct an FMEA</a:t>
            </a:r>
          </a:p>
        </p:txBody>
      </p:sp>
      <p:sp>
        <p:nvSpPr>
          <p:cNvPr id="3" name="Content Placeholder 2"/>
          <p:cNvSpPr>
            <a:spLocks noGrp="1"/>
          </p:cNvSpPr>
          <p:nvPr>
            <p:ph idx="1"/>
          </p:nvPr>
        </p:nvSpPr>
        <p:spPr/>
        <p:txBody>
          <a:bodyPr>
            <a:normAutofit lnSpcReduction="10000"/>
          </a:bodyPr>
          <a:lstStyle/>
          <a:p>
            <a:r>
              <a:rPr lang="en-US" dirty="0"/>
              <a:t>Step 11: Brainstorm and create recommended action plans for each failure mode.</a:t>
            </a:r>
          </a:p>
          <a:p>
            <a:endParaRPr lang="en-US" dirty="0"/>
          </a:p>
          <a:p>
            <a:r>
              <a:rPr lang="en-US" dirty="0"/>
              <a:t>Step 12: Determine and assign the task owner and projected completion date to take actions.</a:t>
            </a:r>
          </a:p>
          <a:p>
            <a:endParaRPr lang="en-US" dirty="0"/>
          </a:p>
          <a:p>
            <a:r>
              <a:rPr lang="en-US" dirty="0"/>
              <a:t>Step 13: Determine the new severity rating if the actions are taken.</a:t>
            </a:r>
          </a:p>
          <a:p>
            <a:endParaRPr lang="en-US" dirty="0"/>
          </a:p>
          <a:p>
            <a:r>
              <a:rPr lang="en-US" dirty="0"/>
              <a:t>Step 14: Determine the new occurrence rating if the actions are taken.</a:t>
            </a:r>
          </a:p>
          <a:p>
            <a:endParaRPr lang="en-US" dirty="0"/>
          </a:p>
          <a:p>
            <a:r>
              <a:rPr lang="en-US" dirty="0"/>
              <a:t>Step 15: Determine the new detection rating if the actions are taken.</a:t>
            </a:r>
          </a:p>
          <a:p>
            <a:endParaRPr lang="en-US" dirty="0"/>
          </a:p>
          <a:p>
            <a:r>
              <a:rPr lang="en-US" dirty="0"/>
              <a:t>Step 16: Update the RPN based on new severity, occurrence, and detection ratings.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308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558614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21" name="Content Placeholder 2"/>
          <p:cNvSpPr>
            <a:spLocks noGrp="1"/>
          </p:cNvSpPr>
          <p:nvPr>
            <p:ph idx="1"/>
          </p:nvPr>
        </p:nvSpPr>
        <p:spPr/>
        <p:txBody>
          <a:bodyPr>
            <a:normAutofit/>
          </a:bodyPr>
          <a:lstStyle/>
          <a:p>
            <a:pPr marL="114300" indent="0">
              <a:buNone/>
            </a:pPr>
            <a:r>
              <a:rPr lang="en-US" i="1" dirty="0"/>
              <a:t>Case study: </a:t>
            </a:r>
          </a:p>
          <a:p>
            <a:r>
              <a:rPr lang="en-US" dirty="0"/>
              <a:t>Joe is trying to identify, analyze, and eliminate the failure modes he experienced in the past when preparing his work bag before heading to the office every morning. He decides to run an FMEA for his process of work bag preparation.</a:t>
            </a:r>
          </a:p>
          <a:p>
            <a:endParaRPr lang="en-US" dirty="0"/>
          </a:p>
          <a:p>
            <a:r>
              <a:rPr lang="en-US" dirty="0"/>
              <a:t>There are only two steps involved in the process.</a:t>
            </a:r>
          </a:p>
          <a:p>
            <a:pPr lvl="1"/>
            <a:r>
              <a:rPr lang="en-US" dirty="0"/>
              <a:t>Putting the work files in the bag</a:t>
            </a:r>
          </a:p>
          <a:p>
            <a:pPr lvl="1"/>
            <a:r>
              <a:rPr lang="en-US" dirty="0"/>
              <a:t>Putting a water bottle in the bag.</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309</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13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Define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Define Phase Tools and Deliverables</a:t>
            </a:r>
          </a:p>
          <a:p>
            <a:pPr lvl="1"/>
            <a:r>
              <a:rPr lang="en-US" dirty="0"/>
              <a:t>Project Charter </a:t>
            </a:r>
            <a:r>
              <a:rPr lang="en-US" dirty="0">
                <a:solidFill>
                  <a:srgbClr val="000000"/>
                </a:solidFill>
              </a:rPr>
              <a:t>–</a:t>
            </a:r>
            <a:r>
              <a:rPr lang="en-US" dirty="0"/>
              <a:t> Establish the: </a:t>
            </a:r>
          </a:p>
          <a:p>
            <a:pPr lvl="3"/>
            <a:r>
              <a:rPr lang="en-US" sz="2000" dirty="0"/>
              <a:t>Business Case</a:t>
            </a:r>
          </a:p>
          <a:p>
            <a:pPr lvl="3"/>
            <a:r>
              <a:rPr lang="en-US" sz="2000" dirty="0"/>
              <a:t>Problem Statement</a:t>
            </a:r>
          </a:p>
          <a:p>
            <a:pPr lvl="3"/>
            <a:r>
              <a:rPr lang="en-US" sz="2000" dirty="0"/>
              <a:t>Project Objective</a:t>
            </a:r>
          </a:p>
          <a:p>
            <a:pPr lvl="3"/>
            <a:r>
              <a:rPr lang="en-US" sz="2000" dirty="0"/>
              <a:t>Project Scope</a:t>
            </a:r>
          </a:p>
          <a:p>
            <a:pPr lvl="3"/>
            <a:r>
              <a:rPr lang="en-US" sz="2000" dirty="0"/>
              <a:t>Project Timeline</a:t>
            </a:r>
          </a:p>
          <a:p>
            <a:pPr lvl="3"/>
            <a:r>
              <a:rPr lang="en-US" sz="2000" dirty="0"/>
              <a:t>Project Team.</a:t>
            </a:r>
          </a:p>
          <a:p>
            <a:pPr lvl="3"/>
            <a:endParaRPr lang="en-US" sz="900" dirty="0"/>
          </a:p>
          <a:p>
            <a:pPr lvl="1"/>
            <a:r>
              <a:rPr lang="en-US" dirty="0"/>
              <a:t>Stakeholder Assessment</a:t>
            </a:r>
          </a:p>
          <a:p>
            <a:pPr lvl="1"/>
            <a:r>
              <a:rPr lang="en-US" dirty="0"/>
              <a:t>High-Level Pareto Chart Analysis</a:t>
            </a:r>
          </a:p>
          <a:p>
            <a:pPr lvl="1"/>
            <a:r>
              <a:rPr lang="en-US" dirty="0"/>
              <a:t>High-Level Process Map</a:t>
            </a:r>
          </a:p>
          <a:p>
            <a:pPr lvl="1"/>
            <a:r>
              <a:rPr lang="en-US" dirty="0"/>
              <a:t>VOC/VOB and CTQs Identified and Defined</a:t>
            </a:r>
          </a:p>
          <a:p>
            <a:pPr lvl="1"/>
            <a:r>
              <a:rPr lang="en-US" dirty="0"/>
              <a:t>Financial Assessment</a:t>
            </a:r>
          </a:p>
          <a:p>
            <a:pPr lvl="3"/>
            <a:endParaRPr lang="en-US" sz="15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0844428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066800"/>
            <a:ext cx="10769600" cy="5486400"/>
          </a:xfrm>
        </p:spPr>
        <p:txBody>
          <a:bodyPr>
            <a:normAutofit/>
          </a:bodyPr>
          <a:lstStyle/>
          <a:p>
            <a:r>
              <a:rPr lang="en-US" sz="2000" dirty="0"/>
              <a:t>Step 1: List the critical functions of the process based on the process map created.</a:t>
            </a:r>
            <a:br>
              <a:rPr lang="en-US" sz="2000" dirty="0"/>
            </a:br>
            <a:endParaRPr lang="en-US" sz="2000" dirty="0"/>
          </a:p>
          <a:p>
            <a:endParaRPr lang="en-US" sz="2000" dirty="0"/>
          </a:p>
          <a:p>
            <a:endParaRPr lang="en-US" sz="2000" dirty="0"/>
          </a:p>
          <a:p>
            <a:endParaRPr lang="en-US" sz="2000" dirty="0"/>
          </a:p>
          <a:p>
            <a:r>
              <a:rPr lang="en-US" sz="2000" dirty="0"/>
              <a:t>Step 2: List all the potential failure modes for each function.</a:t>
            </a:r>
          </a:p>
          <a:p>
            <a:endParaRPr lang="en-US" sz="2000" dirty="0"/>
          </a:p>
          <a:p>
            <a:endParaRPr lang="en-US" sz="2000" dirty="0"/>
          </a:p>
          <a:p>
            <a:endParaRPr lang="en-US" sz="2000" dirty="0"/>
          </a:p>
          <a:p>
            <a:endParaRPr lang="en-US" sz="2000" dirty="0"/>
          </a:p>
          <a:p>
            <a:r>
              <a:rPr lang="en-US" sz="2000" dirty="0"/>
              <a:t>Step 3: List potential failure effects that might affect the process.</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662" y="1600200"/>
            <a:ext cx="2933333"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660" y="3352800"/>
            <a:ext cx="2933333"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660" y="5363281"/>
            <a:ext cx="2933333" cy="1140613"/>
          </a:xfrm>
          <a:prstGeom prst="rect">
            <a:avLst/>
          </a:prstGeom>
        </p:spPr>
      </p:pic>
    </p:spTree>
    <p:custDataLst>
      <p:tags r:id="rId1"/>
    </p:custDataLst>
    <p:extLst>
      <p:ext uri="{BB962C8B-B14F-4D97-AF65-F5344CB8AC3E}">
        <p14:creationId xmlns:p14="http://schemas.microsoft.com/office/powerpoint/2010/main" val="242820747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 4: List all possible causes to the failure mode.</a:t>
            </a:r>
          </a:p>
          <a:p>
            <a:endParaRPr lang="en-US" sz="2000" dirty="0"/>
          </a:p>
          <a:p>
            <a:endParaRPr lang="en-US" sz="2000" dirty="0"/>
          </a:p>
          <a:p>
            <a:endParaRPr lang="en-US" sz="2000" dirty="0"/>
          </a:p>
          <a:p>
            <a:endParaRPr lang="en-US" sz="2000" dirty="0"/>
          </a:p>
          <a:p>
            <a:r>
              <a:rPr lang="en-US" sz="2000" dirty="0"/>
              <a:t>Step 5: List any control procedures for each failure mode.</a:t>
            </a:r>
          </a:p>
          <a:p>
            <a:endParaRPr lang="en-US" sz="2000" dirty="0"/>
          </a:p>
          <a:p>
            <a:endParaRPr lang="en-US" sz="2000" dirty="0"/>
          </a:p>
          <a:p>
            <a:endParaRPr lang="en-US" sz="2000" dirty="0"/>
          </a:p>
          <a:p>
            <a:endParaRPr lang="en-US" sz="2000" dirty="0"/>
          </a:p>
          <a:p>
            <a:r>
              <a:rPr lang="en-US" sz="2000" dirty="0"/>
              <a:t>Step 6: Determine the severity rating for each failure mode. </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600201"/>
            <a:ext cx="2552381"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5336387"/>
            <a:ext cx="3495238"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3440949"/>
            <a:ext cx="2485714" cy="1140613"/>
          </a:xfrm>
          <a:prstGeom prst="rect">
            <a:avLst/>
          </a:prstGeom>
        </p:spPr>
      </p:pic>
    </p:spTree>
    <p:custDataLst>
      <p:tags r:id="rId1"/>
    </p:custDataLst>
    <p:extLst>
      <p:ext uri="{BB962C8B-B14F-4D97-AF65-F5344CB8AC3E}">
        <p14:creationId xmlns:p14="http://schemas.microsoft.com/office/powerpoint/2010/main" val="420067561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 7: Determine the occurrence rating for each failure cause.</a:t>
            </a:r>
          </a:p>
          <a:p>
            <a:endParaRPr lang="en-US" sz="2000" dirty="0"/>
          </a:p>
          <a:p>
            <a:endParaRPr lang="en-US" sz="2000" dirty="0"/>
          </a:p>
          <a:p>
            <a:endParaRPr lang="en-US" sz="2000" dirty="0"/>
          </a:p>
          <a:p>
            <a:endParaRPr lang="en-US" sz="2000" dirty="0"/>
          </a:p>
          <a:p>
            <a:r>
              <a:rPr lang="en-US" sz="2000" dirty="0"/>
              <a:t>Step 8: Determine the detection rating for each control.</a:t>
            </a:r>
          </a:p>
          <a:p>
            <a:endParaRPr lang="en-US" sz="2000" dirty="0"/>
          </a:p>
          <a:p>
            <a:endParaRPr lang="en-US" sz="2000" dirty="0"/>
          </a:p>
          <a:p>
            <a:endParaRPr lang="en-US" sz="2000" dirty="0"/>
          </a:p>
          <a:p>
            <a:endParaRPr lang="en-US" sz="2000" dirty="0"/>
          </a:p>
          <a:p>
            <a:r>
              <a:rPr lang="en-US" sz="2000" dirty="0"/>
              <a:t>Step 9: Calculate the RPN (Risk Prioritization Number).</a:t>
            </a:r>
          </a:p>
          <a:p>
            <a:endParaRPr lang="en-US" sz="2000" dirty="0"/>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676401"/>
            <a:ext cx="3495238" cy="114061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3583788"/>
            <a:ext cx="3114286" cy="1140613"/>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5301869"/>
            <a:ext cx="3114286" cy="1140613"/>
          </a:xfrm>
          <a:prstGeom prst="rect">
            <a:avLst/>
          </a:prstGeom>
        </p:spPr>
      </p:pic>
    </p:spTree>
    <p:custDataLst>
      <p:tags r:id="rId1"/>
    </p:custDataLst>
    <p:extLst>
      <p:ext uri="{BB962C8B-B14F-4D97-AF65-F5344CB8AC3E}">
        <p14:creationId xmlns:p14="http://schemas.microsoft.com/office/powerpoint/2010/main" val="323495810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1981201"/>
            <a:ext cx="2580952" cy="11406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1" y="4154094"/>
            <a:ext cx="2466667" cy="1140613"/>
          </a:xfrm>
          <a:prstGeom prst="rect">
            <a:avLst/>
          </a:prstGeom>
        </p:spPr>
      </p:pic>
      <p:sp>
        <p:nvSpPr>
          <p:cNvPr id="13" name="Content Placeholder 2"/>
          <p:cNvSpPr>
            <a:spLocks noGrp="1"/>
          </p:cNvSpPr>
          <p:nvPr>
            <p:ph idx="1"/>
          </p:nvPr>
        </p:nvSpPr>
        <p:spPr>
          <a:xfrm>
            <a:off x="609600" y="1143000"/>
            <a:ext cx="10769600" cy="5486400"/>
          </a:xfrm>
        </p:spPr>
        <p:txBody>
          <a:bodyPr>
            <a:normAutofit/>
          </a:bodyPr>
          <a:lstStyle/>
          <a:p>
            <a:r>
              <a:rPr lang="en-US" sz="2000" dirty="0"/>
              <a:t>Step 10: Rank the failures using the RPN and determine the precedence of problems or critical inputs of process. </a:t>
            </a:r>
          </a:p>
          <a:p>
            <a:endParaRPr lang="en-US" sz="2000" dirty="0"/>
          </a:p>
          <a:p>
            <a:endParaRPr lang="en-US" sz="2000" dirty="0"/>
          </a:p>
          <a:p>
            <a:endParaRPr lang="en-US" sz="2000" dirty="0"/>
          </a:p>
          <a:p>
            <a:endParaRPr lang="en-US" sz="2000" dirty="0"/>
          </a:p>
          <a:p>
            <a:r>
              <a:rPr lang="en-US" sz="2000" dirty="0"/>
              <a:t>Step 11: Brainstorm and create recommended action plans.</a:t>
            </a:r>
          </a:p>
          <a:p>
            <a:r>
              <a:rPr lang="en-US" sz="2000" dirty="0"/>
              <a:t>Step 12: Determine and assign owners with completion dates.</a:t>
            </a:r>
          </a:p>
        </p:txBody>
      </p:sp>
    </p:spTree>
    <p:custDataLst>
      <p:tags r:id="rId1"/>
    </p:custDataLst>
    <p:extLst>
      <p:ext uri="{BB962C8B-B14F-4D97-AF65-F5344CB8AC3E}">
        <p14:creationId xmlns:p14="http://schemas.microsoft.com/office/powerpoint/2010/main" val="37073787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FMEA</a:t>
            </a:r>
            <a:r>
              <a:rPr lang="en-US" dirty="0"/>
              <a:t> Example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314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1" name="Content Placeholder 2"/>
          <p:cNvSpPr>
            <a:spLocks noGrp="1"/>
          </p:cNvSpPr>
          <p:nvPr>
            <p:ph idx="1"/>
          </p:nvPr>
        </p:nvSpPr>
        <p:spPr>
          <a:xfrm>
            <a:off x="381000" y="1143000"/>
            <a:ext cx="10769600" cy="5486400"/>
          </a:xfrm>
        </p:spPr>
        <p:txBody>
          <a:bodyPr>
            <a:normAutofit/>
          </a:bodyPr>
          <a:lstStyle/>
          <a:p>
            <a:r>
              <a:rPr lang="en-US" sz="2000" dirty="0"/>
              <a:t>Steps 13-15: Determine new severity, occurrence and detection ratings if actions are taken.</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114300" indent="0">
              <a:buNone/>
            </a:pPr>
            <a:endParaRPr lang="en-US" sz="2000" dirty="0"/>
          </a:p>
          <a:p>
            <a:r>
              <a:rPr lang="en-US" sz="2000" dirty="0"/>
              <a:t>Step 16: Update RPN based on new ratings.</a:t>
            </a:r>
          </a:p>
          <a:p>
            <a:endParaRPr lang="en-US" sz="20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398" y="1752600"/>
            <a:ext cx="3200400" cy="1000769"/>
          </a:xfrm>
          <a:prstGeom prst="rect">
            <a:avLst/>
          </a:prstGeom>
          <a:solidFill>
            <a:schemeClr val="bg1"/>
          </a:solidFill>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2490815"/>
            <a:ext cx="3200400" cy="100076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398" y="5270228"/>
            <a:ext cx="3200400" cy="100076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3368196"/>
            <a:ext cx="3200400" cy="1000769"/>
          </a:xfrm>
          <a:prstGeom prst="rect">
            <a:avLst/>
          </a:prstGeom>
        </p:spPr>
      </p:pic>
    </p:spTree>
    <p:custDataLst>
      <p:tags r:id="rId1"/>
    </p:custDataLst>
    <p:extLst>
      <p:ext uri="{BB962C8B-B14F-4D97-AF65-F5344CB8AC3E}">
        <p14:creationId xmlns:p14="http://schemas.microsoft.com/office/powerpoint/2010/main" val="341972483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2.1.5 Theory of Constraints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3784340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the Theory of Constraints?</a:t>
            </a:r>
          </a:p>
        </p:txBody>
      </p:sp>
      <p:sp>
        <p:nvSpPr>
          <p:cNvPr id="8195" name="Content Placeholder 2"/>
          <p:cNvSpPr>
            <a:spLocks noGrp="1"/>
          </p:cNvSpPr>
          <p:nvPr>
            <p:ph idx="1"/>
          </p:nvPr>
        </p:nvSpPr>
        <p:spPr/>
        <p:txBody>
          <a:bodyPr/>
          <a:lstStyle/>
          <a:p>
            <a:r>
              <a:rPr lang="en-US" dirty="0"/>
              <a:t>Processes, systems, and organizations are vulnerable to their weakest part.</a:t>
            </a:r>
          </a:p>
          <a:p>
            <a:r>
              <a:rPr lang="en-US" dirty="0"/>
              <a:t>Any manageable system is limited by constraints in its ability to produce more (and there is always at least one constraint).</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316</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descr="iStock_000008482342XSmall.jpg"/>
          <p:cNvPicPr>
            <a:picLocks noChangeAspect="1"/>
          </p:cNvPicPr>
          <p:nvPr/>
        </p:nvPicPr>
        <p:blipFill>
          <a:blip r:embed="rId4" cstate="print"/>
          <a:stretch>
            <a:fillRect/>
          </a:stretch>
        </p:blipFill>
        <p:spPr>
          <a:xfrm>
            <a:off x="3784600" y="3295650"/>
            <a:ext cx="3810000" cy="2857500"/>
          </a:xfrm>
          <a:prstGeom prst="rect">
            <a:avLst/>
          </a:prstGeom>
        </p:spPr>
      </p:pic>
    </p:spTree>
    <p:custDataLst>
      <p:tags r:id="rId1"/>
    </p:custDataLst>
    <p:extLst>
      <p:ext uri="{BB962C8B-B14F-4D97-AF65-F5344CB8AC3E}">
        <p14:creationId xmlns:p14="http://schemas.microsoft.com/office/powerpoint/2010/main" val="325296454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lstStyle/>
          <a:p>
            <a:pPr marL="111125" indent="3175">
              <a:buNone/>
            </a:pPr>
            <a:r>
              <a:rPr lang="en-US" dirty="0"/>
              <a:t>Making sound financial decisions based on these three measures is a critical requirement.</a:t>
            </a:r>
          </a:p>
          <a:p>
            <a:pPr>
              <a:spcAft>
                <a:spcPts val="600"/>
              </a:spcAft>
            </a:pPr>
            <a:r>
              <a:rPr lang="en-US" b="1" dirty="0"/>
              <a:t>Throughput </a:t>
            </a:r>
            <a:r>
              <a:rPr lang="en-US" dirty="0"/>
              <a:t>– rate at which a system generates money through sales.</a:t>
            </a:r>
          </a:p>
          <a:p>
            <a:pPr>
              <a:spcAft>
                <a:spcPts val="600"/>
              </a:spcAft>
            </a:pPr>
            <a:r>
              <a:rPr lang="en-US" b="1" dirty="0"/>
              <a:t>Operational Expense </a:t>
            </a:r>
            <a:r>
              <a:rPr lang="en-US" dirty="0"/>
              <a:t>– money spent by the system to turn inventory into throughput.</a:t>
            </a:r>
          </a:p>
          <a:p>
            <a:pPr>
              <a:spcAft>
                <a:spcPts val="600"/>
              </a:spcAft>
            </a:pPr>
            <a:r>
              <a:rPr lang="en-US" b="1" dirty="0"/>
              <a:t>Inventory</a:t>
            </a:r>
            <a:r>
              <a:rPr lang="en-US" dirty="0"/>
              <a:t> – money the system has invested in purchasing things it intends to sell.</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317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6" descr="Performance_crop380w.jpg"/>
          <p:cNvPicPr>
            <a:picLocks noChangeAspect="1"/>
          </p:cNvPicPr>
          <p:nvPr/>
        </p:nvPicPr>
        <p:blipFill>
          <a:blip r:embed="rId4" cstate="print"/>
          <a:stretch>
            <a:fillRect/>
          </a:stretch>
        </p:blipFill>
        <p:spPr>
          <a:xfrm>
            <a:off x="4013200" y="3962400"/>
            <a:ext cx="3505200" cy="2306053"/>
          </a:xfrm>
          <a:prstGeom prst="rect">
            <a:avLst/>
          </a:prstGeom>
        </p:spPr>
      </p:pic>
    </p:spTree>
    <p:custDataLst>
      <p:tags r:id="rId1"/>
    </p:custDataLst>
    <p:extLst>
      <p:ext uri="{BB962C8B-B14F-4D97-AF65-F5344CB8AC3E}">
        <p14:creationId xmlns:p14="http://schemas.microsoft.com/office/powerpoint/2010/main" val="117339858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900431538.JPG"/>
          <p:cNvPicPr>
            <a:picLocks noChangeAspect="1"/>
          </p:cNvPicPr>
          <p:nvPr/>
        </p:nvPicPr>
        <p:blipFill>
          <a:blip r:embed="rId4" cstate="print"/>
          <a:srcRect l="17231" t="17231" r="18769" b="23692"/>
          <a:stretch>
            <a:fillRect/>
          </a:stretch>
        </p:blipFill>
        <p:spPr>
          <a:xfrm>
            <a:off x="6705600" y="1295400"/>
            <a:ext cx="1981200" cy="1828800"/>
          </a:xfrm>
          <a:prstGeom prst="rect">
            <a:avLst/>
          </a:prstGeom>
        </p:spPr>
      </p:pic>
      <p:sp>
        <p:nvSpPr>
          <p:cNvPr id="2" name="Title 1"/>
          <p:cNvSpPr>
            <a:spLocks noGrp="1"/>
          </p:cNvSpPr>
          <p:nvPr>
            <p:ph type="title"/>
          </p:nvPr>
        </p:nvSpPr>
        <p:spPr/>
        <p:txBody>
          <a:bodyPr/>
          <a:lstStyle/>
          <a:p>
            <a:r>
              <a:rPr lang="en-US" dirty="0"/>
              <a:t>Five Focusing Steps</a:t>
            </a:r>
          </a:p>
        </p:txBody>
      </p:sp>
      <p:sp>
        <p:nvSpPr>
          <p:cNvPr id="3" name="Content Placeholder 2"/>
          <p:cNvSpPr>
            <a:spLocks noGrp="1"/>
          </p:cNvSpPr>
          <p:nvPr>
            <p:ph idx="1"/>
          </p:nvPr>
        </p:nvSpPr>
        <p:spPr>
          <a:xfrm>
            <a:off x="431800" y="1143000"/>
            <a:ext cx="10769600" cy="5486400"/>
          </a:xfrm>
        </p:spPr>
        <p:txBody>
          <a:bodyPr>
            <a:normAutofit/>
          </a:bodyPr>
          <a:lstStyle/>
          <a:p>
            <a:pPr marL="111125" indent="3175">
              <a:spcBef>
                <a:spcPts val="0"/>
              </a:spcBef>
              <a:buNone/>
            </a:pPr>
            <a:r>
              <a:rPr lang="en-US" i="1" dirty="0"/>
              <a:t>Objective:</a:t>
            </a:r>
            <a:r>
              <a:rPr lang="en-US" dirty="0"/>
              <a:t> To ensure ongoing improvement </a:t>
            </a:r>
          </a:p>
          <a:p>
            <a:pPr marL="111125" indent="3175">
              <a:spcBef>
                <a:spcPts val="0"/>
              </a:spcBef>
              <a:buNone/>
            </a:pPr>
            <a:r>
              <a:rPr lang="en-US" dirty="0"/>
              <a:t>efforts are focused on the constraints of </a:t>
            </a:r>
          </a:p>
          <a:p>
            <a:pPr marL="111125" indent="3175">
              <a:spcBef>
                <a:spcPts val="0"/>
              </a:spcBef>
              <a:buNone/>
            </a:pPr>
            <a:r>
              <a:rPr lang="en-US" dirty="0"/>
              <a:t>a system.</a:t>
            </a:r>
          </a:p>
          <a:p>
            <a:pPr marL="111125" indent="3175">
              <a:spcBef>
                <a:spcPts val="0"/>
              </a:spcBef>
              <a:buNone/>
            </a:pPr>
            <a:endParaRPr lang="en-US" dirty="0"/>
          </a:p>
          <a:p>
            <a:pPr marL="571500" indent="-457200">
              <a:spcAft>
                <a:spcPts val="600"/>
              </a:spcAft>
              <a:buFont typeface="+mj-lt"/>
              <a:buAutoNum type="arabicPeriod"/>
            </a:pPr>
            <a:r>
              <a:rPr lang="en-US" dirty="0"/>
              <a:t>Identify the system’s constraint(s).</a:t>
            </a:r>
          </a:p>
          <a:p>
            <a:pPr marL="571500" indent="-457200">
              <a:spcAft>
                <a:spcPts val="600"/>
              </a:spcAft>
              <a:buFont typeface="+mj-lt"/>
              <a:buAutoNum type="arabicPeriod"/>
            </a:pPr>
            <a:r>
              <a:rPr lang="en-US" dirty="0"/>
              <a:t>Decide how to exploit the constraint(s).</a:t>
            </a:r>
          </a:p>
          <a:p>
            <a:pPr marL="571500" indent="-457200">
              <a:spcAft>
                <a:spcPts val="600"/>
              </a:spcAft>
              <a:buFont typeface="+mj-lt"/>
              <a:buAutoNum type="arabicPeriod"/>
            </a:pPr>
            <a:r>
              <a:rPr lang="en-US" dirty="0"/>
              <a:t>Subordinate everything else to the decision in step 2.</a:t>
            </a:r>
          </a:p>
          <a:p>
            <a:pPr marL="571500" indent="-457200">
              <a:spcAft>
                <a:spcPts val="600"/>
              </a:spcAft>
              <a:buFont typeface="+mj-lt"/>
              <a:buAutoNum type="arabicPeriod"/>
            </a:pPr>
            <a:r>
              <a:rPr lang="en-US" dirty="0"/>
              <a:t>Elevate the constraint(s).</a:t>
            </a:r>
          </a:p>
          <a:p>
            <a:pPr marL="571500" indent="-457200">
              <a:spcAft>
                <a:spcPts val="600"/>
              </a:spcAft>
              <a:buFont typeface="+mj-lt"/>
              <a:buAutoNum type="arabicPeriod"/>
            </a:pPr>
            <a:r>
              <a:rPr lang="en-US" dirty="0"/>
              <a:t>If in previous steps a constraint has been broken, return to step 1, but do not allow inertia to cause a system’s constraint.</a:t>
            </a:r>
          </a:p>
        </p:txBody>
      </p:sp>
      <p:sp>
        <p:nvSpPr>
          <p:cNvPr id="6" name="Slide Number Placeholder 5"/>
          <p:cNvSpPr>
            <a:spLocks noGrp="1"/>
          </p:cNvSpPr>
          <p:nvPr>
            <p:ph type="sldNum" sz="quarter" idx="4"/>
          </p:nvPr>
        </p:nvSpPr>
        <p:spPr/>
        <p:txBody>
          <a:bodyPr/>
          <a:lstStyle/>
          <a:p>
            <a:fld id="{5A6A12F4-C341-4E64-9C18-B0BA3358FAF5}" type="slidenum">
              <a:rPr lang="en-US" smtClean="0"/>
              <a:pPr/>
              <a:t>318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80168703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Thinking Processes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319</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70724489"/>
              </p:ext>
            </p:extLst>
          </p:nvPr>
        </p:nvGraphicFramePr>
        <p:xfrm>
          <a:off x="1905000" y="1143000"/>
          <a:ext cx="7863840" cy="5217160"/>
        </p:xfrm>
        <a:graphic>
          <a:graphicData uri="http://schemas.openxmlformats.org/drawingml/2006/table">
            <a:tbl>
              <a:tblPr firstRow="1" bandRow="1">
                <a:tableStyleId>{5C22544A-7EE6-4342-B048-85BDC9FD1C3A}</a:tableStyleId>
              </a:tblPr>
              <a:tblGrid>
                <a:gridCol w="2621280">
                  <a:extLst>
                    <a:ext uri="{9D8B030D-6E8A-4147-A177-3AD203B41FA5}">
                      <a16:colId xmlns:a16="http://schemas.microsoft.com/office/drawing/2014/main" val="20000"/>
                    </a:ext>
                  </a:extLst>
                </a:gridCol>
                <a:gridCol w="2621280">
                  <a:extLst>
                    <a:ext uri="{9D8B030D-6E8A-4147-A177-3AD203B41FA5}">
                      <a16:colId xmlns:a16="http://schemas.microsoft.com/office/drawing/2014/main" val="20001"/>
                    </a:ext>
                  </a:extLst>
                </a:gridCol>
                <a:gridCol w="2621280">
                  <a:extLst>
                    <a:ext uri="{9D8B030D-6E8A-4147-A177-3AD203B41FA5}">
                      <a16:colId xmlns:a16="http://schemas.microsoft.com/office/drawing/2014/main" val="20002"/>
                    </a:ext>
                  </a:extLst>
                </a:gridCol>
              </a:tblGrid>
              <a:tr h="370840">
                <a:tc>
                  <a:txBody>
                    <a:bodyPr/>
                    <a:lstStyle/>
                    <a:p>
                      <a:pPr algn="ctr"/>
                      <a:r>
                        <a:rPr lang="en-US" dirty="0">
                          <a:latin typeface="+mj-lt"/>
                        </a:rPr>
                        <a:t>Focusing Step</a:t>
                      </a:r>
                    </a:p>
                  </a:txBody>
                  <a:tcPr/>
                </a:tc>
                <a:tc>
                  <a:txBody>
                    <a:bodyPr/>
                    <a:lstStyle/>
                    <a:p>
                      <a:pPr algn="ctr"/>
                      <a:r>
                        <a:rPr lang="en-US" dirty="0">
                          <a:latin typeface="+mj-lt"/>
                        </a:rPr>
                        <a:t>Thinking Process</a:t>
                      </a:r>
                    </a:p>
                  </a:txBody>
                  <a:tcPr/>
                </a:tc>
                <a:tc>
                  <a:txBody>
                    <a:bodyPr/>
                    <a:lstStyle/>
                    <a:p>
                      <a:pPr algn="ctr"/>
                      <a:r>
                        <a:rPr lang="en-US" dirty="0">
                          <a:latin typeface="+mj-lt"/>
                        </a:rPr>
                        <a:t>Tools</a:t>
                      </a:r>
                    </a:p>
                  </a:txBody>
                  <a:tcPr/>
                </a:tc>
                <a:extLst>
                  <a:ext uri="{0D108BD9-81ED-4DB2-BD59-A6C34878D82A}">
                    <a16:rowId xmlns:a16="http://schemas.microsoft.com/office/drawing/2014/main" val="10000"/>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Identify the system’s constraint(s)</a:t>
                      </a:r>
                    </a:p>
                  </a:txBody>
                  <a:tcPr anchor="ctr"/>
                </a:tc>
                <a:tc>
                  <a:txBody>
                    <a:bodyPr/>
                    <a:lstStyle/>
                    <a:p>
                      <a:pPr marL="173038" indent="-173038" algn="l">
                        <a:buFont typeface="Arial" pitchFamily="34" charset="0"/>
                        <a:buChar char="•"/>
                      </a:pPr>
                      <a:r>
                        <a:rPr lang="en-US" sz="1400" dirty="0">
                          <a:latin typeface="+mj-lt"/>
                        </a:rPr>
                        <a:t>Identify the problems</a:t>
                      </a:r>
                      <a:endParaRPr lang="en-US" sz="1400" baseline="0" dirty="0">
                        <a:latin typeface="+mj-lt"/>
                      </a:endParaRPr>
                    </a:p>
                    <a:p>
                      <a:pPr marL="173038" indent="-173038" algn="l">
                        <a:buFont typeface="Arial" pitchFamily="34" charset="0"/>
                        <a:buChar char="•"/>
                      </a:pPr>
                      <a:r>
                        <a:rPr lang="en-US" sz="1400" baseline="0" dirty="0">
                          <a:latin typeface="+mj-lt"/>
                        </a:rPr>
                        <a:t>Find the root causes</a:t>
                      </a:r>
                      <a:endParaRPr lang="en-US" sz="1400" dirty="0">
                        <a:latin typeface="+mj-lt"/>
                      </a:endParaRPr>
                    </a:p>
                  </a:txBody>
                  <a:tcPr anchor="ctr"/>
                </a:tc>
                <a:tc>
                  <a:txBody>
                    <a:bodyPr/>
                    <a:lstStyle/>
                    <a:p>
                      <a:pPr algn="l"/>
                      <a:r>
                        <a:rPr lang="en-US" sz="1400" dirty="0">
                          <a:latin typeface="+mj-lt"/>
                        </a:rPr>
                        <a:t>Cause and effect diagram</a:t>
                      </a:r>
                    </a:p>
                  </a:txBody>
                  <a:tcPr anchor="ctr"/>
                </a:tc>
                <a:extLst>
                  <a:ext uri="{0D108BD9-81ED-4DB2-BD59-A6C34878D82A}">
                    <a16:rowId xmlns:a16="http://schemas.microsoft.com/office/drawing/2014/main" val="10001"/>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Decide how to exploit the constraint(s)</a:t>
                      </a:r>
                    </a:p>
                  </a:txBody>
                  <a:tcPr anchor="ctr"/>
                </a:tc>
                <a:tc>
                  <a:txBody>
                    <a:bodyPr/>
                    <a:lstStyle/>
                    <a:p>
                      <a:pPr marL="173038" indent="-173038" algn="l">
                        <a:buFont typeface="Arial" pitchFamily="34" charset="0"/>
                        <a:buChar char="•"/>
                      </a:pPr>
                      <a:r>
                        <a:rPr lang="en-US" sz="1400" dirty="0">
                          <a:latin typeface="+mj-lt"/>
                        </a:rPr>
                        <a:t>Develop a solution</a:t>
                      </a:r>
                    </a:p>
                  </a:txBody>
                  <a:tcPr anchor="ctr"/>
                </a:tc>
                <a:tc>
                  <a:txBody>
                    <a:bodyPr/>
                    <a:lstStyle/>
                    <a:p>
                      <a:pPr algn="l"/>
                      <a:r>
                        <a:rPr lang="en-US" sz="1400" dirty="0">
                          <a:latin typeface="+mj-lt"/>
                        </a:rPr>
                        <a:t>Future reality tree</a:t>
                      </a:r>
                    </a:p>
                  </a:txBody>
                  <a:tcPr anchor="ctr"/>
                </a:tc>
                <a:extLst>
                  <a:ext uri="{0D108BD9-81ED-4DB2-BD59-A6C34878D82A}">
                    <a16:rowId xmlns:a16="http://schemas.microsoft.com/office/drawing/2014/main" val="10002"/>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Subordinate everything else to the decision in step 2</a:t>
                      </a:r>
                    </a:p>
                  </a:txBody>
                  <a:tcPr anchor="ctr"/>
                </a:tc>
                <a:tc>
                  <a:txBody>
                    <a:bodyPr/>
                    <a:lstStyle/>
                    <a:p>
                      <a:pPr marL="173038" indent="-173038" algn="l">
                        <a:buFont typeface="Arial" pitchFamily="34" charset="0"/>
                        <a:buChar char="•"/>
                      </a:pPr>
                      <a:r>
                        <a:rPr lang="en-US" sz="1400" dirty="0">
                          <a:latin typeface="+mj-lt"/>
                        </a:rPr>
                        <a:t>Identify the conflict preventing</a:t>
                      </a:r>
                      <a:r>
                        <a:rPr lang="en-US" sz="1400" baseline="0" dirty="0">
                          <a:latin typeface="+mj-lt"/>
                        </a:rPr>
                        <a:t> the solution</a:t>
                      </a:r>
                    </a:p>
                    <a:p>
                      <a:pPr marL="173038" indent="-173038" algn="l">
                        <a:buFont typeface="Arial" pitchFamily="34" charset="0"/>
                        <a:buChar char="•"/>
                      </a:pPr>
                      <a:r>
                        <a:rPr lang="en-US" sz="1400" baseline="0" dirty="0">
                          <a:latin typeface="+mj-lt"/>
                        </a:rPr>
                        <a:t>Remove the conflict</a:t>
                      </a:r>
                    </a:p>
                  </a:txBody>
                  <a:tcPr anchor="ctr"/>
                </a:tc>
                <a:tc>
                  <a:txBody>
                    <a:bodyPr/>
                    <a:lstStyle/>
                    <a:p>
                      <a:pPr algn="l"/>
                      <a:r>
                        <a:rPr lang="en-US" sz="1400" dirty="0">
                          <a:latin typeface="+mj-lt"/>
                        </a:rPr>
                        <a:t>Evaporating cloud</a:t>
                      </a:r>
                    </a:p>
                  </a:txBody>
                  <a:tcPr anchor="ctr"/>
                </a:tc>
                <a:extLst>
                  <a:ext uri="{0D108BD9-81ED-4DB2-BD59-A6C34878D82A}">
                    <a16:rowId xmlns:a16="http://schemas.microsoft.com/office/drawing/2014/main" val="10003"/>
                  </a:ext>
                </a:extLst>
              </a:tr>
              <a:tr h="1005840">
                <a:tc>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Elevate the constraint</a:t>
                      </a:r>
                    </a:p>
                  </a:txBody>
                  <a:tcPr anchor="ctr"/>
                </a:tc>
                <a:tc>
                  <a:txBody>
                    <a:bodyPr/>
                    <a:lstStyle/>
                    <a:p>
                      <a:pPr marL="173038" indent="-173038" algn="l">
                        <a:buFont typeface="Arial" pitchFamily="34" charset="0"/>
                        <a:buChar char="•"/>
                      </a:pPr>
                      <a:r>
                        <a:rPr lang="en-US" sz="1400" dirty="0">
                          <a:latin typeface="+mj-lt"/>
                        </a:rPr>
                        <a:t>Construct</a:t>
                      </a:r>
                      <a:r>
                        <a:rPr lang="en-US" sz="1400" baseline="0" dirty="0">
                          <a:latin typeface="+mj-lt"/>
                        </a:rPr>
                        <a:t> and execute an implementation plan</a:t>
                      </a:r>
                    </a:p>
                  </a:txBody>
                  <a:tcPr anchor="ctr"/>
                </a:tc>
                <a:tc>
                  <a:txBody>
                    <a:bodyPr/>
                    <a:lstStyle/>
                    <a:p>
                      <a:pPr algn="l"/>
                      <a:r>
                        <a:rPr lang="en-US" sz="1400" dirty="0">
                          <a:latin typeface="+mj-lt"/>
                        </a:rPr>
                        <a:t>Prerequisite</a:t>
                      </a:r>
                      <a:r>
                        <a:rPr lang="en-US" sz="1400" baseline="0" dirty="0">
                          <a:latin typeface="+mj-lt"/>
                        </a:rPr>
                        <a:t> tree</a:t>
                      </a:r>
                    </a:p>
                    <a:p>
                      <a:pPr algn="l"/>
                      <a:r>
                        <a:rPr lang="en-US" sz="1400" baseline="0" dirty="0">
                          <a:latin typeface="+mj-lt"/>
                        </a:rPr>
                        <a:t>Transition tree</a:t>
                      </a:r>
                      <a:endParaRPr lang="en-US" sz="1400" dirty="0">
                        <a:latin typeface="+mj-lt"/>
                      </a:endParaRPr>
                    </a:p>
                  </a:txBody>
                  <a:tcPr anchor="ctr"/>
                </a:tc>
                <a:extLst>
                  <a:ext uri="{0D108BD9-81ED-4DB2-BD59-A6C34878D82A}">
                    <a16:rowId xmlns:a16="http://schemas.microsoft.com/office/drawing/2014/main" val="10004"/>
                  </a:ext>
                </a:extLst>
              </a:tr>
              <a:tr h="822960">
                <a:tc gridSpan="3">
                  <a:txBody>
                    <a:bodyPr/>
                    <a:lstStyle/>
                    <a:p>
                      <a:pPr marL="52070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If in previous steps a constraint has been broken, return to step 1, but do not allow inertia to cause a system’s constraint</a:t>
                      </a:r>
                    </a:p>
                  </a:txBody>
                  <a:tcPr anchor="ctr"/>
                </a:tc>
                <a:tc hMerge="1">
                  <a:txBody>
                    <a:bodyPr/>
                    <a:lstStyle/>
                    <a:p>
                      <a:endParaRPr lang="en-US" sz="1400" dirty="0"/>
                    </a:p>
                  </a:txBody>
                  <a:tcPr/>
                </a:tc>
                <a:tc hMerge="1">
                  <a:txBody>
                    <a:bodyPr/>
                    <a:lstStyle/>
                    <a:p>
                      <a:endParaRPr lang="en-US" sz="1400" dirty="0"/>
                    </a:p>
                  </a:txBody>
                  <a:tcPr/>
                </a:tc>
                <a:extLst>
                  <a:ext uri="{0D108BD9-81ED-4DB2-BD59-A6C34878D82A}">
                    <a16:rowId xmlns:a16="http://schemas.microsoft.com/office/drawing/2014/main" val="10005"/>
                  </a:ext>
                </a:extLst>
              </a:tr>
            </a:tbl>
          </a:graphicData>
        </a:graphic>
      </p:graphicFrame>
      <p:sp>
        <p:nvSpPr>
          <p:cNvPr id="10" name="Oval 9"/>
          <p:cNvSpPr/>
          <p:nvPr/>
        </p:nvSpPr>
        <p:spPr>
          <a:xfrm>
            <a:off x="1676400" y="17526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1</a:t>
            </a:r>
          </a:p>
        </p:txBody>
      </p:sp>
      <p:sp>
        <p:nvSpPr>
          <p:cNvPr id="11" name="Oval 10"/>
          <p:cNvSpPr/>
          <p:nvPr/>
        </p:nvSpPr>
        <p:spPr>
          <a:xfrm>
            <a:off x="1676400" y="27432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2</a:t>
            </a:r>
          </a:p>
        </p:txBody>
      </p:sp>
      <p:sp>
        <p:nvSpPr>
          <p:cNvPr id="12" name="Oval 11"/>
          <p:cNvSpPr/>
          <p:nvPr/>
        </p:nvSpPr>
        <p:spPr>
          <a:xfrm>
            <a:off x="1676400" y="37338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3</a:t>
            </a:r>
          </a:p>
        </p:txBody>
      </p:sp>
      <p:sp>
        <p:nvSpPr>
          <p:cNvPr id="13" name="Oval 12"/>
          <p:cNvSpPr/>
          <p:nvPr/>
        </p:nvSpPr>
        <p:spPr>
          <a:xfrm>
            <a:off x="1676400" y="48006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4</a:t>
            </a:r>
          </a:p>
        </p:txBody>
      </p:sp>
      <p:sp>
        <p:nvSpPr>
          <p:cNvPr id="14" name="Oval 13"/>
          <p:cNvSpPr/>
          <p:nvPr/>
        </p:nvSpPr>
        <p:spPr>
          <a:xfrm>
            <a:off x="1676400" y="5715000"/>
            <a:ext cx="5334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t>5</a:t>
            </a:r>
          </a:p>
        </p:txBody>
      </p:sp>
    </p:spTree>
    <p:custDataLst>
      <p:tags r:id="rId1"/>
    </p:custDataLst>
    <p:extLst>
      <p:ext uri="{BB962C8B-B14F-4D97-AF65-F5344CB8AC3E}">
        <p14:creationId xmlns:p14="http://schemas.microsoft.com/office/powerpoint/2010/main" val="102560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Measure Phase</a:t>
            </a:r>
            <a:endParaRPr lang="en-US" sz="4400" dirty="0"/>
          </a:p>
        </p:txBody>
      </p:sp>
      <p:sp>
        <p:nvSpPr>
          <p:cNvPr id="3" name="Content Placeholder 2"/>
          <p:cNvSpPr>
            <a:spLocks noGrp="1"/>
          </p:cNvSpPr>
          <p:nvPr>
            <p:ph idx="1"/>
          </p:nvPr>
        </p:nvSpPr>
        <p:spPr/>
        <p:txBody>
          <a:bodyPr>
            <a:noAutofit/>
          </a:bodyPr>
          <a:lstStyle/>
          <a:p>
            <a:r>
              <a:rPr lang="en-US" dirty="0"/>
              <a:t>The goal of the </a:t>
            </a:r>
            <a:r>
              <a:rPr lang="en-US" b="1" dirty="0"/>
              <a:t>Measure</a:t>
            </a:r>
            <a:r>
              <a:rPr lang="en-US" dirty="0"/>
              <a:t> phase is to gather baseline information about the process </a:t>
            </a:r>
            <a:r>
              <a:rPr lang="en-US" sz="2200" dirty="0"/>
              <a:t>(process performance, inputs, measurements, customer expectations etc.). </a:t>
            </a:r>
          </a:p>
          <a:p>
            <a:r>
              <a:rPr lang="en-US" dirty="0"/>
              <a:t>Throughout the Measure phase you will seek to achieve a few important objectives:</a:t>
            </a:r>
          </a:p>
          <a:p>
            <a:pPr lvl="1"/>
            <a:r>
              <a:rPr lang="en-US" dirty="0"/>
              <a:t>Gather All Possible x's</a:t>
            </a:r>
          </a:p>
          <a:p>
            <a:pPr lvl="1"/>
            <a:r>
              <a:rPr lang="en-US" dirty="0"/>
              <a:t>Assess Measurement System and Data Collection Requirements</a:t>
            </a:r>
          </a:p>
          <a:p>
            <a:pPr lvl="1"/>
            <a:r>
              <a:rPr lang="en-US" dirty="0"/>
              <a:t>Validate Assumptions</a:t>
            </a:r>
          </a:p>
          <a:p>
            <a:pPr lvl="1"/>
            <a:r>
              <a:rPr lang="en-US" dirty="0"/>
              <a:t>Validate Improvement Goals</a:t>
            </a:r>
          </a:p>
          <a:p>
            <a:pPr lvl="1"/>
            <a:r>
              <a:rPr lang="en-US" dirty="0"/>
              <a:t>Determine COPQ (Cost of Poor Quality)</a:t>
            </a:r>
          </a:p>
          <a:p>
            <a:pPr lvl="1"/>
            <a:r>
              <a:rPr lang="en-US" dirty="0"/>
              <a:t>Refine Process Understanding</a:t>
            </a:r>
          </a:p>
          <a:p>
            <a:pPr lvl="1"/>
            <a:r>
              <a:rPr lang="en-US" dirty="0"/>
              <a:t>Determine Process Stability</a:t>
            </a:r>
          </a:p>
          <a:p>
            <a:pPr lvl="1"/>
            <a:r>
              <a:rPr lang="en-US" dirty="0"/>
              <a:t>Determine Process Capability.</a:t>
            </a:r>
          </a:p>
        </p:txBody>
      </p:sp>
      <p:sp>
        <p:nvSpPr>
          <p:cNvPr id="9" name="Slide Number Placeholder 8"/>
          <p:cNvSpPr>
            <a:spLocks noGrp="1"/>
          </p:cNvSpPr>
          <p:nvPr>
            <p:ph type="sldNum" sz="quarter" idx="4"/>
          </p:nvPr>
        </p:nvSpPr>
        <p:spPr/>
        <p:txBody>
          <a:bodyPr/>
          <a:lstStyle/>
          <a:p>
            <a:fld id="{5A6A12F4-C341-4E64-9C18-B0BA3358FAF5}" type="slidenum">
              <a:rPr lang="en-US" smtClean="0"/>
              <a:pPr/>
              <a:t>32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639453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Resources needed:</a:t>
            </a:r>
          </a:p>
          <a:p>
            <a:r>
              <a:rPr lang="en-US" dirty="0"/>
              <a:t>3 “production line” participants</a:t>
            </a:r>
          </a:p>
          <a:p>
            <a:r>
              <a:rPr lang="en-US" dirty="0"/>
              <a:t>1 timer per each “production line” participant</a:t>
            </a:r>
          </a:p>
          <a:p>
            <a:r>
              <a:rPr lang="en-US" dirty="0"/>
              <a:t>5 small boxes of 15 widgets each (paperclips, pens/pencils, candy, etc.)</a:t>
            </a:r>
          </a:p>
          <a:p>
            <a:pPr>
              <a:buNone/>
            </a:pPr>
            <a:endParaRPr lang="en-US" dirty="0"/>
          </a:p>
          <a:p>
            <a:pPr>
              <a:buNone/>
            </a:pPr>
            <a:r>
              <a:rPr lang="en-US" dirty="0"/>
              <a:t>Widget Value Chain: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7" name="Pentagon 6"/>
          <p:cNvSpPr/>
          <p:nvPr/>
        </p:nvSpPr>
        <p:spPr>
          <a:xfrm>
            <a:off x="22098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Get box of widgets and empty it</a:t>
            </a:r>
          </a:p>
        </p:txBody>
      </p:sp>
      <p:sp>
        <p:nvSpPr>
          <p:cNvPr id="8" name="Pentagon 7"/>
          <p:cNvSpPr/>
          <p:nvPr/>
        </p:nvSpPr>
        <p:spPr>
          <a:xfrm>
            <a:off x="47625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Count widgets and fill box</a:t>
            </a:r>
          </a:p>
        </p:txBody>
      </p:sp>
      <p:sp>
        <p:nvSpPr>
          <p:cNvPr id="9" name="Pentagon 8"/>
          <p:cNvSpPr/>
          <p:nvPr/>
        </p:nvSpPr>
        <p:spPr>
          <a:xfrm>
            <a:off x="7315200" y="41148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Return box to instructor</a:t>
            </a:r>
          </a:p>
        </p:txBody>
      </p:sp>
      <p:sp>
        <p:nvSpPr>
          <p:cNvPr id="10" name="TextBox 9"/>
          <p:cNvSpPr txBox="1"/>
          <p:nvPr/>
        </p:nvSpPr>
        <p:spPr>
          <a:xfrm>
            <a:off x="2438400" y="5029200"/>
            <a:ext cx="1467068" cy="369332"/>
          </a:xfrm>
          <a:prstGeom prst="rect">
            <a:avLst/>
          </a:prstGeom>
          <a:noFill/>
        </p:spPr>
        <p:txBody>
          <a:bodyPr wrap="none" rtlCol="0">
            <a:spAutoFit/>
          </a:bodyPr>
          <a:lstStyle/>
          <a:p>
            <a:r>
              <a:rPr lang="en-US" dirty="0">
                <a:latin typeface="+mj-lt"/>
              </a:rPr>
              <a:t>Participant 1</a:t>
            </a:r>
          </a:p>
        </p:txBody>
      </p:sp>
      <p:sp>
        <p:nvSpPr>
          <p:cNvPr id="11" name="TextBox 10"/>
          <p:cNvSpPr txBox="1"/>
          <p:nvPr/>
        </p:nvSpPr>
        <p:spPr>
          <a:xfrm>
            <a:off x="5029200" y="5029200"/>
            <a:ext cx="1467068" cy="369332"/>
          </a:xfrm>
          <a:prstGeom prst="rect">
            <a:avLst/>
          </a:prstGeom>
          <a:noFill/>
        </p:spPr>
        <p:txBody>
          <a:bodyPr wrap="none" rtlCol="0">
            <a:spAutoFit/>
          </a:bodyPr>
          <a:lstStyle/>
          <a:p>
            <a:r>
              <a:rPr lang="en-US" dirty="0">
                <a:latin typeface="+mj-lt"/>
              </a:rPr>
              <a:t>Participant 2</a:t>
            </a:r>
          </a:p>
        </p:txBody>
      </p:sp>
      <p:sp>
        <p:nvSpPr>
          <p:cNvPr id="12" name="TextBox 11"/>
          <p:cNvSpPr txBox="1"/>
          <p:nvPr/>
        </p:nvSpPr>
        <p:spPr>
          <a:xfrm>
            <a:off x="7524532" y="5029200"/>
            <a:ext cx="1467068" cy="369332"/>
          </a:xfrm>
          <a:prstGeom prst="rect">
            <a:avLst/>
          </a:prstGeom>
          <a:noFill/>
        </p:spPr>
        <p:txBody>
          <a:bodyPr wrap="none" rtlCol="0">
            <a:spAutoFit/>
          </a:bodyPr>
          <a:lstStyle/>
          <a:p>
            <a:r>
              <a:rPr lang="en-US" dirty="0">
                <a:latin typeface="+mj-lt"/>
              </a:rPr>
              <a:t>Participant 3</a:t>
            </a:r>
          </a:p>
        </p:txBody>
      </p:sp>
    </p:spTree>
    <p:custDataLst>
      <p:tags r:id="rId1"/>
    </p:custDataLst>
    <p:extLst>
      <p:ext uri="{BB962C8B-B14F-4D97-AF65-F5344CB8AC3E}">
        <p14:creationId xmlns:p14="http://schemas.microsoft.com/office/powerpoint/2010/main" val="11717275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Exercise</a:t>
            </a:r>
          </a:p>
        </p:txBody>
      </p:sp>
      <p:sp>
        <p:nvSpPr>
          <p:cNvPr id="3" name="Content Placeholder 2"/>
          <p:cNvSpPr>
            <a:spLocks noGrp="1"/>
          </p:cNvSpPr>
          <p:nvPr>
            <p:ph idx="1"/>
          </p:nvPr>
        </p:nvSpPr>
        <p:spPr/>
        <p:txBody>
          <a:bodyPr/>
          <a:lstStyle/>
          <a:p>
            <a:pPr>
              <a:buNone/>
            </a:pPr>
            <a:r>
              <a:rPr lang="en-US" dirty="0"/>
              <a:t>Widget Value Chain: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7" name="Pentagon 6"/>
          <p:cNvSpPr/>
          <p:nvPr/>
        </p:nvSpPr>
        <p:spPr>
          <a:xfrm>
            <a:off x="2209800" y="17526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ource Sans Pro" panose="020B0503030403020204" pitchFamily="34" charset="0"/>
              </a:rPr>
              <a:t>Get box of widgets and empty it</a:t>
            </a:r>
          </a:p>
        </p:txBody>
      </p:sp>
      <p:sp>
        <p:nvSpPr>
          <p:cNvPr id="8" name="Pentagon 7"/>
          <p:cNvSpPr/>
          <p:nvPr/>
        </p:nvSpPr>
        <p:spPr>
          <a:xfrm>
            <a:off x="4762500" y="1752600"/>
            <a:ext cx="2209800" cy="914400"/>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Count widgets and fill box</a:t>
            </a:r>
          </a:p>
        </p:txBody>
      </p:sp>
      <p:sp>
        <p:nvSpPr>
          <p:cNvPr id="9" name="Pentagon 8"/>
          <p:cNvSpPr/>
          <p:nvPr/>
        </p:nvSpPr>
        <p:spPr>
          <a:xfrm>
            <a:off x="7315200" y="1752600"/>
            <a:ext cx="2209800" cy="914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Return box to instructor</a:t>
            </a:r>
          </a:p>
        </p:txBody>
      </p:sp>
      <p:sp>
        <p:nvSpPr>
          <p:cNvPr id="10" name="TextBox 9"/>
          <p:cNvSpPr txBox="1"/>
          <p:nvPr/>
        </p:nvSpPr>
        <p:spPr>
          <a:xfrm>
            <a:off x="2438400" y="2667000"/>
            <a:ext cx="1467068" cy="369332"/>
          </a:xfrm>
          <a:prstGeom prst="rect">
            <a:avLst/>
          </a:prstGeom>
          <a:noFill/>
        </p:spPr>
        <p:txBody>
          <a:bodyPr wrap="none" rtlCol="0">
            <a:spAutoFit/>
          </a:bodyPr>
          <a:lstStyle/>
          <a:p>
            <a:r>
              <a:rPr lang="en-US" dirty="0">
                <a:latin typeface="+mj-lt"/>
              </a:rPr>
              <a:t>Participant 1</a:t>
            </a:r>
          </a:p>
        </p:txBody>
      </p:sp>
      <p:sp>
        <p:nvSpPr>
          <p:cNvPr id="11" name="TextBox 10"/>
          <p:cNvSpPr txBox="1"/>
          <p:nvPr/>
        </p:nvSpPr>
        <p:spPr>
          <a:xfrm>
            <a:off x="5029200" y="2667000"/>
            <a:ext cx="1467068" cy="369332"/>
          </a:xfrm>
          <a:prstGeom prst="rect">
            <a:avLst/>
          </a:prstGeom>
          <a:noFill/>
        </p:spPr>
        <p:txBody>
          <a:bodyPr wrap="none" rtlCol="0">
            <a:spAutoFit/>
          </a:bodyPr>
          <a:lstStyle/>
          <a:p>
            <a:r>
              <a:rPr lang="en-US" dirty="0">
                <a:latin typeface="+mj-lt"/>
              </a:rPr>
              <a:t>Participant 2</a:t>
            </a:r>
          </a:p>
        </p:txBody>
      </p:sp>
      <p:sp>
        <p:nvSpPr>
          <p:cNvPr id="12" name="TextBox 11"/>
          <p:cNvSpPr txBox="1"/>
          <p:nvPr/>
        </p:nvSpPr>
        <p:spPr>
          <a:xfrm>
            <a:off x="7524532" y="2667000"/>
            <a:ext cx="1467068" cy="369332"/>
          </a:xfrm>
          <a:prstGeom prst="rect">
            <a:avLst/>
          </a:prstGeom>
          <a:noFill/>
        </p:spPr>
        <p:txBody>
          <a:bodyPr wrap="none" rtlCol="0">
            <a:spAutoFit/>
          </a:bodyPr>
          <a:lstStyle/>
          <a:p>
            <a:r>
              <a:rPr lang="en-US" dirty="0">
                <a:latin typeface="+mj-lt"/>
              </a:rPr>
              <a:t>Participant 3</a:t>
            </a:r>
          </a:p>
        </p:txBody>
      </p:sp>
      <p:sp>
        <p:nvSpPr>
          <p:cNvPr id="13" name="Rectangle 12"/>
          <p:cNvSpPr/>
          <p:nvPr/>
        </p:nvSpPr>
        <p:spPr>
          <a:xfrm>
            <a:off x="381000" y="3451354"/>
            <a:ext cx="10769600" cy="2416046"/>
          </a:xfrm>
          <a:prstGeom prst="rect">
            <a:avLst/>
          </a:prstGeom>
        </p:spPr>
        <p:txBody>
          <a:bodyPr wrap="square">
            <a:spAutoFit/>
          </a:bodyPr>
          <a:lstStyle/>
          <a:p>
            <a:pPr marL="571500" indent="-457200">
              <a:spcAft>
                <a:spcPts val="600"/>
              </a:spcAft>
            </a:pPr>
            <a:r>
              <a:rPr lang="en-US" dirty="0">
                <a:latin typeface="+mj-lt"/>
              </a:rPr>
              <a:t>Five focusing steps:</a:t>
            </a:r>
          </a:p>
          <a:p>
            <a:pPr marL="571500" indent="-457200">
              <a:spcAft>
                <a:spcPts val="600"/>
              </a:spcAft>
              <a:buFont typeface="+mj-lt"/>
              <a:buAutoNum type="arabicPeriod"/>
            </a:pPr>
            <a:r>
              <a:rPr lang="en-US" dirty="0">
                <a:latin typeface="+mj-lt"/>
              </a:rPr>
              <a:t>Identify the system’s constraint(s).</a:t>
            </a:r>
          </a:p>
          <a:p>
            <a:pPr marL="571500" indent="-457200">
              <a:spcAft>
                <a:spcPts val="600"/>
              </a:spcAft>
              <a:buFont typeface="+mj-lt"/>
              <a:buAutoNum type="arabicPeriod"/>
            </a:pPr>
            <a:r>
              <a:rPr lang="en-US" dirty="0">
                <a:latin typeface="+mj-lt"/>
              </a:rPr>
              <a:t>Decide how to exploit the constraint(s).</a:t>
            </a:r>
          </a:p>
          <a:p>
            <a:pPr marL="571500" indent="-457200">
              <a:spcAft>
                <a:spcPts val="600"/>
              </a:spcAft>
              <a:buFont typeface="+mj-lt"/>
              <a:buAutoNum type="arabicPeriod"/>
            </a:pPr>
            <a:r>
              <a:rPr lang="en-US" dirty="0">
                <a:latin typeface="+mj-lt"/>
              </a:rPr>
              <a:t>Subordinate everything else to the decision in step 2.</a:t>
            </a:r>
          </a:p>
          <a:p>
            <a:pPr marL="571500" indent="-457200">
              <a:spcAft>
                <a:spcPts val="600"/>
              </a:spcAft>
              <a:buFont typeface="+mj-lt"/>
              <a:buAutoNum type="arabicPeriod"/>
            </a:pPr>
            <a:r>
              <a:rPr lang="en-US" dirty="0">
                <a:latin typeface="+mj-lt"/>
              </a:rPr>
              <a:t>Elevate the constraint(s).</a:t>
            </a:r>
          </a:p>
          <a:p>
            <a:pPr marL="571500" indent="-457200">
              <a:spcAft>
                <a:spcPts val="600"/>
              </a:spcAft>
              <a:buFont typeface="+mj-lt"/>
              <a:buAutoNum type="arabicPeriod"/>
            </a:pPr>
            <a:r>
              <a:rPr lang="en-US" dirty="0">
                <a:latin typeface="+mj-lt"/>
              </a:rPr>
              <a:t>If in previous steps a constraint has been broken, return to step 1, but do not allow inertia to cause a system’s constraint.</a:t>
            </a:r>
          </a:p>
        </p:txBody>
      </p:sp>
      <p:pic>
        <p:nvPicPr>
          <p:cNvPr id="1026" name="Picture 2" descr="C:\Documents and Settings\nbk2b2h\Local Settings\Temporary Internet Files\Content.IE5\HL5CKDMG\MC900431608[1].png"/>
          <p:cNvPicPr>
            <a:picLocks noChangeAspect="1" noChangeArrowheads="1"/>
          </p:cNvPicPr>
          <p:nvPr/>
        </p:nvPicPr>
        <p:blipFill>
          <a:blip r:embed="rId4" cstate="print"/>
          <a:srcRect/>
          <a:stretch>
            <a:fillRect/>
          </a:stretch>
        </p:blipFill>
        <p:spPr bwMode="auto">
          <a:xfrm>
            <a:off x="6324600" y="2209800"/>
            <a:ext cx="609486" cy="609486"/>
          </a:xfrm>
          <a:prstGeom prst="rect">
            <a:avLst/>
          </a:prstGeom>
          <a:noFill/>
        </p:spPr>
      </p:pic>
    </p:spTree>
    <p:custDataLst>
      <p:tags r:id="rId1"/>
    </p:custDataLst>
    <p:extLst>
      <p:ext uri="{BB962C8B-B14F-4D97-AF65-F5344CB8AC3E}">
        <p14:creationId xmlns:p14="http://schemas.microsoft.com/office/powerpoint/2010/main" val="287274430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 Six Sigma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322</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7391929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p>
          <a:p>
            <a:pPr marL="114300" indent="0">
              <a:buNone/>
            </a:pPr>
            <a:r>
              <a:rPr lang="en-US" sz="1600" b="1" dirty="0"/>
              <a:t>2.2 Six Sigma Statistics</a:t>
            </a:r>
            <a:br>
              <a:rPr lang="en-US" sz="1600" b="1" dirty="0"/>
            </a:br>
            <a:r>
              <a:rPr lang="en-US" sz="1600" dirty="0"/>
              <a:t>   2.2.1 Basic Statistics</a:t>
            </a:r>
            <a:br>
              <a:rPr lang="en-US" sz="1600" dirty="0"/>
            </a:br>
            <a:r>
              <a:rPr lang="en-US" sz="1600" dirty="0"/>
              <a:t>   2.2.2 Descriptive Statistics</a:t>
            </a:r>
            <a:br>
              <a:rPr lang="en-US" sz="1600" dirty="0"/>
            </a:br>
            <a:r>
              <a:rPr lang="en-US" sz="1600" dirty="0"/>
              <a:t>   2.2.3 Distributions and Normality</a:t>
            </a:r>
            <a:br>
              <a:rPr lang="en-US" sz="1600" dirty="0"/>
            </a:br>
            <a:r>
              <a:rPr lang="en-US" sz="1600" dirty="0"/>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solidFill>
                <a:schemeClr val="bg1">
                  <a:lumMod val="50000"/>
                </a:schemeClr>
              </a:solidFill>
            </a:endParaRPr>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323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0937091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2.2.1 Basic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324</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679337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Statistics?</a:t>
            </a:r>
          </a:p>
        </p:txBody>
      </p:sp>
      <p:sp>
        <p:nvSpPr>
          <p:cNvPr id="3" name="Content Placeholder 2"/>
          <p:cNvSpPr>
            <a:spLocks noGrp="1"/>
          </p:cNvSpPr>
          <p:nvPr>
            <p:ph idx="1"/>
          </p:nvPr>
        </p:nvSpPr>
        <p:spPr/>
        <p:txBody>
          <a:bodyPr>
            <a:normAutofit/>
          </a:bodyPr>
          <a:lstStyle/>
          <a:p>
            <a:r>
              <a:rPr lang="en-US" b="1" dirty="0"/>
              <a:t>Statistics</a:t>
            </a:r>
            <a:r>
              <a:rPr lang="en-US" dirty="0"/>
              <a:t> is the science of collection, analysis, interpretation, and presentation of data.</a:t>
            </a:r>
          </a:p>
          <a:p>
            <a:endParaRPr lang="en-US" dirty="0"/>
          </a:p>
          <a:p>
            <a:r>
              <a:rPr lang="en-US" dirty="0"/>
              <a:t>In Six Sigma, we apply statistical methods and principles to quantitatively measure and analyze the process performance to reach statistical conclusions and help solve business problems.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723063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Statistics</a:t>
            </a:r>
          </a:p>
        </p:txBody>
      </p:sp>
      <p:sp>
        <p:nvSpPr>
          <p:cNvPr id="3" name="Content Placeholder 2"/>
          <p:cNvSpPr>
            <a:spLocks noGrp="1"/>
          </p:cNvSpPr>
          <p:nvPr>
            <p:ph idx="1"/>
          </p:nvPr>
        </p:nvSpPr>
        <p:spPr/>
        <p:txBody>
          <a:bodyPr>
            <a:normAutofit/>
          </a:bodyPr>
          <a:lstStyle/>
          <a:p>
            <a:r>
              <a:rPr lang="en-US" dirty="0"/>
              <a:t>Descriptive Statistics</a:t>
            </a:r>
          </a:p>
          <a:p>
            <a:pPr lvl="1"/>
            <a:r>
              <a:rPr lang="en-US" dirty="0"/>
              <a:t>Describing what was going on</a:t>
            </a:r>
          </a:p>
          <a:p>
            <a:endParaRPr lang="en-US" dirty="0"/>
          </a:p>
          <a:p>
            <a:r>
              <a:rPr lang="en-US" dirty="0"/>
              <a:t>Inferential Statistics</a:t>
            </a:r>
          </a:p>
          <a:p>
            <a:pPr lvl="1"/>
            <a:r>
              <a:rPr lang="en-US" dirty="0"/>
              <a:t>Making inferences from the data at hand to more general conditions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326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957515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Descriptive Statistics</a:t>
            </a:r>
          </a:p>
        </p:txBody>
      </p:sp>
      <p:sp>
        <p:nvSpPr>
          <p:cNvPr id="3" name="Content Placeholder 2"/>
          <p:cNvSpPr>
            <a:spLocks noGrp="1"/>
          </p:cNvSpPr>
          <p:nvPr>
            <p:ph idx="1"/>
          </p:nvPr>
        </p:nvSpPr>
        <p:spPr/>
        <p:txBody>
          <a:bodyPr>
            <a:normAutofit/>
          </a:bodyPr>
          <a:lstStyle/>
          <a:p>
            <a:r>
              <a:rPr lang="en-US" b="1" dirty="0"/>
              <a:t>Descriptive statistics </a:t>
            </a:r>
            <a:r>
              <a:rPr lang="en-US" dirty="0"/>
              <a:t>is applied to describe the main characteristics of a collection of data.</a:t>
            </a:r>
          </a:p>
          <a:p>
            <a:endParaRPr lang="en-US" dirty="0"/>
          </a:p>
          <a:p>
            <a:r>
              <a:rPr lang="en-US" dirty="0"/>
              <a:t>Descriptive statistics summarizes the features of the data quantitatively.</a:t>
            </a:r>
          </a:p>
          <a:p>
            <a:endParaRPr lang="en-US" dirty="0"/>
          </a:p>
          <a:p>
            <a:r>
              <a:rPr lang="en-US" dirty="0"/>
              <a:t>Descriptive statistics is descriptive only and it does not make any generalizations beyond the data at hand.</a:t>
            </a:r>
          </a:p>
          <a:p>
            <a:endParaRPr lang="en-US" dirty="0"/>
          </a:p>
          <a:p>
            <a:r>
              <a:rPr lang="en-US" dirty="0"/>
              <a:t>The data used for descriptive statistics are for the purpose of representing or reporting.</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327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50090334"/>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Inferential Statistics</a:t>
            </a:r>
          </a:p>
        </p:txBody>
      </p:sp>
      <p:sp>
        <p:nvSpPr>
          <p:cNvPr id="3" name="Content Placeholder 2"/>
          <p:cNvSpPr>
            <a:spLocks noGrp="1"/>
          </p:cNvSpPr>
          <p:nvPr>
            <p:ph idx="1"/>
          </p:nvPr>
        </p:nvSpPr>
        <p:spPr/>
        <p:txBody>
          <a:bodyPr>
            <a:normAutofit/>
          </a:bodyPr>
          <a:lstStyle/>
          <a:p>
            <a:r>
              <a:rPr lang="en-US" b="1" dirty="0"/>
              <a:t>Inferential statistics </a:t>
            </a:r>
            <a:r>
              <a:rPr lang="en-US" dirty="0"/>
              <a:t>is applied to infer the characteristics or relationships of the populations from which the data are collected.</a:t>
            </a:r>
          </a:p>
          <a:p>
            <a:endParaRPr lang="en-US" dirty="0"/>
          </a:p>
          <a:p>
            <a:r>
              <a:rPr lang="en-US" dirty="0"/>
              <a:t>Inferential statistics draws statistical conclusions about the population by analyzing the sample data subject to random variation.</a:t>
            </a:r>
          </a:p>
          <a:p>
            <a:endParaRPr lang="en-US" dirty="0"/>
          </a:p>
          <a:p>
            <a:r>
              <a:rPr lang="en-US" dirty="0"/>
              <a:t>A complete data analysis includes both descriptive statistics and inferential statistics.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58282223"/>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Statistics vs. Parameters</a:t>
            </a:r>
          </a:p>
        </p:txBody>
      </p:sp>
      <p:sp>
        <p:nvSpPr>
          <p:cNvPr id="3" name="Content Placeholder 2"/>
          <p:cNvSpPr>
            <a:spLocks noGrp="1"/>
          </p:cNvSpPr>
          <p:nvPr>
            <p:ph idx="1"/>
          </p:nvPr>
        </p:nvSpPr>
        <p:spPr/>
        <p:txBody>
          <a:bodyPr>
            <a:normAutofit/>
          </a:bodyPr>
          <a:lstStyle/>
          <a:p>
            <a:r>
              <a:rPr lang="en-US" dirty="0"/>
              <a:t>The word </a:t>
            </a:r>
            <a:r>
              <a:rPr lang="en-US" i="1" dirty="0"/>
              <a:t>statistic</a:t>
            </a:r>
            <a:r>
              <a:rPr lang="en-US" dirty="0"/>
              <a:t> refers to a numeric measurement calculated using a sample data set, for example, sample mean or sample standard deviation. Its plural is </a:t>
            </a:r>
            <a:r>
              <a:rPr lang="en-US" i="1" dirty="0"/>
              <a:t>statistics</a:t>
            </a:r>
            <a:r>
              <a:rPr lang="en-US" dirty="0"/>
              <a:t> (the same spelling as “statistics” which refers to the scientific discipline).</a:t>
            </a:r>
          </a:p>
          <a:p>
            <a:endParaRPr lang="en-US" dirty="0"/>
          </a:p>
          <a:p>
            <a:r>
              <a:rPr lang="en-US" dirty="0"/>
              <a:t>The </a:t>
            </a:r>
            <a:r>
              <a:rPr lang="en-US" i="1" dirty="0"/>
              <a:t>parameter</a:t>
            </a:r>
            <a:r>
              <a:rPr lang="en-US" dirty="0"/>
              <a:t> refers to a numeric metric describing the population, for example, population mean and population standard deviation. Unless you have the full data set of the population, you will not be able to know the population parameters.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329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496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Measure Phase</a:t>
            </a:r>
            <a:endParaRPr lang="en-US" sz="4400" dirty="0"/>
          </a:p>
        </p:txBody>
      </p:sp>
      <p:sp>
        <p:nvSpPr>
          <p:cNvPr id="3" name="Content Placeholder 2"/>
          <p:cNvSpPr>
            <a:spLocks noGrp="1"/>
          </p:cNvSpPr>
          <p:nvPr>
            <p:ph idx="1"/>
          </p:nvPr>
        </p:nvSpPr>
        <p:spPr/>
        <p:txBody>
          <a:bodyPr>
            <a:noAutofit/>
          </a:bodyPr>
          <a:lstStyle/>
          <a:p>
            <a:r>
              <a:rPr lang="en-US" b="1" dirty="0">
                <a:solidFill>
                  <a:srgbClr val="182835"/>
                </a:solidFill>
              </a:rPr>
              <a:t>Measure Phase Tools and Deliverables</a:t>
            </a:r>
          </a:p>
          <a:p>
            <a:pPr lvl="1"/>
            <a:r>
              <a:rPr lang="en-US" dirty="0"/>
              <a:t>Process Maps, SIPOC, Value Stream Maps</a:t>
            </a:r>
          </a:p>
          <a:p>
            <a:pPr lvl="1"/>
            <a:r>
              <a:rPr lang="en-US" dirty="0"/>
              <a:t>Failure Modes and Effects Analysis (FMEA)</a:t>
            </a:r>
          </a:p>
          <a:p>
            <a:pPr lvl="1"/>
            <a:r>
              <a:rPr lang="en-US" dirty="0"/>
              <a:t>Cause-and-Effect Diagram</a:t>
            </a:r>
          </a:p>
          <a:p>
            <a:pPr lvl="1"/>
            <a:r>
              <a:rPr lang="en-US" dirty="0"/>
              <a:t>XY Matrix</a:t>
            </a:r>
          </a:p>
          <a:p>
            <a:pPr lvl="1"/>
            <a:r>
              <a:rPr lang="en-US" dirty="0"/>
              <a:t>Six Sigma Statistics </a:t>
            </a:r>
          </a:p>
          <a:p>
            <a:pPr lvl="2"/>
            <a:r>
              <a:rPr lang="en-US" dirty="0"/>
              <a:t>Basic Statistics</a:t>
            </a:r>
          </a:p>
          <a:p>
            <a:pPr lvl="2"/>
            <a:r>
              <a:rPr lang="en-US" dirty="0"/>
              <a:t>Descriptive Statistics</a:t>
            </a:r>
          </a:p>
          <a:p>
            <a:pPr lvl="1"/>
            <a:r>
              <a:rPr lang="en-US" dirty="0"/>
              <a:t>Measurement Systems Analysis </a:t>
            </a:r>
          </a:p>
          <a:p>
            <a:pPr lvl="2"/>
            <a:r>
              <a:rPr lang="en-US" dirty="0"/>
              <a:t>Variable and/or Attribute Gage R&amp;R </a:t>
            </a:r>
          </a:p>
          <a:p>
            <a:pPr lvl="2"/>
            <a:r>
              <a:rPr lang="en-US" dirty="0"/>
              <a:t>Gage Linearity and Accuracy or Stability</a:t>
            </a:r>
            <a:endParaRPr lang="en-US" sz="2400" dirty="0"/>
          </a:p>
          <a:p>
            <a:pPr lvl="1"/>
            <a:r>
              <a:rPr lang="en-US" dirty="0"/>
              <a:t>Basic Control Charts</a:t>
            </a:r>
          </a:p>
          <a:p>
            <a:pPr lvl="1"/>
            <a:r>
              <a:rPr lang="en-US" dirty="0"/>
              <a:t>Process Capability (Cpk, Ppk) and Sigma Levels</a:t>
            </a:r>
          </a:p>
          <a:p>
            <a:pPr lvl="1"/>
            <a:r>
              <a:rPr lang="en-US" dirty="0"/>
              <a:t>Data Collection Plan</a:t>
            </a:r>
          </a:p>
        </p:txBody>
      </p:sp>
      <p:sp>
        <p:nvSpPr>
          <p:cNvPr id="9" name="Slide Number Placeholder 8"/>
          <p:cNvSpPr>
            <a:spLocks noGrp="1"/>
          </p:cNvSpPr>
          <p:nvPr>
            <p:ph type="sldNum" sz="quarter" idx="4"/>
          </p:nvPr>
        </p:nvSpPr>
        <p:spPr/>
        <p:txBody>
          <a:bodyPr/>
          <a:lstStyle/>
          <a:p>
            <a:fld id="{5A6A12F4-C341-4E64-9C18-B0BA3358FAF5}" type="slidenum">
              <a:rPr lang="en-US" smtClean="0"/>
              <a:pPr/>
              <a:t>33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7395503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Continuous Variable vs. Discrete Variable</a:t>
            </a:r>
          </a:p>
        </p:txBody>
      </p:sp>
      <p:sp>
        <p:nvSpPr>
          <p:cNvPr id="3" name="Content Placeholder 2"/>
          <p:cNvSpPr>
            <a:spLocks noGrp="1"/>
          </p:cNvSpPr>
          <p:nvPr>
            <p:ph idx="1"/>
          </p:nvPr>
        </p:nvSpPr>
        <p:spPr/>
        <p:txBody>
          <a:bodyPr>
            <a:normAutofit/>
          </a:bodyPr>
          <a:lstStyle/>
          <a:p>
            <a:r>
              <a:rPr lang="en-US" dirty="0"/>
              <a:t>Continuous Variable</a:t>
            </a:r>
          </a:p>
          <a:p>
            <a:pPr lvl="1"/>
            <a:r>
              <a:rPr lang="en-US" dirty="0"/>
              <a:t>Measured</a:t>
            </a:r>
          </a:p>
          <a:p>
            <a:pPr lvl="1"/>
            <a:r>
              <a:rPr lang="en-US" dirty="0"/>
              <a:t>There is an infinite number of values possible</a:t>
            </a:r>
          </a:p>
          <a:p>
            <a:pPr lvl="1"/>
            <a:r>
              <a:rPr lang="en-US" dirty="0"/>
              <a:t>Examples: temperature, height, weight, money, time</a:t>
            </a:r>
          </a:p>
          <a:p>
            <a:endParaRPr lang="en-US" dirty="0"/>
          </a:p>
          <a:p>
            <a:r>
              <a:rPr lang="en-US" dirty="0"/>
              <a:t>Discrete Variable</a:t>
            </a:r>
          </a:p>
          <a:p>
            <a:pPr lvl="1"/>
            <a:r>
              <a:rPr lang="en-US" dirty="0"/>
              <a:t>Counted</a:t>
            </a:r>
          </a:p>
          <a:p>
            <a:pPr lvl="1"/>
            <a:r>
              <a:rPr lang="en-US" dirty="0"/>
              <a:t>There is a finite number of values available</a:t>
            </a:r>
          </a:p>
          <a:p>
            <a:pPr lvl="1"/>
            <a:r>
              <a:rPr lang="en-US" dirty="0"/>
              <a:t>Examples: count of people, count of countries, count of defects, count of defectives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1880627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a:t>
            </a:r>
          </a:p>
        </p:txBody>
      </p:sp>
      <p:sp>
        <p:nvSpPr>
          <p:cNvPr id="3" name="Content Placeholder 2"/>
          <p:cNvSpPr>
            <a:spLocks noGrp="1"/>
          </p:cNvSpPr>
          <p:nvPr>
            <p:ph idx="1"/>
          </p:nvPr>
        </p:nvSpPr>
        <p:spPr/>
        <p:txBody>
          <a:bodyPr>
            <a:normAutofit/>
          </a:bodyPr>
          <a:lstStyle/>
          <a:p>
            <a:r>
              <a:rPr lang="en-US" dirty="0"/>
              <a:t>Nominal</a:t>
            </a:r>
          </a:p>
          <a:p>
            <a:pPr lvl="1"/>
            <a:r>
              <a:rPr lang="en-US" dirty="0"/>
              <a:t>Categorical data</a:t>
            </a:r>
          </a:p>
          <a:p>
            <a:pPr lvl="1"/>
            <a:r>
              <a:rPr lang="en-US" dirty="0"/>
              <a:t>Examples: a set of colors, the social security number</a:t>
            </a:r>
          </a:p>
          <a:p>
            <a:r>
              <a:rPr lang="en-US" dirty="0"/>
              <a:t>Ordinal</a:t>
            </a:r>
          </a:p>
          <a:p>
            <a:pPr lvl="1"/>
            <a:r>
              <a:rPr lang="en-US" dirty="0"/>
              <a:t>Rank-ordering data</a:t>
            </a:r>
          </a:p>
          <a:p>
            <a:pPr lvl="1"/>
            <a:r>
              <a:rPr lang="en-US" dirty="0"/>
              <a:t>Examples: the first, second place in a race, scores of exams</a:t>
            </a:r>
          </a:p>
          <a:p>
            <a:r>
              <a:rPr lang="en-US" dirty="0"/>
              <a:t>Interval</a:t>
            </a:r>
          </a:p>
          <a:p>
            <a:pPr lvl="1"/>
            <a:r>
              <a:rPr lang="en-US" dirty="0"/>
              <a:t>Equidistant data</a:t>
            </a:r>
          </a:p>
          <a:p>
            <a:pPr lvl="1"/>
            <a:r>
              <a:rPr lang="en-US" dirty="0"/>
              <a:t>Examples: temperature with Fahrenheit or Celsius scale</a:t>
            </a:r>
          </a:p>
          <a:p>
            <a:r>
              <a:rPr lang="en-US" dirty="0"/>
              <a:t>Ratio</a:t>
            </a:r>
          </a:p>
          <a:p>
            <a:pPr lvl="1"/>
            <a:r>
              <a:rPr lang="en-US" dirty="0"/>
              <a:t>The ratio between the magnitude of a continuous value and the unit value of the same category</a:t>
            </a:r>
          </a:p>
          <a:p>
            <a:pPr lvl="1"/>
            <a:r>
              <a:rPr lang="en-US" dirty="0"/>
              <a:t>Examples: weight, length, time</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2168682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2.2.2 Descriptive Statistics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332</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258186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 of Descriptive Statistics</a:t>
            </a:r>
          </a:p>
        </p:txBody>
      </p:sp>
      <p:sp>
        <p:nvSpPr>
          <p:cNvPr id="3" name="Content Placeholder 2"/>
          <p:cNvSpPr>
            <a:spLocks noGrp="1"/>
          </p:cNvSpPr>
          <p:nvPr>
            <p:ph idx="1"/>
          </p:nvPr>
        </p:nvSpPr>
        <p:spPr/>
        <p:txBody>
          <a:bodyPr>
            <a:normAutofit/>
          </a:bodyPr>
          <a:lstStyle/>
          <a:p>
            <a:r>
              <a:rPr lang="en-US" dirty="0"/>
              <a:t>Descriptive statistics provides a quantitative summary for the data collected.</a:t>
            </a:r>
          </a:p>
          <a:p>
            <a:endParaRPr lang="en-US" dirty="0"/>
          </a:p>
          <a:p>
            <a:r>
              <a:rPr lang="en-US" dirty="0"/>
              <a:t>It summarizes the main features of the collection of data.</a:t>
            </a:r>
          </a:p>
          <a:p>
            <a:pPr lvl="1"/>
            <a:r>
              <a:rPr lang="en-US" dirty="0"/>
              <a:t>Shape</a:t>
            </a:r>
          </a:p>
          <a:p>
            <a:pPr lvl="1"/>
            <a:r>
              <a:rPr lang="en-US" dirty="0"/>
              <a:t>Location</a:t>
            </a:r>
          </a:p>
          <a:p>
            <a:pPr lvl="1"/>
            <a:r>
              <a:rPr lang="en-US" dirty="0"/>
              <a:t>Spread</a:t>
            </a:r>
          </a:p>
          <a:p>
            <a:endParaRPr lang="en-US" dirty="0"/>
          </a:p>
          <a:p>
            <a:r>
              <a:rPr lang="en-US" dirty="0"/>
              <a:t>It is a presentation of data collected and it does </a:t>
            </a:r>
            <a:r>
              <a:rPr lang="en-US" i="1" dirty="0"/>
              <a:t>not</a:t>
            </a:r>
            <a:r>
              <a:rPr lang="en-US" dirty="0"/>
              <a:t> provide any inferences about a more general condition.</a:t>
            </a:r>
          </a:p>
        </p:txBody>
      </p:sp>
      <p:sp>
        <p:nvSpPr>
          <p:cNvPr id="6" name="Slide Number Placeholder 5"/>
          <p:cNvSpPr>
            <a:spLocks noGrp="1"/>
          </p:cNvSpPr>
          <p:nvPr>
            <p:ph type="sldNum" sz="quarter" idx="4"/>
          </p:nvPr>
        </p:nvSpPr>
        <p:spPr/>
        <p:txBody>
          <a:bodyPr/>
          <a:lstStyle/>
          <a:p>
            <a:fld id="{5A6A12F4-C341-4E64-9C18-B0BA3358FAF5}" type="slidenum">
              <a:rPr lang="en-US" smtClean="0"/>
              <a:pPr/>
              <a:t>333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10965053"/>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 </a:t>
            </a:r>
          </a:p>
        </p:txBody>
      </p:sp>
      <p:sp>
        <p:nvSpPr>
          <p:cNvPr id="3" name="Content Placeholder 2"/>
          <p:cNvSpPr>
            <a:spLocks noGrp="1"/>
          </p:cNvSpPr>
          <p:nvPr>
            <p:ph idx="1"/>
          </p:nvPr>
        </p:nvSpPr>
        <p:spPr/>
        <p:txBody>
          <a:bodyPr>
            <a:normAutofit/>
          </a:bodyPr>
          <a:lstStyle/>
          <a:p>
            <a:r>
              <a:rPr lang="en-US" b="1" dirty="0"/>
              <a:t>Distribution</a:t>
            </a:r>
            <a:r>
              <a:rPr lang="en-US" dirty="0"/>
              <a:t> is used to describe the shape of the data.</a:t>
            </a:r>
          </a:p>
          <a:p>
            <a:endParaRPr lang="en-US" dirty="0"/>
          </a:p>
          <a:p>
            <a:r>
              <a:rPr lang="en-US" dirty="0"/>
              <a:t>Distribution (also called frequency distribution) summarizes the frequency of an individual value or a range of values of a variable (either continuous or discrete).</a:t>
            </a:r>
          </a:p>
          <a:p>
            <a:endParaRPr lang="en-US" dirty="0"/>
          </a:p>
          <a:p>
            <a:r>
              <a:rPr lang="en-US" dirty="0"/>
              <a:t>Distribution is depicted as a table or graph.</a:t>
            </a:r>
          </a:p>
        </p:txBody>
      </p:sp>
      <p:sp>
        <p:nvSpPr>
          <p:cNvPr id="6" name="Slide Number Placeholder 5"/>
          <p:cNvSpPr>
            <a:spLocks noGrp="1"/>
          </p:cNvSpPr>
          <p:nvPr>
            <p:ph type="sldNum" sz="quarter" idx="4"/>
          </p:nvPr>
        </p:nvSpPr>
        <p:spPr/>
        <p:txBody>
          <a:bodyPr/>
          <a:lstStyle/>
          <a:p>
            <a:fld id="{5A6A12F4-C341-4E64-9C18-B0BA3358FAF5}" type="slidenum">
              <a:rPr lang="en-US" smtClean="0"/>
              <a:pPr/>
              <a:t>334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3063628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6" name="Content Placeholder 2"/>
          <p:cNvSpPr>
            <a:spLocks noGrp="1"/>
          </p:cNvSpPr>
          <p:nvPr>
            <p:ph idx="1"/>
          </p:nvPr>
        </p:nvSpPr>
        <p:spPr/>
        <p:txBody>
          <a:bodyPr>
            <a:normAutofit/>
          </a:bodyPr>
          <a:lstStyle/>
          <a:p>
            <a:r>
              <a:rPr lang="en-US" dirty="0"/>
              <a:t>Simple example of distribution</a:t>
            </a:r>
          </a:p>
          <a:p>
            <a:pPr lvl="1"/>
            <a:endParaRPr lang="en-US" dirty="0"/>
          </a:p>
          <a:p>
            <a:pPr lvl="1"/>
            <a:r>
              <a:rPr lang="en-US" dirty="0"/>
              <a:t>We are tossing a fair die. The possible value we obtain from each tossing is a value between 1 and 6.</a:t>
            </a:r>
          </a:p>
          <a:p>
            <a:pPr lvl="1"/>
            <a:endParaRPr lang="en-US" dirty="0"/>
          </a:p>
          <a:p>
            <a:pPr lvl="1"/>
            <a:r>
              <a:rPr lang="en-US" dirty="0"/>
              <a:t>Each value between 1 and 6 has a 1/6 chance to be hit for each tossing.</a:t>
            </a:r>
          </a:p>
          <a:p>
            <a:pPr lvl="1"/>
            <a:endParaRPr lang="en-US" dirty="0"/>
          </a:p>
          <a:p>
            <a:pPr lvl="1"/>
            <a:r>
              <a:rPr lang="en-US" dirty="0"/>
              <a:t>The distribution of this game describes the relationship between every possible value and the percentage of times the value is being hit (or count of times the value is being hit).</a:t>
            </a:r>
          </a:p>
          <a:p>
            <a:pPr lvl="1"/>
            <a:endParaRPr lang="en-US" sz="2000" dirty="0"/>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335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95810308"/>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the Data</a:t>
            </a:r>
          </a:p>
        </p:txBody>
      </p:sp>
      <p:sp>
        <p:nvSpPr>
          <p:cNvPr id="3" name="Content Placeholder 2"/>
          <p:cNvSpPr>
            <a:spLocks noGrp="1"/>
          </p:cNvSpPr>
          <p:nvPr>
            <p:ph idx="1"/>
          </p:nvPr>
        </p:nvSpPr>
        <p:spPr/>
        <p:txBody>
          <a:bodyPr>
            <a:normAutofit/>
          </a:bodyPr>
          <a:lstStyle/>
          <a:p>
            <a:r>
              <a:rPr lang="en-US" dirty="0"/>
              <a:t>Examples of continuous distribution</a:t>
            </a:r>
          </a:p>
          <a:p>
            <a:pPr lvl="1"/>
            <a:r>
              <a:rPr lang="en-US" dirty="0"/>
              <a:t>Normal Distribution</a:t>
            </a:r>
          </a:p>
          <a:p>
            <a:pPr lvl="1"/>
            <a:r>
              <a:rPr lang="en-US" dirty="0"/>
              <a:t>T distribution</a:t>
            </a:r>
          </a:p>
          <a:p>
            <a:pPr lvl="1"/>
            <a:r>
              <a:rPr lang="en-US" dirty="0"/>
              <a:t>Chi-square distribution</a:t>
            </a:r>
          </a:p>
          <a:p>
            <a:pPr lvl="1"/>
            <a:r>
              <a:rPr lang="en-US" dirty="0"/>
              <a:t>F distribution</a:t>
            </a:r>
          </a:p>
          <a:p>
            <a:endParaRPr lang="en-US" dirty="0"/>
          </a:p>
          <a:p>
            <a:r>
              <a:rPr lang="en-US" dirty="0"/>
              <a:t>Examples of discrete distribution</a:t>
            </a:r>
          </a:p>
          <a:p>
            <a:pPr lvl="1"/>
            <a:r>
              <a:rPr lang="en-US" dirty="0"/>
              <a:t>Binomial distribution</a:t>
            </a:r>
          </a:p>
          <a:p>
            <a:pPr lvl="1"/>
            <a:r>
              <a:rPr lang="en-US" dirty="0"/>
              <a:t>Poisson distribution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4870807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the Data</a:t>
            </a:r>
          </a:p>
        </p:txBody>
      </p:sp>
      <p:sp>
        <p:nvSpPr>
          <p:cNvPr id="3" name="Content Placeholder 2"/>
          <p:cNvSpPr>
            <a:spLocks noGrp="1"/>
          </p:cNvSpPr>
          <p:nvPr>
            <p:ph idx="1"/>
          </p:nvPr>
        </p:nvSpPr>
        <p:spPr/>
        <p:txBody>
          <a:bodyPr>
            <a:normAutofit/>
          </a:bodyPr>
          <a:lstStyle/>
          <a:p>
            <a:r>
              <a:rPr lang="en-US" dirty="0"/>
              <a:t>The </a:t>
            </a:r>
            <a:r>
              <a:rPr lang="en-US" b="1" dirty="0"/>
              <a:t>location</a:t>
            </a:r>
            <a:r>
              <a:rPr lang="en-US" dirty="0"/>
              <a:t> (i.e. central tendency) of the data describes the value where the data tend to cluster around.</a:t>
            </a:r>
          </a:p>
          <a:p>
            <a:endParaRPr lang="en-US" dirty="0"/>
          </a:p>
          <a:p>
            <a:r>
              <a:rPr lang="en-US" dirty="0"/>
              <a:t>There are multiple measurements to capture the location of the data:</a:t>
            </a:r>
          </a:p>
          <a:p>
            <a:pPr lvl="1"/>
            <a:r>
              <a:rPr lang="en-US" dirty="0"/>
              <a:t>Mean</a:t>
            </a:r>
          </a:p>
          <a:p>
            <a:pPr lvl="1"/>
            <a:r>
              <a:rPr lang="en-US" dirty="0"/>
              <a:t>Median</a:t>
            </a:r>
          </a:p>
          <a:p>
            <a:pPr lvl="1"/>
            <a:r>
              <a:rPr lang="en-US" dirty="0"/>
              <a:t>Mode.</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0508302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a:t>
            </a:r>
          </a:p>
        </p:txBody>
      </p:sp>
      <p:sp>
        <p:nvSpPr>
          <p:cNvPr id="3" name="Content Placeholder 2"/>
          <p:cNvSpPr>
            <a:spLocks noGrp="1"/>
          </p:cNvSpPr>
          <p:nvPr>
            <p:ph idx="1"/>
          </p:nvPr>
        </p:nvSpPr>
        <p:spPr/>
        <p:txBody>
          <a:bodyPr>
            <a:normAutofit/>
          </a:bodyPr>
          <a:lstStyle/>
          <a:p>
            <a:r>
              <a:rPr lang="en-US" dirty="0"/>
              <a:t>The </a:t>
            </a:r>
            <a:r>
              <a:rPr lang="en-US" b="1" dirty="0"/>
              <a:t>mean</a:t>
            </a:r>
            <a:r>
              <a:rPr lang="en-US" dirty="0"/>
              <a:t> is the arithmetic average of a data set.</a:t>
            </a:r>
          </a:p>
          <a:p>
            <a:endParaRPr lang="en-US" dirty="0"/>
          </a:p>
          <a:p>
            <a:endParaRPr lang="en-US" dirty="0"/>
          </a:p>
          <a:p>
            <a:endParaRPr lang="en-US" dirty="0"/>
          </a:p>
          <a:p>
            <a:endParaRPr lang="en-US" dirty="0"/>
          </a:p>
          <a:p>
            <a:pPr marL="114300" indent="0">
              <a:buNone/>
            </a:pPr>
            <a:r>
              <a:rPr lang="en-US" i="1" dirty="0"/>
              <a:t>n</a:t>
            </a:r>
            <a:r>
              <a:rPr lang="en-US" dirty="0"/>
              <a:t> is the number of values in the data set</a:t>
            </a:r>
          </a:p>
          <a:p>
            <a:pPr marL="114300" indent="0">
              <a:buNone/>
            </a:pPr>
            <a:endParaRPr lang="en-US" dirty="0"/>
          </a:p>
          <a:p>
            <a:r>
              <a:rPr lang="en-US" dirty="0"/>
              <a:t>For example, we have a set of data: 2, 3, 5, 8, 5, and 9. The arithmetic mean of the data set is</a:t>
            </a:r>
          </a:p>
          <a:p>
            <a:pPr>
              <a:buNone/>
            </a:pPr>
            <a:endParaRPr lang="en-US"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338</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87154299"/>
              </p:ext>
            </p:extLst>
          </p:nvPr>
        </p:nvGraphicFramePr>
        <p:xfrm>
          <a:off x="2362200" y="1795780"/>
          <a:ext cx="2025650" cy="1252220"/>
        </p:xfrm>
        <a:graphic>
          <a:graphicData uri="http://schemas.openxmlformats.org/presentationml/2006/ole">
            <mc:AlternateContent xmlns:mc="http://schemas.openxmlformats.org/markup-compatibility/2006">
              <mc:Choice xmlns:v="urn:schemas-microsoft-com:vml" Requires="v">
                <p:oleObj spid="_x0000_s1028" name="Equation" r:id="rId5" imgW="698197" imgH="431613" progId="Equation.3">
                  <p:embed/>
                </p:oleObj>
              </mc:Choice>
              <mc:Fallback>
                <p:oleObj name="Equation" r:id="rId5" imgW="698197"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795780"/>
                        <a:ext cx="2025650" cy="1252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28058401"/>
              </p:ext>
            </p:extLst>
          </p:nvPr>
        </p:nvGraphicFramePr>
        <p:xfrm>
          <a:off x="2362200" y="5181600"/>
          <a:ext cx="3048000" cy="762000"/>
        </p:xfrm>
        <a:graphic>
          <a:graphicData uri="http://schemas.openxmlformats.org/presentationml/2006/ole">
            <mc:AlternateContent xmlns:mc="http://schemas.openxmlformats.org/markup-compatibility/2006">
              <mc:Choice xmlns:v="urn:schemas-microsoft-com:vml" Requires="v">
                <p:oleObj spid="_x0000_s1029" name="Equation" r:id="rId7" imgW="1574800" imgH="393700" progId="Equation.3">
                  <p:embed/>
                </p:oleObj>
              </mc:Choice>
              <mc:Fallback>
                <p:oleObj name="Equation" r:id="rId7" imgW="1574800" imgH="393700" progId="Equation.3">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81600"/>
                        <a:ext cx="30480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64228640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a:t>
            </a:r>
          </a:p>
        </p:txBody>
      </p:sp>
      <p:sp>
        <p:nvSpPr>
          <p:cNvPr id="3" name="Content Placeholder 2"/>
          <p:cNvSpPr>
            <a:spLocks noGrp="1"/>
          </p:cNvSpPr>
          <p:nvPr>
            <p:ph idx="1"/>
          </p:nvPr>
        </p:nvSpPr>
        <p:spPr/>
        <p:txBody>
          <a:bodyPr>
            <a:normAutofit/>
          </a:bodyPr>
          <a:lstStyle/>
          <a:p>
            <a:r>
              <a:rPr lang="en-US" dirty="0"/>
              <a:t>The </a:t>
            </a:r>
            <a:r>
              <a:rPr lang="en-US" b="1" dirty="0"/>
              <a:t>median</a:t>
            </a:r>
            <a:r>
              <a:rPr lang="en-US" dirty="0"/>
              <a:t> is the middle value of the data set in numeric order.</a:t>
            </a:r>
          </a:p>
          <a:p>
            <a:endParaRPr lang="en-US" dirty="0"/>
          </a:p>
          <a:p>
            <a:r>
              <a:rPr lang="en-US" dirty="0"/>
              <a:t>It separates the finite set of data into two parts: one with values higher that the median and the other with values lower than the median.</a:t>
            </a:r>
          </a:p>
          <a:p>
            <a:endParaRPr lang="en-US" dirty="0"/>
          </a:p>
          <a:p>
            <a:r>
              <a:rPr lang="en-US" dirty="0"/>
              <a:t>For example, we have a set of data: 45, 32, 67, 12, 37, 54 and 28. The median is 37 since it is the middle value of the sorted list of values (i.e. 12, 28, 32, 37, 45, 54 and 67).</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339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24135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Analyze Phase</a:t>
            </a:r>
            <a:endParaRPr lang="en-US" sz="4400" dirty="0"/>
          </a:p>
        </p:txBody>
      </p:sp>
      <p:sp>
        <p:nvSpPr>
          <p:cNvPr id="3" name="Content Placeholder 2"/>
          <p:cNvSpPr>
            <a:spLocks noGrp="1"/>
          </p:cNvSpPr>
          <p:nvPr>
            <p:ph idx="1"/>
          </p:nvPr>
        </p:nvSpPr>
        <p:spPr/>
        <p:txBody>
          <a:bodyPr>
            <a:noAutofit/>
          </a:bodyPr>
          <a:lstStyle/>
          <a:p>
            <a:r>
              <a:rPr lang="en-US" dirty="0"/>
              <a:t>The </a:t>
            </a:r>
            <a:r>
              <a:rPr lang="en-US" b="1" dirty="0"/>
              <a:t>Analyze</a:t>
            </a:r>
            <a:r>
              <a:rPr lang="en-US" dirty="0"/>
              <a:t> phase is all about establishing verified drivers. </a:t>
            </a:r>
          </a:p>
          <a:p>
            <a:endParaRPr lang="en-US" dirty="0"/>
          </a:p>
          <a:p>
            <a:r>
              <a:rPr lang="en-US" dirty="0"/>
              <a:t>In the DMAIC methodology, the Analyze phase uses statistics and higher-order analytics to discover relationships between process performance and process inputs (in other words, what are the root causes or drivers of the improvement effort). </a:t>
            </a:r>
          </a:p>
          <a:p>
            <a:endParaRPr lang="en-US" dirty="0"/>
          </a:p>
          <a:p>
            <a:r>
              <a:rPr lang="en-US" dirty="0"/>
              <a:t>Ultimately, the Analyze phase establishes a reliable hypothesis for improvement solutions. </a:t>
            </a:r>
          </a:p>
          <a:p>
            <a:pPr lvl="1"/>
            <a:r>
              <a:rPr lang="en-US" dirty="0"/>
              <a:t>Establish the Transfer Function Y = f(x)</a:t>
            </a:r>
          </a:p>
          <a:p>
            <a:pPr lvl="1"/>
            <a:r>
              <a:rPr lang="en-US" dirty="0"/>
              <a:t>Validate the List of Critical x's and Impacts</a:t>
            </a:r>
          </a:p>
          <a:p>
            <a:pPr lvl="1"/>
            <a:r>
              <a:rPr lang="en-US" dirty="0"/>
              <a:t>Create a Beta Improvement Plan (e.g., pilot plan).</a:t>
            </a:r>
          </a:p>
          <a:p>
            <a:pPr lvl="3"/>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69383564"/>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a:t>
            </a:r>
          </a:p>
        </p:txBody>
      </p:sp>
      <p:sp>
        <p:nvSpPr>
          <p:cNvPr id="3" name="Content Placeholder 2"/>
          <p:cNvSpPr>
            <a:spLocks noGrp="1"/>
          </p:cNvSpPr>
          <p:nvPr>
            <p:ph idx="1"/>
          </p:nvPr>
        </p:nvSpPr>
        <p:spPr/>
        <p:txBody>
          <a:bodyPr>
            <a:normAutofit/>
          </a:bodyPr>
          <a:lstStyle/>
          <a:p>
            <a:r>
              <a:rPr lang="en-US" dirty="0"/>
              <a:t>The </a:t>
            </a:r>
            <a:r>
              <a:rPr lang="en-US" b="1" dirty="0"/>
              <a:t>mode</a:t>
            </a:r>
            <a:r>
              <a:rPr lang="en-US" dirty="0"/>
              <a:t> is the value that occurs most often in the data set.</a:t>
            </a:r>
          </a:p>
          <a:p>
            <a:endParaRPr lang="en-US" dirty="0"/>
          </a:p>
          <a:p>
            <a:r>
              <a:rPr lang="en-US" dirty="0"/>
              <a:t>If no number is repeated, there is no mode for the data set.</a:t>
            </a:r>
          </a:p>
          <a:p>
            <a:endParaRPr lang="en-US" dirty="0"/>
          </a:p>
          <a:p>
            <a:r>
              <a:rPr lang="en-US" dirty="0"/>
              <a:t>For example, we have a data set: 55, 23, 45, 45, 68, 34, 45, 55. The mode is 45 since it occurs most frequently.</a:t>
            </a:r>
          </a:p>
        </p:txBody>
      </p:sp>
      <p:sp>
        <p:nvSpPr>
          <p:cNvPr id="6" name="Slide Number Placeholder 5"/>
          <p:cNvSpPr>
            <a:spLocks noGrp="1"/>
          </p:cNvSpPr>
          <p:nvPr>
            <p:ph type="sldNum" sz="quarter" idx="4"/>
          </p:nvPr>
        </p:nvSpPr>
        <p:spPr/>
        <p:txBody>
          <a:bodyPr/>
          <a:lstStyle/>
          <a:p>
            <a:fld id="{5A6A12F4-C341-4E64-9C18-B0BA3358FAF5}" type="slidenum">
              <a:rPr lang="en-US" smtClean="0"/>
              <a:pPr/>
              <a:t>340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1551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the Data</a:t>
            </a:r>
          </a:p>
        </p:txBody>
      </p:sp>
      <p:sp>
        <p:nvSpPr>
          <p:cNvPr id="3" name="Content Placeholder 2"/>
          <p:cNvSpPr>
            <a:spLocks noGrp="1"/>
          </p:cNvSpPr>
          <p:nvPr>
            <p:ph idx="1"/>
          </p:nvPr>
        </p:nvSpPr>
        <p:spPr/>
        <p:txBody>
          <a:bodyPr>
            <a:normAutofit/>
          </a:bodyPr>
          <a:lstStyle/>
          <a:p>
            <a:r>
              <a:rPr lang="en-US" dirty="0"/>
              <a:t>The </a:t>
            </a:r>
            <a:r>
              <a:rPr lang="en-US" b="1" dirty="0"/>
              <a:t>spread</a:t>
            </a:r>
            <a:r>
              <a:rPr lang="en-US" dirty="0"/>
              <a:t> (i.e. variation) of the data describes the degree of data dispersing around the center value.</a:t>
            </a:r>
          </a:p>
          <a:p>
            <a:endParaRPr lang="en-US" dirty="0"/>
          </a:p>
          <a:p>
            <a:r>
              <a:rPr lang="en-US" dirty="0"/>
              <a:t>There are multiple measurements to capture the spread of the data:</a:t>
            </a:r>
          </a:p>
          <a:p>
            <a:pPr lvl="1"/>
            <a:r>
              <a:rPr lang="en-US" dirty="0"/>
              <a:t>Range</a:t>
            </a:r>
          </a:p>
          <a:p>
            <a:pPr lvl="1"/>
            <a:r>
              <a:rPr lang="en-US" dirty="0"/>
              <a:t>Variance</a:t>
            </a:r>
          </a:p>
          <a:p>
            <a:pPr lvl="1"/>
            <a:r>
              <a:rPr lang="en-US" dirty="0"/>
              <a:t>Standard Deviation.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2159272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a:t>
            </a:r>
          </a:p>
        </p:txBody>
      </p:sp>
      <p:sp>
        <p:nvSpPr>
          <p:cNvPr id="3" name="Content Placeholder 2"/>
          <p:cNvSpPr>
            <a:spLocks noGrp="1"/>
          </p:cNvSpPr>
          <p:nvPr>
            <p:ph idx="1"/>
          </p:nvPr>
        </p:nvSpPr>
        <p:spPr/>
        <p:txBody>
          <a:bodyPr>
            <a:normAutofit/>
          </a:bodyPr>
          <a:lstStyle/>
          <a:p>
            <a:r>
              <a:rPr lang="en-US" dirty="0"/>
              <a:t>The </a:t>
            </a:r>
            <a:r>
              <a:rPr lang="en-US" b="1" dirty="0"/>
              <a:t>range</a:t>
            </a:r>
            <a:r>
              <a:rPr lang="en-US" dirty="0"/>
              <a:t> is the numeric difference between the greatest and smallest values in a data set.</a:t>
            </a:r>
          </a:p>
          <a:p>
            <a:endParaRPr lang="en-US" dirty="0"/>
          </a:p>
          <a:p>
            <a:r>
              <a:rPr lang="en-US" dirty="0"/>
              <a:t>Only two data values (i.e. the greatest and the smallest values) are accounted for calculating the range.</a:t>
            </a:r>
          </a:p>
          <a:p>
            <a:endParaRPr lang="en-US" dirty="0"/>
          </a:p>
          <a:p>
            <a:r>
              <a:rPr lang="en-US" dirty="0"/>
              <a:t>For example, we have a set of data: 34, 45, 23, 12, 32, 78 and 23. The range of the data is 78−12 = 66.</a:t>
            </a:r>
          </a:p>
        </p:txBody>
      </p:sp>
      <p:sp>
        <p:nvSpPr>
          <p:cNvPr id="6" name="Slide Number Placeholder 5"/>
          <p:cNvSpPr>
            <a:spLocks noGrp="1"/>
          </p:cNvSpPr>
          <p:nvPr>
            <p:ph type="sldNum" sz="quarter" idx="4"/>
          </p:nvPr>
        </p:nvSpPr>
        <p:spPr/>
        <p:txBody>
          <a:bodyPr/>
          <a:lstStyle/>
          <a:p>
            <a:fld id="{5A6A12F4-C341-4E64-9C18-B0BA3358FAF5}" type="slidenum">
              <a:rPr lang="en-US" smtClean="0"/>
              <a:pPr/>
              <a:t>342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44422572"/>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a:t>
            </a:r>
          </a:p>
        </p:txBody>
      </p:sp>
      <p:sp>
        <p:nvSpPr>
          <p:cNvPr id="3" name="Content Placeholder 2"/>
          <p:cNvSpPr>
            <a:spLocks noGrp="1"/>
          </p:cNvSpPr>
          <p:nvPr>
            <p:ph idx="1"/>
          </p:nvPr>
        </p:nvSpPr>
        <p:spPr/>
        <p:txBody>
          <a:bodyPr>
            <a:normAutofit/>
          </a:bodyPr>
          <a:lstStyle/>
          <a:p>
            <a:r>
              <a:rPr lang="en-US" dirty="0"/>
              <a:t>The </a:t>
            </a:r>
            <a:r>
              <a:rPr lang="en-US" b="1" dirty="0"/>
              <a:t>variance</a:t>
            </a:r>
            <a:r>
              <a:rPr lang="en-US" dirty="0"/>
              <a:t> measures how far on average the data points spread out from the mean.</a:t>
            </a:r>
          </a:p>
          <a:p>
            <a:r>
              <a:rPr lang="en-US" dirty="0"/>
              <a:t>It is the average squared deviation of each value from its mean.</a:t>
            </a:r>
          </a:p>
          <a:p>
            <a:r>
              <a:rPr lang="en-US" dirty="0"/>
              <a:t>All the data points are accounted for calculating the variance.</a:t>
            </a:r>
          </a:p>
        </p:txBody>
      </p:sp>
      <p:sp>
        <p:nvSpPr>
          <p:cNvPr id="10" name="Slide Number Placeholder 9"/>
          <p:cNvSpPr>
            <a:spLocks noGrp="1"/>
          </p:cNvSpPr>
          <p:nvPr>
            <p:ph type="sldNum" sz="quarter" idx="4"/>
          </p:nvPr>
        </p:nvSpPr>
        <p:spPr/>
        <p:txBody>
          <a:bodyPr/>
          <a:lstStyle/>
          <a:p>
            <a:fld id="{5A6A12F4-C341-4E64-9C18-B0BA3358FAF5}" type="slidenum">
              <a:rPr lang="en-US" smtClean="0"/>
              <a:pPr/>
              <a:t>343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3536664" y="3314699"/>
            <a:ext cx="4724370" cy="2819401"/>
            <a:chOff x="1027113" y="3886200"/>
            <a:chExt cx="4132761" cy="2661548"/>
          </a:xfrm>
        </p:grpSpPr>
        <p:graphicFrame>
          <p:nvGraphicFramePr>
            <p:cNvPr id="5" name="Object 4"/>
            <p:cNvGraphicFramePr>
              <a:graphicFrameLocks noChangeAspect="1"/>
            </p:cNvGraphicFramePr>
            <p:nvPr/>
          </p:nvGraphicFramePr>
          <p:xfrm>
            <a:off x="1027113" y="3886200"/>
            <a:ext cx="2767012" cy="1057275"/>
          </p:xfrm>
          <a:graphic>
            <a:graphicData uri="http://schemas.openxmlformats.org/presentationml/2006/ole">
              <mc:AlternateContent xmlns:mc="http://schemas.openxmlformats.org/markup-compatibility/2006">
                <mc:Choice xmlns:v="urn:schemas-microsoft-com:vml" Requires="v">
                  <p:oleObj spid="_x0000_s2052" name="Equation" r:id="rId5" imgW="1129810" imgH="431613" progId="Equation.3">
                    <p:embed/>
                  </p:oleObj>
                </mc:Choice>
                <mc:Fallback>
                  <p:oleObj name="Equation" r:id="rId5" imgW="1129810"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113" y="3886200"/>
                          <a:ext cx="276701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27113" y="4821337"/>
              <a:ext cx="772929" cy="377709"/>
            </a:xfrm>
            <a:prstGeom prst="rect">
              <a:avLst/>
            </a:prstGeom>
            <a:noFill/>
          </p:spPr>
          <p:txBody>
            <a:bodyPr wrap="none" rtlCol="0">
              <a:spAutoFit/>
            </a:bodyPr>
            <a:lstStyle/>
            <a:p>
              <a:r>
                <a:rPr lang="en-US" sz="2000" dirty="0">
                  <a:latin typeface="+mj-lt"/>
                </a:rPr>
                <a:t>where</a:t>
              </a:r>
            </a:p>
          </p:txBody>
        </p:sp>
        <p:sp>
          <p:nvSpPr>
            <p:cNvPr id="7" name="TextBox 6"/>
            <p:cNvSpPr txBox="1"/>
            <p:nvPr/>
          </p:nvSpPr>
          <p:spPr>
            <a:xfrm>
              <a:off x="1027113" y="5202337"/>
              <a:ext cx="4132761" cy="377709"/>
            </a:xfrm>
            <a:prstGeom prst="rect">
              <a:avLst/>
            </a:prstGeom>
            <a:noFill/>
          </p:spPr>
          <p:txBody>
            <a:bodyPr wrap="none" rtlCol="0">
              <a:spAutoFit/>
            </a:bodyPr>
            <a:lstStyle/>
            <a:p>
              <a:r>
                <a:rPr lang="en-US" sz="2000" i="1" dirty="0">
                  <a:latin typeface="+mj-lt"/>
                </a:rPr>
                <a:t>n</a:t>
              </a:r>
              <a:r>
                <a:rPr lang="en-US" sz="2000" dirty="0">
                  <a:latin typeface="+mj-lt"/>
                </a:rPr>
                <a:t> is the number of values in the data set</a:t>
              </a:r>
            </a:p>
          </p:txBody>
        </p:sp>
        <p:graphicFrame>
          <p:nvGraphicFramePr>
            <p:cNvPr id="3075" name="Object 3"/>
            <p:cNvGraphicFramePr>
              <a:graphicFrameLocks noChangeAspect="1"/>
            </p:cNvGraphicFramePr>
            <p:nvPr>
              <p:extLst>
                <p:ext uri="{D42A27DB-BD31-4B8C-83A1-F6EECF244321}">
                  <p14:modId xmlns:p14="http://schemas.microsoft.com/office/powerpoint/2010/main" val="3815931675"/>
                </p:ext>
              </p:extLst>
            </p:nvPr>
          </p:nvGraphicFramePr>
          <p:xfrm>
            <a:off x="1098550" y="5719267"/>
            <a:ext cx="1339850" cy="828481"/>
          </p:xfrm>
          <a:graphic>
            <a:graphicData uri="http://schemas.openxmlformats.org/presentationml/2006/ole">
              <mc:AlternateContent xmlns:mc="http://schemas.openxmlformats.org/markup-compatibility/2006">
                <mc:Choice xmlns:v="urn:schemas-microsoft-com:vml" Requires="v">
                  <p:oleObj spid="_x0000_s2053" name="Equation" r:id="rId7" imgW="698197" imgH="431613" progId="Equation.3">
                    <p:embed/>
                  </p:oleObj>
                </mc:Choice>
                <mc:Fallback>
                  <p:oleObj name="Equation" r:id="rId7" imgW="698197" imgH="431613" progId="Equation.3">
                    <p:embed/>
                    <p:pic>
                      <p:nvPicPr>
                        <p:cNvPr id="30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50" y="5719267"/>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1023997617"/>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a:t>
            </a:r>
          </a:p>
        </p:txBody>
      </p:sp>
      <p:sp>
        <p:nvSpPr>
          <p:cNvPr id="3" name="Content Placeholder 2"/>
          <p:cNvSpPr>
            <a:spLocks noGrp="1"/>
          </p:cNvSpPr>
          <p:nvPr>
            <p:ph idx="1"/>
          </p:nvPr>
        </p:nvSpPr>
        <p:spPr/>
        <p:txBody>
          <a:bodyPr>
            <a:normAutofit/>
          </a:bodyPr>
          <a:lstStyle/>
          <a:p>
            <a:r>
              <a:rPr lang="en-US" b="1" dirty="0"/>
              <a:t>Standard deviation </a:t>
            </a:r>
            <a:r>
              <a:rPr lang="en-US" dirty="0"/>
              <a:t>describes how far the data points spread away from the mean.</a:t>
            </a:r>
          </a:p>
          <a:p>
            <a:r>
              <a:rPr lang="en-US" dirty="0"/>
              <a:t>It is simply the square root of the variance.</a:t>
            </a:r>
          </a:p>
          <a:p>
            <a:r>
              <a:rPr lang="en-US" dirty="0"/>
              <a:t>All the data points are accounted for calculating the standard deviation.</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344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9" name="Group 8"/>
          <p:cNvGrpSpPr/>
          <p:nvPr/>
        </p:nvGrpSpPr>
        <p:grpSpPr>
          <a:xfrm>
            <a:off x="3536664" y="3238500"/>
            <a:ext cx="4724370" cy="2971800"/>
            <a:chOff x="914400" y="3733800"/>
            <a:chExt cx="4724370" cy="2971800"/>
          </a:xfrm>
        </p:grpSpPr>
        <p:graphicFrame>
          <p:nvGraphicFramePr>
            <p:cNvPr id="4098" name="Object 2"/>
            <p:cNvGraphicFramePr>
              <a:graphicFrameLocks noChangeAspect="1"/>
            </p:cNvGraphicFramePr>
            <p:nvPr/>
          </p:nvGraphicFramePr>
          <p:xfrm>
            <a:off x="914400" y="3733800"/>
            <a:ext cx="2922587" cy="1181100"/>
          </p:xfrm>
          <a:graphic>
            <a:graphicData uri="http://schemas.openxmlformats.org/presentationml/2006/ole">
              <mc:AlternateContent xmlns:mc="http://schemas.openxmlformats.org/markup-compatibility/2006">
                <mc:Choice xmlns:v="urn:schemas-microsoft-com:vml" Requires="v">
                  <p:oleObj spid="_x0000_s3076" name="Equation" r:id="rId5" imgW="1193800" imgH="482600" progId="Equation.3">
                    <p:embed/>
                  </p:oleObj>
                </mc:Choice>
                <mc:Fallback>
                  <p:oleObj name="Equation" r:id="rId5" imgW="1193800" imgH="482600" progId="Equation.3">
                    <p:embed/>
                    <p:pic>
                      <p:nvPicPr>
                        <p:cNvPr id="4098"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733800"/>
                          <a:ext cx="2922587"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914400" y="4953000"/>
              <a:ext cx="883575" cy="400110"/>
            </a:xfrm>
            <a:prstGeom prst="rect">
              <a:avLst/>
            </a:prstGeom>
            <a:noFill/>
          </p:spPr>
          <p:txBody>
            <a:bodyPr wrap="none" rtlCol="0">
              <a:spAutoFit/>
            </a:bodyPr>
            <a:lstStyle/>
            <a:p>
              <a:r>
                <a:rPr lang="en-US" sz="2000" dirty="0">
                  <a:latin typeface="+mj-lt"/>
                </a:rPr>
                <a:t>where</a:t>
              </a:r>
            </a:p>
          </p:txBody>
        </p:sp>
        <p:sp>
          <p:nvSpPr>
            <p:cNvPr id="7" name="TextBox 6"/>
            <p:cNvSpPr txBox="1"/>
            <p:nvPr/>
          </p:nvSpPr>
          <p:spPr>
            <a:xfrm>
              <a:off x="914400" y="5334000"/>
              <a:ext cx="4724370" cy="400110"/>
            </a:xfrm>
            <a:prstGeom prst="rect">
              <a:avLst/>
            </a:prstGeom>
            <a:noFill/>
          </p:spPr>
          <p:txBody>
            <a:bodyPr wrap="none" rtlCol="0">
              <a:spAutoFit/>
            </a:bodyPr>
            <a:lstStyle/>
            <a:p>
              <a:r>
                <a:rPr lang="en-US" sz="2000" i="1" dirty="0">
                  <a:latin typeface="+mj-lt"/>
                </a:rPr>
                <a:t>n</a:t>
              </a:r>
              <a:r>
                <a:rPr lang="en-US" sz="2000" dirty="0">
                  <a:latin typeface="+mj-lt"/>
                </a:rPr>
                <a:t> is the number of values in the data set</a:t>
              </a:r>
            </a:p>
          </p:txBody>
        </p:sp>
        <p:graphicFrame>
          <p:nvGraphicFramePr>
            <p:cNvPr id="8" name="Object 3"/>
            <p:cNvGraphicFramePr>
              <a:graphicFrameLocks noChangeAspect="1"/>
            </p:cNvGraphicFramePr>
            <p:nvPr>
              <p:extLst>
                <p:ext uri="{D42A27DB-BD31-4B8C-83A1-F6EECF244321}">
                  <p14:modId xmlns:p14="http://schemas.microsoft.com/office/powerpoint/2010/main" val="668132053"/>
                </p:ext>
              </p:extLst>
            </p:nvPr>
          </p:nvGraphicFramePr>
          <p:xfrm>
            <a:off x="985837" y="5877119"/>
            <a:ext cx="1339850" cy="828481"/>
          </p:xfrm>
          <a:graphic>
            <a:graphicData uri="http://schemas.openxmlformats.org/presentationml/2006/ole">
              <mc:AlternateContent xmlns:mc="http://schemas.openxmlformats.org/markup-compatibility/2006">
                <mc:Choice xmlns:v="urn:schemas-microsoft-com:vml" Requires="v">
                  <p:oleObj spid="_x0000_s3077" name="Equation" r:id="rId7" imgW="698197" imgH="431613" progId="Equation.3">
                    <p:embed/>
                  </p:oleObj>
                </mc:Choice>
                <mc:Fallback>
                  <p:oleObj name="Equation" r:id="rId7" imgW="698197" imgH="431613" progId="Equation.3">
                    <p:embed/>
                    <p:pic>
                      <p:nvPicPr>
                        <p:cNvPr id="8"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 y="5877119"/>
                          <a:ext cx="1339850" cy="828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438831763"/>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52800"/>
            <a:ext cx="9296400" cy="993776"/>
          </a:xfrm>
        </p:spPr>
        <p:txBody>
          <a:bodyPr/>
          <a:lstStyle/>
          <a:p>
            <a:r>
              <a:rPr lang="en-US" dirty="0"/>
              <a:t>2.2.3 Normal Distribution &amp; Normality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345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975456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Normal Distribution?</a:t>
            </a:r>
          </a:p>
        </p:txBody>
      </p:sp>
      <p:sp>
        <p:nvSpPr>
          <p:cNvPr id="3" name="Content Placeholder 2"/>
          <p:cNvSpPr>
            <a:spLocks noGrp="1"/>
          </p:cNvSpPr>
          <p:nvPr>
            <p:ph idx="1"/>
          </p:nvPr>
        </p:nvSpPr>
        <p:spPr/>
        <p:txBody>
          <a:bodyPr>
            <a:normAutofit/>
          </a:bodyPr>
          <a:lstStyle/>
          <a:p>
            <a:r>
              <a:rPr lang="en-US" dirty="0"/>
              <a:t>The </a:t>
            </a:r>
            <a:r>
              <a:rPr lang="en-US" b="1" dirty="0"/>
              <a:t>normal distribution </a:t>
            </a:r>
            <a:r>
              <a:rPr lang="en-US" dirty="0"/>
              <a:t>is a probability distribution of a continuous random variable whose values spread symmetrically around the mean.</a:t>
            </a:r>
          </a:p>
          <a:p>
            <a:endParaRPr lang="en-US" dirty="0"/>
          </a:p>
          <a:p>
            <a:r>
              <a:rPr lang="en-US" dirty="0"/>
              <a:t>A normal distribution can be completely described by using its mean (</a:t>
            </a:r>
            <a:r>
              <a:rPr lang="el-GR" dirty="0"/>
              <a:t>μ</a:t>
            </a:r>
            <a:r>
              <a:rPr lang="en-US" dirty="0"/>
              <a:t>) and variance (</a:t>
            </a:r>
            <a:r>
              <a:rPr lang="el-GR" dirty="0"/>
              <a:t>σ</a:t>
            </a:r>
            <a:r>
              <a:rPr lang="en-US" baseline="30000" dirty="0"/>
              <a:t>2</a:t>
            </a:r>
            <a:r>
              <a:rPr lang="en-US" dirty="0"/>
              <a:t>).</a:t>
            </a:r>
          </a:p>
          <a:p>
            <a:endParaRPr lang="en-US" dirty="0"/>
          </a:p>
          <a:p>
            <a:r>
              <a:rPr lang="en-US" dirty="0"/>
              <a:t>When a variable x is normally distributed, we denote x ~ N(</a:t>
            </a:r>
            <a:r>
              <a:rPr lang="el-GR" dirty="0"/>
              <a:t>μ</a:t>
            </a:r>
            <a:r>
              <a:rPr lang="en-US" dirty="0"/>
              <a:t>, </a:t>
            </a:r>
            <a:r>
              <a:rPr lang="el-GR" dirty="0"/>
              <a:t>σ</a:t>
            </a:r>
            <a:r>
              <a:rPr lang="en-US" baseline="30000" dirty="0"/>
              <a:t>2</a:t>
            </a:r>
            <a:r>
              <a:rPr lang="en-US" dirty="0"/>
              <a: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006818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Distribution</a:t>
            </a:r>
          </a:p>
        </p:txBody>
      </p:sp>
      <p:sp>
        <p:nvSpPr>
          <p:cNvPr id="3" name="Content Placeholder 2"/>
          <p:cNvSpPr>
            <a:spLocks noGrp="1"/>
          </p:cNvSpPr>
          <p:nvPr>
            <p:ph idx="1"/>
          </p:nvPr>
        </p:nvSpPr>
        <p:spPr/>
        <p:txBody>
          <a:bodyPr>
            <a:normAutofit/>
          </a:bodyPr>
          <a:lstStyle/>
          <a:p>
            <a:r>
              <a:rPr lang="en-US" dirty="0"/>
              <a:t>The</a:t>
            </a:r>
            <a:r>
              <a:rPr lang="en-US" b="1" dirty="0"/>
              <a:t> Z distribution </a:t>
            </a:r>
            <a:r>
              <a:rPr lang="en-US" dirty="0"/>
              <a:t>is the simplest normal distribution with the mean equal to zero and the variance equal to one.</a:t>
            </a:r>
          </a:p>
          <a:p>
            <a:r>
              <a:rPr lang="en-US" dirty="0"/>
              <a:t>Any normal distribution can be transferred to a Z distribution by applying</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347</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07241847"/>
              </p:ext>
            </p:extLst>
          </p:nvPr>
        </p:nvGraphicFramePr>
        <p:xfrm>
          <a:off x="2362200" y="3336926"/>
          <a:ext cx="1676400" cy="1082675"/>
        </p:xfrm>
        <a:graphic>
          <a:graphicData uri="http://schemas.openxmlformats.org/presentationml/2006/ole">
            <mc:AlternateContent xmlns:mc="http://schemas.openxmlformats.org/markup-compatibility/2006">
              <mc:Choice xmlns:v="urn:schemas-microsoft-com:vml" Requires="v">
                <p:oleObj spid="_x0000_s4101"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3369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4648200"/>
            <a:ext cx="883575" cy="400110"/>
          </a:xfrm>
          <a:prstGeom prst="rect">
            <a:avLst/>
          </a:prstGeom>
          <a:noFill/>
        </p:spPr>
        <p:txBody>
          <a:bodyPr wrap="none" rtlCol="0">
            <a:spAutoFit/>
          </a:bodyPr>
          <a:lstStyle/>
          <a:p>
            <a:r>
              <a:rPr lang="en-US" sz="2000" dirty="0"/>
              <a:t>where</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86242327"/>
              </p:ext>
            </p:extLst>
          </p:nvPr>
        </p:nvGraphicFramePr>
        <p:xfrm>
          <a:off x="2362200" y="5105400"/>
          <a:ext cx="2209800" cy="621506"/>
        </p:xfrm>
        <a:graphic>
          <a:graphicData uri="http://schemas.openxmlformats.org/presentationml/2006/ole">
            <mc:AlternateContent xmlns:mc="http://schemas.openxmlformats.org/markup-compatibility/2006">
              <mc:Choice xmlns:v="urn:schemas-microsoft-com:vml" Requires="v">
                <p:oleObj spid="_x0000_s4102" name="Equation" r:id="rId7" imgW="812447" imgH="228501" progId="Equation.3">
                  <p:embed/>
                </p:oleObj>
              </mc:Choice>
              <mc:Fallback>
                <p:oleObj name="Equation" r:id="rId7" imgW="812447" imgH="228501" progId="Equation.3">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105400"/>
                        <a:ext cx="2209800" cy="62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1379143972"/>
              </p:ext>
            </p:extLst>
          </p:nvPr>
        </p:nvGraphicFramePr>
        <p:xfrm>
          <a:off x="5462589" y="5173663"/>
          <a:ext cx="1036637" cy="482600"/>
        </p:xfrm>
        <a:graphic>
          <a:graphicData uri="http://schemas.openxmlformats.org/presentationml/2006/ole">
            <mc:AlternateContent xmlns:mc="http://schemas.openxmlformats.org/markup-compatibility/2006">
              <mc:Choice xmlns:v="urn:schemas-microsoft-com:vml" Requires="v">
                <p:oleObj spid="_x0000_s4103" name="Equation" r:id="rId9" imgW="380670" imgH="177646" progId="Equation.3">
                  <p:embed/>
                </p:oleObj>
              </mc:Choice>
              <mc:Fallback>
                <p:oleObj name="Equation" r:id="rId9" imgW="380670" imgH="177646" progId="Equation.3">
                  <p:embed/>
                  <p:pic>
                    <p:nvPicPr>
                      <p:cNvPr id="61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2589" y="5173663"/>
                        <a:ext cx="1036637"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98382893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 Score</a:t>
            </a:r>
          </a:p>
        </p:txBody>
      </p:sp>
      <p:sp>
        <p:nvSpPr>
          <p:cNvPr id="3" name="Content Placeholder 2"/>
          <p:cNvSpPr>
            <a:spLocks noGrp="1"/>
          </p:cNvSpPr>
          <p:nvPr>
            <p:ph idx="1"/>
          </p:nvPr>
        </p:nvSpPr>
        <p:spPr/>
        <p:txBody>
          <a:bodyPr>
            <a:normAutofit/>
          </a:bodyPr>
          <a:lstStyle/>
          <a:p>
            <a:r>
              <a:rPr lang="en-US" dirty="0"/>
              <a:t>The</a:t>
            </a:r>
            <a:r>
              <a:rPr lang="en-US" b="1" dirty="0"/>
              <a:t> Z Score </a:t>
            </a:r>
            <a:r>
              <a:rPr lang="en-US" dirty="0"/>
              <a:t>is the measure of how many standard deviations an observation is above or below the mean. </a:t>
            </a:r>
          </a:p>
          <a:p>
            <a:r>
              <a:rPr lang="en-US" dirty="0"/>
              <a:t>Positive Z Scores indicate the observation is above the mean or “right of the mean”.</a:t>
            </a:r>
          </a:p>
          <a:p>
            <a:r>
              <a:rPr lang="en-US" dirty="0"/>
              <a:t>Negative Z Scores indicate the observation is below the mean of “left of the mean”</a:t>
            </a:r>
          </a:p>
          <a:p>
            <a:r>
              <a:rPr lang="en-US" dirty="0"/>
              <a:t>Calculate Z Score using the formula below:</a:t>
            </a:r>
          </a:p>
          <a:p>
            <a:endParaRPr lang="en-US" dirty="0"/>
          </a:p>
          <a:p>
            <a:endParaRPr lang="en-US" dirty="0"/>
          </a:p>
        </p:txBody>
      </p:sp>
      <p:sp>
        <p:nvSpPr>
          <p:cNvPr id="12" name="Slide Number Placeholder 11"/>
          <p:cNvSpPr>
            <a:spLocks noGrp="1"/>
          </p:cNvSpPr>
          <p:nvPr>
            <p:ph type="sldNum" sz="quarter" idx="4"/>
          </p:nvPr>
        </p:nvSpPr>
        <p:spPr/>
        <p:txBody>
          <a:bodyPr/>
          <a:lstStyle/>
          <a:p>
            <a:fld id="{28B83BC3-069B-46AF-A4E6-C99928E1A4FA}" type="slidenum">
              <a:rPr lang="en-US" smtClean="0"/>
              <a:pPr/>
              <a:t>348</a:t>
            </a:fld>
            <a:endParaRPr lang="en-US" dirty="0"/>
          </a:p>
        </p:txBody>
      </p:sp>
      <p:sp>
        <p:nvSpPr>
          <p:cNvPr id="11" name="Footer Placeholder 10"/>
          <p:cNvSpPr>
            <a:spLocks noGrp="1"/>
          </p:cNvSpPr>
          <p:nvPr>
            <p:ph type="ftr" sz="quarter" idx="3"/>
          </p:nvPr>
        </p:nvSpPr>
        <p:spPr/>
        <p:txBody>
          <a:bodyPr/>
          <a:lstStyle/>
          <a:p>
            <a:r>
              <a:rPr lang="en-US"/>
              <a:t>© Lean Partner Global</a:t>
            </a:r>
            <a:endParaRPr lang="en-US" dirty="0"/>
          </a:p>
        </p:txBody>
      </p:sp>
      <p:sp>
        <p:nvSpPr>
          <p:cNvPr id="10" name="Date Placeholder 9"/>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nvPr>
        </p:nvGraphicFramePr>
        <p:xfrm>
          <a:off x="2362200" y="4251326"/>
          <a:ext cx="1676400" cy="1082675"/>
        </p:xfrm>
        <a:graphic>
          <a:graphicData uri="http://schemas.openxmlformats.org/presentationml/2006/ole">
            <mc:AlternateContent xmlns:mc="http://schemas.openxmlformats.org/markup-compatibility/2006">
              <mc:Choice xmlns:v="urn:schemas-microsoft-com:vml" Requires="v">
                <p:oleObj spid="_x0000_s5123" name="Equation" r:id="rId5" imgW="609336" imgH="393529" progId="Equation.3">
                  <p:embed/>
                </p:oleObj>
              </mc:Choice>
              <mc:Fallback>
                <p:oleObj name="Equation" r:id="rId5" imgW="609336" imgH="393529"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251326"/>
                        <a:ext cx="1676400"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5257800"/>
            <a:ext cx="883575" cy="400110"/>
          </a:xfrm>
          <a:prstGeom prst="rect">
            <a:avLst/>
          </a:prstGeom>
          <a:noFill/>
        </p:spPr>
        <p:txBody>
          <a:bodyPr wrap="none" rtlCol="0">
            <a:spAutoFit/>
          </a:bodyPr>
          <a:lstStyle/>
          <a:p>
            <a:r>
              <a:rPr lang="en-US" sz="2000" dirty="0">
                <a:latin typeface="+mj-lt"/>
              </a:rPr>
              <a:t>where</a:t>
            </a:r>
            <a:endParaRPr lang="en-US" dirty="0">
              <a:latin typeface="+mj-lt"/>
            </a:endParaRPr>
          </a:p>
        </p:txBody>
      </p:sp>
      <p:sp>
        <p:nvSpPr>
          <p:cNvPr id="7" name="Rectangle 6"/>
          <p:cNvSpPr/>
          <p:nvPr/>
        </p:nvSpPr>
        <p:spPr>
          <a:xfrm>
            <a:off x="2362200" y="5572781"/>
            <a:ext cx="4267200" cy="769441"/>
          </a:xfrm>
          <a:prstGeom prst="rect">
            <a:avLst/>
          </a:prstGeom>
        </p:spPr>
        <p:txBody>
          <a:bodyPr wrap="square">
            <a:spAutoFit/>
          </a:bodyPr>
          <a:lstStyle/>
          <a:p>
            <a:r>
              <a:rPr lang="en-US" sz="1600" dirty="0">
                <a:latin typeface="+mj-lt"/>
              </a:rPr>
              <a:t>x</a:t>
            </a:r>
            <a:r>
              <a:rPr lang="en-US" sz="1400" dirty="0">
                <a:latin typeface="+mj-lt"/>
              </a:rPr>
              <a:t> is the observation</a:t>
            </a:r>
          </a:p>
          <a:p>
            <a:r>
              <a:rPr lang="en-US" sz="1400" dirty="0">
                <a:latin typeface="+mj-lt"/>
              </a:rPr>
              <a:t>μ is the mean of the population</a:t>
            </a:r>
          </a:p>
          <a:p>
            <a:r>
              <a:rPr lang="en-US" sz="1400" dirty="0">
                <a:latin typeface="+mj-lt"/>
              </a:rPr>
              <a:t>σ is the standard deviation of the population</a:t>
            </a:r>
          </a:p>
        </p:txBody>
      </p:sp>
    </p:spTree>
    <p:custDataLst>
      <p:tags r:id="rId2"/>
    </p:custDataLst>
    <p:extLst>
      <p:ext uri="{BB962C8B-B14F-4D97-AF65-F5344CB8AC3E}">
        <p14:creationId xmlns:p14="http://schemas.microsoft.com/office/powerpoint/2010/main" val="54512703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Normal Distribution</a:t>
            </a:r>
          </a:p>
        </p:txBody>
      </p:sp>
      <p:sp>
        <p:nvSpPr>
          <p:cNvPr id="3" name="Content Placeholder 2"/>
          <p:cNvSpPr>
            <a:spLocks noGrp="1"/>
          </p:cNvSpPr>
          <p:nvPr>
            <p:ph idx="1"/>
          </p:nvPr>
        </p:nvSpPr>
        <p:spPr/>
        <p:txBody>
          <a:bodyPr>
            <a:normAutofit/>
          </a:bodyPr>
          <a:lstStyle/>
          <a:p>
            <a:r>
              <a:rPr lang="en-US" dirty="0"/>
              <a:t>The probability density function curve of normal distribution is bell-shaped.</a:t>
            </a:r>
          </a:p>
          <a:p>
            <a:r>
              <a:rPr lang="en-US" dirty="0"/>
              <a:t>Probability density function of normal distribution</a:t>
            </a:r>
            <a:endParaRPr lang="en-US" sz="28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349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5122" name="Picture 2"/>
          <p:cNvPicPr>
            <a:picLocks noChangeAspect="1" noChangeArrowheads="1"/>
          </p:cNvPicPr>
          <p:nvPr/>
        </p:nvPicPr>
        <p:blipFill>
          <a:blip r:embed="rId5" cstate="print"/>
          <a:srcRect/>
          <a:stretch>
            <a:fillRect/>
          </a:stretch>
        </p:blipFill>
        <p:spPr bwMode="auto">
          <a:xfrm>
            <a:off x="4500564" y="4038600"/>
            <a:ext cx="3190875" cy="2286000"/>
          </a:xfrm>
          <a:prstGeom prst="rect">
            <a:avLst/>
          </a:prstGeom>
          <a:noFill/>
          <a:ln w="9525">
            <a:noFill/>
            <a:miter lim="800000"/>
            <a:headEnd/>
            <a:tailEnd/>
          </a:ln>
        </p:spPr>
      </p:pic>
      <p:graphicFrame>
        <p:nvGraphicFramePr>
          <p:cNvPr id="5123" name="Object 3"/>
          <p:cNvGraphicFramePr>
            <a:graphicFrameLocks noChangeAspect="1"/>
          </p:cNvGraphicFramePr>
          <p:nvPr>
            <p:extLst>
              <p:ext uri="{D42A27DB-BD31-4B8C-83A1-F6EECF244321}">
                <p14:modId xmlns:p14="http://schemas.microsoft.com/office/powerpoint/2010/main" val="2236192500"/>
              </p:ext>
            </p:extLst>
          </p:nvPr>
        </p:nvGraphicFramePr>
        <p:xfrm>
          <a:off x="2197867" y="2769906"/>
          <a:ext cx="3177024" cy="1116071"/>
        </p:xfrm>
        <a:graphic>
          <a:graphicData uri="http://schemas.openxmlformats.org/presentationml/2006/ole">
            <mc:AlternateContent xmlns:mc="http://schemas.openxmlformats.org/markup-compatibility/2006">
              <mc:Choice xmlns:v="urn:schemas-microsoft-com:vml" Requires="v">
                <p:oleObj spid="_x0000_s6147" name="Equation" r:id="rId6" imgW="1409088" imgH="495085" progId="Equation.3">
                  <p:embed/>
                </p:oleObj>
              </mc:Choice>
              <mc:Fallback>
                <p:oleObj name="Equation" r:id="rId6" imgW="1409088" imgH="495085" progId="Equation.3">
                  <p:embed/>
                  <p:pic>
                    <p:nvPicPr>
                      <p:cNvPr id="512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67" y="2769906"/>
                        <a:ext cx="3177024" cy="1116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a:stCxn id="5122" idx="0"/>
            <a:endCxn id="5122" idx="2"/>
          </p:cNvCxnSpPr>
          <p:nvPr/>
        </p:nvCxnSpPr>
        <p:spPr>
          <a:xfrm rot="16200000" flipH="1">
            <a:off x="4953001" y="5181600"/>
            <a:ext cx="2286000"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43600" y="6248400"/>
            <a:ext cx="317716" cy="369332"/>
          </a:xfrm>
          <a:prstGeom prst="rect">
            <a:avLst/>
          </a:prstGeom>
          <a:noFill/>
        </p:spPr>
        <p:txBody>
          <a:bodyPr wrap="none" rtlCol="0">
            <a:spAutoFit/>
          </a:bodyPr>
          <a:lstStyle/>
          <a:p>
            <a:r>
              <a:rPr lang="el-GR" dirty="0"/>
              <a:t>μ</a:t>
            </a:r>
            <a:endParaRPr lang="en-US" dirty="0"/>
          </a:p>
        </p:txBody>
      </p:sp>
      <p:sp>
        <p:nvSpPr>
          <p:cNvPr id="12" name="Right Arrow 11"/>
          <p:cNvSpPr/>
          <p:nvPr/>
        </p:nvSpPr>
        <p:spPr>
          <a:xfrm rot="2510993">
            <a:off x="4543925" y="4014542"/>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60148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Analyze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Analyze Phase Tools and Deliverables</a:t>
            </a:r>
          </a:p>
          <a:p>
            <a:pPr lvl="1"/>
            <a:r>
              <a:rPr lang="en-US" dirty="0"/>
              <a:t>The Analyze phase is about proving and validating critical x’s using the appropriate and necessary analysis techniques. Examples include:</a:t>
            </a:r>
          </a:p>
          <a:p>
            <a:pPr lvl="2"/>
            <a:r>
              <a:rPr lang="en-US" dirty="0"/>
              <a:t>Hypothesis Testing</a:t>
            </a:r>
          </a:p>
          <a:p>
            <a:pPr lvl="3"/>
            <a:r>
              <a:rPr lang="en-US" dirty="0"/>
              <a:t>Parametric and Non-Parametric</a:t>
            </a:r>
          </a:p>
          <a:p>
            <a:pPr lvl="2"/>
            <a:r>
              <a:rPr lang="en-US" dirty="0"/>
              <a:t>Regression</a:t>
            </a:r>
          </a:p>
          <a:p>
            <a:pPr lvl="3"/>
            <a:r>
              <a:rPr lang="en-US" dirty="0"/>
              <a:t>Simple Linear Regression</a:t>
            </a:r>
          </a:p>
          <a:p>
            <a:pPr lvl="3"/>
            <a:r>
              <a:rPr lang="en-US" dirty="0"/>
              <a:t>Multiple Linear Regression</a:t>
            </a:r>
          </a:p>
          <a:p>
            <a:pPr lvl="1"/>
            <a:endParaRPr lang="en-US" sz="2400" dirty="0"/>
          </a:p>
          <a:p>
            <a:pPr lvl="1"/>
            <a:r>
              <a:rPr lang="en-US" dirty="0"/>
              <a:t>The Analyze phase is also about establishing a set of solution hypotheses to be tested and further validated in the Improve phase.</a:t>
            </a:r>
          </a:p>
        </p:txBody>
      </p:sp>
      <p:sp>
        <p:nvSpPr>
          <p:cNvPr id="9" name="Slide Number Placeholder 8"/>
          <p:cNvSpPr>
            <a:spLocks noGrp="1"/>
          </p:cNvSpPr>
          <p:nvPr>
            <p:ph type="sldNum" sz="quarter" idx="4"/>
          </p:nvPr>
        </p:nvSpPr>
        <p:spPr/>
        <p:txBody>
          <a:bodyPr/>
          <a:lstStyle/>
          <a:p>
            <a:fld id="{5A6A12F4-C341-4E64-9C18-B0BA3358FAF5}" type="slidenum">
              <a:rPr lang="en-US" smtClean="0"/>
              <a:pPr/>
              <a:t>35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5259303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Location of Normal Distribution</a:t>
            </a:r>
          </a:p>
        </p:txBody>
      </p:sp>
      <p:sp>
        <p:nvSpPr>
          <p:cNvPr id="3" name="Content Placeholder 2"/>
          <p:cNvSpPr>
            <a:spLocks noGrp="1"/>
          </p:cNvSpPr>
          <p:nvPr>
            <p:ph idx="1"/>
          </p:nvPr>
        </p:nvSpPr>
        <p:spPr/>
        <p:txBody>
          <a:bodyPr>
            <a:normAutofit/>
          </a:bodyPr>
          <a:lstStyle/>
          <a:p>
            <a:r>
              <a:rPr lang="en-US" dirty="0"/>
              <a:t>If a variable is normally distributed, the mean, the median, and the mode have the same value.</a:t>
            </a:r>
          </a:p>
          <a:p>
            <a:endParaRPr lang="en-US" dirty="0"/>
          </a:p>
          <a:p>
            <a:r>
              <a:rPr lang="en-US" dirty="0"/>
              <a:t>The probability density curve of normal distribution is symmetric around a center value which is the mean, the median, and the mode at the same time.</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4693629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Normal Distribution</a:t>
            </a:r>
          </a:p>
        </p:txBody>
      </p:sp>
      <p:sp>
        <p:nvSpPr>
          <p:cNvPr id="3" name="Content Placeholder 2"/>
          <p:cNvSpPr>
            <a:spLocks noGrp="1"/>
          </p:cNvSpPr>
          <p:nvPr>
            <p:ph idx="1"/>
          </p:nvPr>
        </p:nvSpPr>
        <p:spPr/>
        <p:txBody>
          <a:bodyPr>
            <a:normAutofit/>
          </a:bodyPr>
          <a:lstStyle/>
          <a:p>
            <a:r>
              <a:rPr lang="en-US" dirty="0"/>
              <a:t>The spread or variation of the normally-distributed data can be described using the variance or the standard deviation.</a:t>
            </a:r>
          </a:p>
          <a:p>
            <a:endParaRPr lang="en-US" dirty="0"/>
          </a:p>
          <a:p>
            <a:r>
              <a:rPr lang="en-US" dirty="0"/>
              <a:t>The smaller the variance or the standard deviation, the less variability in the data set.</a:t>
            </a:r>
          </a:p>
          <a:p>
            <a:pPr>
              <a:buNone/>
            </a:pPr>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5561805"/>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68-95-99.7 Rule</a:t>
            </a:r>
          </a:p>
        </p:txBody>
      </p:sp>
      <p:sp>
        <p:nvSpPr>
          <p:cNvPr id="3" name="Content Placeholder 2"/>
          <p:cNvSpPr>
            <a:spLocks noGrp="1"/>
          </p:cNvSpPr>
          <p:nvPr>
            <p:ph idx="1"/>
          </p:nvPr>
        </p:nvSpPr>
        <p:spPr/>
        <p:txBody>
          <a:bodyPr>
            <a:normAutofit/>
          </a:bodyPr>
          <a:lstStyle/>
          <a:p>
            <a:r>
              <a:rPr lang="en-US" dirty="0"/>
              <a:t>The 68-95-99.7 rule or the </a:t>
            </a:r>
            <a:r>
              <a:rPr lang="en-US" i="1" dirty="0"/>
              <a:t>empirical rule in statistics </a:t>
            </a:r>
            <a:r>
              <a:rPr lang="en-US" dirty="0"/>
              <a:t>states that for a normal distribution:</a:t>
            </a:r>
          </a:p>
          <a:p>
            <a:pPr lvl="1"/>
            <a:endParaRPr lang="en-US" dirty="0"/>
          </a:p>
          <a:p>
            <a:pPr lvl="1"/>
            <a:r>
              <a:rPr lang="en-US" dirty="0"/>
              <a:t>About 68% of the data fall within one standard deviation of the mean</a:t>
            </a:r>
          </a:p>
          <a:p>
            <a:pPr lvl="1"/>
            <a:endParaRPr lang="en-US" dirty="0"/>
          </a:p>
          <a:p>
            <a:pPr lvl="1"/>
            <a:r>
              <a:rPr lang="en-US" dirty="0"/>
              <a:t>About 95% of the data fall within two standard deviations of the mean</a:t>
            </a:r>
          </a:p>
          <a:p>
            <a:pPr lvl="1"/>
            <a:endParaRPr lang="en-US" dirty="0"/>
          </a:p>
          <a:p>
            <a:pPr lvl="1"/>
            <a:r>
              <a:rPr lang="en-US" dirty="0"/>
              <a:t>About 99.7% of the data fall within three standard deviations of the mean.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5685606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68-95-99.7 Rule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353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194"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2590800" y="1466850"/>
            <a:ext cx="6202970" cy="49339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4901882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a:t>
            </a:r>
          </a:p>
        </p:txBody>
      </p:sp>
      <p:sp>
        <p:nvSpPr>
          <p:cNvPr id="3" name="Content Placeholder 2"/>
          <p:cNvSpPr>
            <a:spLocks noGrp="1"/>
          </p:cNvSpPr>
          <p:nvPr>
            <p:ph idx="1"/>
          </p:nvPr>
        </p:nvSpPr>
        <p:spPr/>
        <p:txBody>
          <a:bodyPr>
            <a:normAutofit/>
          </a:bodyPr>
          <a:lstStyle/>
          <a:p>
            <a:r>
              <a:rPr lang="en-US" dirty="0"/>
              <a:t>Not all the distributions with a bell shape are normal distributions.</a:t>
            </a:r>
          </a:p>
          <a:p>
            <a:endParaRPr lang="en-US" dirty="0"/>
          </a:p>
          <a:p>
            <a:r>
              <a:rPr lang="en-US" dirty="0"/>
              <a:t>To check whether a group of data points are normally distributed, we need to run a </a:t>
            </a:r>
            <a:r>
              <a:rPr lang="en-US" i="1" dirty="0"/>
              <a:t>normality test</a:t>
            </a:r>
            <a:r>
              <a:rPr lang="en-US" dirty="0"/>
              <a:t>.</a:t>
            </a:r>
          </a:p>
          <a:p>
            <a:endParaRPr lang="en-US" dirty="0"/>
          </a:p>
          <a:p>
            <a:r>
              <a:rPr lang="en-US" dirty="0"/>
              <a:t>There are different normality tests available:</a:t>
            </a:r>
          </a:p>
          <a:p>
            <a:pPr lvl="1"/>
            <a:r>
              <a:rPr lang="en-US" dirty="0"/>
              <a:t>Anderson-Darling test</a:t>
            </a:r>
          </a:p>
          <a:p>
            <a:pPr lvl="1"/>
            <a:r>
              <a:rPr lang="en-US" dirty="0"/>
              <a:t>Sharpiro-Wilk test</a:t>
            </a:r>
          </a:p>
          <a:p>
            <a:pPr lvl="1"/>
            <a:r>
              <a:rPr lang="en-US" dirty="0"/>
              <a:t>Jarque-Bera test.</a:t>
            </a:r>
          </a:p>
          <a:p>
            <a:endParaRPr lang="en-US" dirty="0"/>
          </a:p>
          <a:p>
            <a:r>
              <a:rPr lang="en-US" dirty="0"/>
              <a:t>More details of normality test will be introduced in the Analyze module.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354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0272611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Normality Testing</a:t>
            </a:r>
          </a:p>
        </p:txBody>
      </p:sp>
      <p:sp>
        <p:nvSpPr>
          <p:cNvPr id="3" name="Content Placeholder 2"/>
          <p:cNvSpPr>
            <a:spLocks noGrp="1"/>
          </p:cNvSpPr>
          <p:nvPr>
            <p:ph idx="1"/>
          </p:nvPr>
        </p:nvSpPr>
        <p:spPr/>
        <p:txBody>
          <a:bodyPr>
            <a:normAutofit/>
          </a:bodyPr>
          <a:lstStyle/>
          <a:p>
            <a:r>
              <a:rPr lang="en-US" dirty="0"/>
              <a:t>To check whether the population of our interest is normally distributed, we need to run normality test.</a:t>
            </a:r>
          </a:p>
          <a:p>
            <a:pPr lvl="1"/>
            <a:endParaRPr lang="en-US" dirty="0"/>
          </a:p>
          <a:p>
            <a:pPr lvl="1"/>
            <a:r>
              <a:rPr lang="en-US" dirty="0"/>
              <a:t>Null Hypothesis (H</a:t>
            </a:r>
            <a:r>
              <a:rPr lang="en-US" baseline="-25000" dirty="0"/>
              <a:t>0</a:t>
            </a:r>
            <a:r>
              <a:rPr lang="en-US" dirty="0"/>
              <a:t>): The data points </a:t>
            </a:r>
            <a:r>
              <a:rPr lang="en-US" i="1" dirty="0"/>
              <a:t>are</a:t>
            </a:r>
            <a:r>
              <a:rPr lang="en-US" dirty="0"/>
              <a:t> normally distributed.</a:t>
            </a:r>
          </a:p>
          <a:p>
            <a:pPr lvl="1"/>
            <a:r>
              <a:rPr lang="en-US" dirty="0"/>
              <a:t>Alternative Hypothesis (H</a:t>
            </a:r>
            <a:r>
              <a:rPr lang="en-US" baseline="-25000" dirty="0"/>
              <a:t>a</a:t>
            </a:r>
            <a:r>
              <a:rPr lang="en-US" dirty="0"/>
              <a:t>): The data points are </a:t>
            </a:r>
            <a:r>
              <a:rPr lang="en-US" i="1" dirty="0"/>
              <a:t>not</a:t>
            </a:r>
            <a:r>
              <a:rPr lang="en-US" dirty="0"/>
              <a:t> normally distributed.</a:t>
            </a:r>
          </a:p>
          <a:p>
            <a:endParaRPr lang="en-US" dirty="0"/>
          </a:p>
          <a:p>
            <a:r>
              <a:rPr lang="en-US" dirty="0"/>
              <a:t>There are many normality tests available. For example, Anderson-Darling test, Sharpiro-Wilk test, Jarque-Bera test, and so 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8615288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ichael\Documents\Developer Resources\icons\plano\orange\us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295400"/>
            <a:ext cx="685800" cy="1995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Use SigmaXL to Run a Normality Test</a:t>
            </a:r>
          </a:p>
        </p:txBody>
      </p:sp>
      <p:sp>
        <p:nvSpPr>
          <p:cNvPr id="7" name="Content Placeholder 6"/>
          <p:cNvSpPr>
            <a:spLocks noGrp="1"/>
          </p:cNvSpPr>
          <p:nvPr>
            <p:ph idx="1"/>
          </p:nvPr>
        </p:nvSpPr>
        <p:spPr/>
        <p:txBody>
          <a:bodyPr/>
          <a:lstStyle/>
          <a:p>
            <a:pPr lvl="3"/>
            <a:r>
              <a:rPr lang="en-US" sz="2200" dirty="0"/>
              <a:t>Case Study: we are interested to know whether the height of basketball players is normally distributed.</a:t>
            </a:r>
          </a:p>
          <a:p>
            <a:pPr lvl="3"/>
            <a:r>
              <a:rPr lang="en-US" sz="2200" dirty="0"/>
              <a:t>Data File: “One Sample T-Test” tab in “Sample Data.xlsx”</a:t>
            </a:r>
          </a:p>
          <a:p>
            <a:endParaRPr lang="en-US" dirty="0"/>
          </a:p>
          <a:p>
            <a:endParaRPr lang="en-US" dirty="0"/>
          </a:p>
          <a:p>
            <a:r>
              <a:rPr lang="en-US" sz="2000" dirty="0"/>
              <a:t>Null Hypothesis (H0): the height of basketball players is normally distributed.</a:t>
            </a:r>
          </a:p>
          <a:p>
            <a:r>
              <a:rPr lang="en-US" sz="2000" dirty="0"/>
              <a:t>Alternative Hypothesis (Ha): the height of basketball players is not normally distributed.</a:t>
            </a:r>
          </a:p>
          <a:p>
            <a:endParaRPr lang="en-US" sz="20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356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0737995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3" name="Content Placeholder 2"/>
          <p:cNvSpPr>
            <a:spLocks noGrp="1"/>
          </p:cNvSpPr>
          <p:nvPr>
            <p:ph idx="1"/>
          </p:nvPr>
        </p:nvSpPr>
        <p:spPr/>
        <p:txBody>
          <a:bodyPr>
            <a:normAutofit/>
          </a:bodyPr>
          <a:lstStyle/>
          <a:p>
            <a:r>
              <a:rPr lang="en-US" dirty="0"/>
              <a:t>Steps to run a normality test in SigmaXL</a:t>
            </a:r>
          </a:p>
          <a:p>
            <a:pPr lvl="1"/>
            <a:r>
              <a:rPr lang="en-US" dirty="0"/>
              <a:t>Select the entire range of data</a:t>
            </a:r>
          </a:p>
          <a:p>
            <a:pPr lvl="1"/>
            <a:r>
              <a:rPr lang="en-US" dirty="0"/>
              <a:t>Click SigmaXL -&gt; Graphical Tools -&gt; Histograms &amp; Descriptive Statistics</a:t>
            </a:r>
          </a:p>
          <a:p>
            <a:pPr lvl="1"/>
            <a:r>
              <a:rPr lang="en-US" dirty="0"/>
              <a:t>A new window named “Histograms &amp; Descriptive” pops up with the selected range appearing in the box under “Please select your data”</a:t>
            </a:r>
          </a:p>
          <a:p>
            <a:pPr lvl="1"/>
            <a:r>
              <a:rPr lang="en-US" dirty="0"/>
              <a:t>Click “Next&gt;&gt;”</a:t>
            </a:r>
          </a:p>
          <a:p>
            <a:pPr lvl="1"/>
            <a:r>
              <a:rPr lang="en-US" dirty="0"/>
              <a:t>A new window named “Histograms &amp; Descriptive Statistics” appears</a:t>
            </a:r>
          </a:p>
          <a:p>
            <a:pPr lvl="1"/>
            <a:r>
              <a:rPr lang="en-US" dirty="0"/>
              <a:t>Select “HtBk” as the “Numeric Data Variables (Y)”</a:t>
            </a:r>
          </a:p>
          <a:p>
            <a:pPr lvl="1"/>
            <a:r>
              <a:rPr lang="en-US" dirty="0"/>
              <a:t>Click “OK”</a:t>
            </a:r>
          </a:p>
          <a:p>
            <a:pPr lvl="1"/>
            <a:r>
              <a:rPr lang="en-US" dirty="0"/>
              <a:t>The normality test results appear in the newly generated tab “Hist Descript (1)”</a:t>
            </a:r>
          </a:p>
          <a:p>
            <a:pPr lvl="1"/>
            <a:endParaRPr lang="en-US" dirty="0"/>
          </a:p>
          <a:p>
            <a:endParaRPr lang="en-US" dirty="0"/>
          </a:p>
        </p:txBody>
      </p:sp>
      <p:sp>
        <p:nvSpPr>
          <p:cNvPr id="4" name="Slide Number Placeholder 3"/>
          <p:cNvSpPr>
            <a:spLocks noGrp="1"/>
          </p:cNvSpPr>
          <p:nvPr>
            <p:ph type="sldNum" sz="quarter" idx="4"/>
          </p:nvPr>
        </p:nvSpPr>
        <p:spPr/>
        <p:txBody>
          <a:bodyPr/>
          <a:lstStyle/>
          <a:p>
            <a:fld id="{92B910A3-DF24-49C4-B01E-2342EC29AF17}" type="slidenum">
              <a:rPr lang="en-US" smtClean="0"/>
              <a:pPr/>
              <a:t>357</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5" name="Date Placeholder 4"/>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2957234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4" name="Slide Number Placeholder 3"/>
          <p:cNvSpPr>
            <a:spLocks noGrp="1"/>
          </p:cNvSpPr>
          <p:nvPr>
            <p:ph type="sldNum" sz="quarter" idx="4"/>
          </p:nvPr>
        </p:nvSpPr>
        <p:spPr/>
        <p:txBody>
          <a:bodyPr/>
          <a:lstStyle/>
          <a:p>
            <a:fld id="{92B910A3-DF24-49C4-B01E-2342EC29AF17}" type="slidenum">
              <a:rPr lang="en-US" smtClean="0"/>
              <a:pPr/>
              <a:t>358</a:t>
            </a:fld>
            <a:endParaRPr lang="en-US" dirty="0"/>
          </a:p>
        </p:txBody>
      </p:sp>
      <p:sp>
        <p:nvSpPr>
          <p:cNvPr id="13" name="Footer Placeholder 12"/>
          <p:cNvSpPr>
            <a:spLocks noGrp="1"/>
          </p:cNvSpPr>
          <p:nvPr>
            <p:ph type="ftr" sz="quarter" idx="3"/>
          </p:nvPr>
        </p:nvSpPr>
        <p:spPr/>
        <p:txBody>
          <a:bodyPr/>
          <a:lstStyle/>
          <a:p>
            <a:r>
              <a:rPr lang="en-US"/>
              <a:t>© Lean Partner Global</a:t>
            </a:r>
            <a:endParaRPr lang="en-US" dirty="0"/>
          </a:p>
        </p:txBody>
      </p:sp>
      <p:sp>
        <p:nvSpPr>
          <p:cNvPr id="12" name="Date Placeholder 11"/>
          <p:cNvSpPr>
            <a:spLocks noGrp="1"/>
          </p:cNvSpPr>
          <p:nvPr>
            <p:ph type="dt" sz="half" idx="2"/>
          </p:nvPr>
        </p:nvSpPr>
        <p:spPr/>
        <p:txBody>
          <a:bodyPr/>
          <a:lstStyle/>
          <a:p>
            <a:r>
              <a:rPr lang="en-US"/>
              <a:t>Lean Six Sigma Training - SXL</a:t>
            </a:r>
            <a:endParaRPr lang="en-US" dirty="0"/>
          </a:p>
        </p:txBody>
      </p:sp>
      <p:pic>
        <p:nvPicPr>
          <p:cNvPr id="8" name="Picture 7">
            <a:extLst>
              <a:ext uri="{FF2B5EF4-FFF2-40B4-BE49-F238E27FC236}">
                <a16:creationId xmlns:a16="http://schemas.microsoft.com/office/drawing/2014/main" id="{766BEFE5-5FBA-4F72-96D2-6DB37383C46A}"/>
              </a:ext>
            </a:extLst>
          </p:cNvPr>
          <p:cNvPicPr>
            <a:picLocks noChangeAspect="1"/>
          </p:cNvPicPr>
          <p:nvPr/>
        </p:nvPicPr>
        <p:blipFill>
          <a:blip r:embed="rId4"/>
          <a:stretch>
            <a:fillRect/>
          </a:stretch>
        </p:blipFill>
        <p:spPr>
          <a:xfrm>
            <a:off x="4038600" y="1143000"/>
            <a:ext cx="3200400" cy="2790749"/>
          </a:xfrm>
          <a:prstGeom prst="rect">
            <a:avLst/>
          </a:prstGeom>
        </p:spPr>
      </p:pic>
      <p:pic>
        <p:nvPicPr>
          <p:cNvPr id="9" name="Picture 8">
            <a:extLst>
              <a:ext uri="{FF2B5EF4-FFF2-40B4-BE49-F238E27FC236}">
                <a16:creationId xmlns:a16="http://schemas.microsoft.com/office/drawing/2014/main" id="{730F9009-EE7B-489B-B074-527F6CA0A61B}"/>
              </a:ext>
            </a:extLst>
          </p:cNvPr>
          <p:cNvPicPr>
            <a:picLocks noChangeAspect="1"/>
          </p:cNvPicPr>
          <p:nvPr/>
        </p:nvPicPr>
        <p:blipFill>
          <a:blip r:embed="rId5"/>
          <a:stretch>
            <a:fillRect/>
          </a:stretch>
        </p:blipFill>
        <p:spPr>
          <a:xfrm>
            <a:off x="2209800" y="3962400"/>
            <a:ext cx="6858000" cy="2618500"/>
          </a:xfrm>
          <a:prstGeom prst="rect">
            <a:avLst/>
          </a:prstGeom>
        </p:spPr>
      </p:pic>
      <p:sp>
        <p:nvSpPr>
          <p:cNvPr id="26" name="Right Arrow 25"/>
          <p:cNvSpPr/>
          <p:nvPr/>
        </p:nvSpPr>
        <p:spPr>
          <a:xfrm rot="5400000">
            <a:off x="5461000" y="38100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7172371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SigmaXL to Run a Normality Test</a:t>
            </a:r>
          </a:p>
        </p:txBody>
      </p:sp>
      <p:sp>
        <p:nvSpPr>
          <p:cNvPr id="3" name="Content Placeholder 2"/>
          <p:cNvSpPr>
            <a:spLocks noGrp="1"/>
          </p:cNvSpPr>
          <p:nvPr>
            <p:ph idx="1"/>
          </p:nvPr>
        </p:nvSpPr>
        <p:spPr/>
        <p:txBody>
          <a:bodyPr>
            <a:normAutofit/>
          </a:bodyPr>
          <a:lstStyle/>
          <a:p>
            <a:r>
              <a:rPr lang="en-US" sz="2200" dirty="0"/>
              <a:t>Null Hypothesis (H</a:t>
            </a:r>
            <a:r>
              <a:rPr lang="en-US" sz="2200" baseline="-25000" dirty="0"/>
              <a:t>0</a:t>
            </a:r>
            <a:r>
              <a:rPr lang="en-US" sz="2200" dirty="0"/>
              <a:t>): The data are normally distributed.</a:t>
            </a:r>
          </a:p>
          <a:p>
            <a:r>
              <a:rPr lang="en-US" sz="2200" dirty="0"/>
              <a:t>Alternative Hypothesis (H</a:t>
            </a:r>
            <a:r>
              <a:rPr lang="en-US" sz="2200" baseline="-25000" dirty="0"/>
              <a:t>a</a:t>
            </a:r>
            <a:r>
              <a:rPr lang="en-US" sz="2200" dirty="0"/>
              <a:t>): The data are not normally distributed.</a:t>
            </a:r>
          </a:p>
          <a:p>
            <a:endParaRPr lang="en-US" sz="2200" dirty="0"/>
          </a:p>
          <a:p>
            <a:r>
              <a:rPr lang="en-US" sz="2200" dirty="0"/>
              <a:t>Since the p-value of the normality is 0.2748 greater than alpha level (0.05), we fail to reject the null and claim that the data are normally distributed. </a:t>
            </a:r>
          </a:p>
        </p:txBody>
      </p:sp>
      <p:sp>
        <p:nvSpPr>
          <p:cNvPr id="4" name="Slide Number Placeholder 3"/>
          <p:cNvSpPr>
            <a:spLocks noGrp="1"/>
          </p:cNvSpPr>
          <p:nvPr>
            <p:ph type="sldNum" sz="quarter" idx="4"/>
          </p:nvPr>
        </p:nvSpPr>
        <p:spPr/>
        <p:txBody>
          <a:bodyPr/>
          <a:lstStyle/>
          <a:p>
            <a:fld id="{92B910A3-DF24-49C4-B01E-2342EC29AF17}" type="slidenum">
              <a:rPr lang="en-US" smtClean="0"/>
              <a:pPr/>
              <a:t>359</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pic>
        <p:nvPicPr>
          <p:cNvPr id="6" name="Picture 5"/>
          <p:cNvPicPr>
            <a:picLocks noChangeAspect="1"/>
          </p:cNvPicPr>
          <p:nvPr/>
        </p:nvPicPr>
        <p:blipFill>
          <a:blip r:embed="rId4"/>
          <a:stretch>
            <a:fillRect/>
          </a:stretch>
        </p:blipFill>
        <p:spPr>
          <a:xfrm>
            <a:off x="1651000" y="3166676"/>
            <a:ext cx="8229600" cy="3320263"/>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1381153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Improve Phase</a:t>
            </a:r>
          </a:p>
        </p:txBody>
      </p:sp>
      <p:sp>
        <p:nvSpPr>
          <p:cNvPr id="3" name="Content Placeholder 2"/>
          <p:cNvSpPr>
            <a:spLocks noGrp="1"/>
          </p:cNvSpPr>
          <p:nvPr>
            <p:ph idx="1"/>
          </p:nvPr>
        </p:nvSpPr>
        <p:spPr/>
        <p:txBody>
          <a:bodyPr>
            <a:noAutofit/>
          </a:bodyPr>
          <a:lstStyle/>
          <a:p>
            <a:r>
              <a:rPr lang="en-US" dirty="0"/>
              <a:t>The goal of the </a:t>
            </a:r>
            <a:r>
              <a:rPr lang="en-US" b="1" dirty="0"/>
              <a:t>Improve</a:t>
            </a:r>
            <a:r>
              <a:rPr lang="en-US" dirty="0"/>
              <a:t> phase is. . .you guessed it! "make the improvement." Improve is about designing, testing, and implementing your solution. </a:t>
            </a:r>
          </a:p>
          <a:p>
            <a:r>
              <a:rPr lang="en-US" dirty="0"/>
              <a:t>To this point you have defined the problem and objective of the project, brainstormed possible x's, analyzed and verified critical x's. Now it's time to make it real!</a:t>
            </a:r>
          </a:p>
          <a:p>
            <a:pPr lvl="1"/>
            <a:r>
              <a:rPr lang="en-US" dirty="0"/>
              <a:t>Statistically Proven Results from Active Study/Pilot</a:t>
            </a:r>
          </a:p>
          <a:p>
            <a:pPr lvl="1"/>
            <a:r>
              <a:rPr lang="en-US" dirty="0"/>
              <a:t>Improvement/Implementation Plan</a:t>
            </a:r>
          </a:p>
          <a:p>
            <a:pPr lvl="1"/>
            <a:r>
              <a:rPr lang="en-US" dirty="0"/>
              <a:t>Updated Stakeholder Assessment</a:t>
            </a:r>
          </a:p>
          <a:p>
            <a:pPr lvl="1"/>
            <a:r>
              <a:rPr lang="en-US" dirty="0"/>
              <a:t>Revised Business Case with Return on Investment (ROI)</a:t>
            </a:r>
          </a:p>
          <a:p>
            <a:pPr lvl="1"/>
            <a:r>
              <a:rPr lang="en-US" dirty="0"/>
              <a:t>Risk Assessment/Updated FMEA</a:t>
            </a:r>
          </a:p>
          <a:p>
            <a:pPr lvl="1"/>
            <a:r>
              <a:rPr lang="en-US" dirty="0"/>
              <a:t>New Process Capability and Sigma.</a:t>
            </a:r>
          </a:p>
        </p:txBody>
      </p:sp>
      <p:sp>
        <p:nvSpPr>
          <p:cNvPr id="9" name="Slide Number Placeholder 8"/>
          <p:cNvSpPr>
            <a:spLocks noGrp="1"/>
          </p:cNvSpPr>
          <p:nvPr>
            <p:ph type="sldNum" sz="quarter" idx="4"/>
          </p:nvPr>
        </p:nvSpPr>
        <p:spPr/>
        <p:txBody>
          <a:bodyPr/>
          <a:lstStyle/>
          <a:p>
            <a:fld id="{5A6A12F4-C341-4E64-9C18-B0BA3358FAF5}" type="slidenum">
              <a:rPr lang="en-US" smtClean="0"/>
              <a:pPr/>
              <a:t>36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4833203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2.2.4 Graphical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360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4429731"/>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Graphical Analysis?</a:t>
            </a:r>
          </a:p>
        </p:txBody>
      </p:sp>
      <p:sp>
        <p:nvSpPr>
          <p:cNvPr id="3" name="Content Placeholder 2"/>
          <p:cNvSpPr>
            <a:spLocks noGrp="1"/>
          </p:cNvSpPr>
          <p:nvPr>
            <p:ph idx="1"/>
          </p:nvPr>
        </p:nvSpPr>
        <p:spPr/>
        <p:txBody>
          <a:bodyPr>
            <a:normAutofit/>
          </a:bodyPr>
          <a:lstStyle/>
          <a:p>
            <a:r>
              <a:rPr lang="en-US" dirty="0"/>
              <a:t>In statistics, </a:t>
            </a:r>
            <a:r>
              <a:rPr lang="en-US" b="1" dirty="0"/>
              <a:t>graphical analysis </a:t>
            </a:r>
            <a:r>
              <a:rPr lang="en-US" dirty="0"/>
              <a:t>is a method to visualize the quantitative data.</a:t>
            </a:r>
          </a:p>
          <a:p>
            <a:endParaRPr lang="en-US" dirty="0"/>
          </a:p>
          <a:p>
            <a:r>
              <a:rPr lang="en-US" dirty="0"/>
              <a:t>Graphical analysis is used to discover the structure and patterns in the data, explaining and presenting the statistical conclusions.</a:t>
            </a:r>
          </a:p>
          <a:p>
            <a:endParaRPr lang="en-US" dirty="0"/>
          </a:p>
          <a:p>
            <a:r>
              <a:rPr lang="en-US" dirty="0"/>
              <a:t>A complete statistical analysis includes both quantitative analysis and graphical analysis.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0194535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Graphical Analysis Example</a:t>
            </a:r>
          </a:p>
        </p:txBody>
      </p:sp>
      <p:sp>
        <p:nvSpPr>
          <p:cNvPr id="3" name="Content Placeholder 2"/>
          <p:cNvSpPr>
            <a:spLocks noGrp="1"/>
          </p:cNvSpPr>
          <p:nvPr>
            <p:ph idx="1"/>
          </p:nvPr>
        </p:nvSpPr>
        <p:spPr/>
        <p:txBody>
          <a:bodyPr/>
          <a:lstStyle/>
          <a:p>
            <a:r>
              <a:rPr lang="en-US" dirty="0"/>
              <a:t>There are various graphical analysis tools available. Here are four most commonly used examples:</a:t>
            </a:r>
          </a:p>
          <a:p>
            <a:pPr lvl="1"/>
            <a:r>
              <a:rPr lang="en-US" dirty="0"/>
              <a:t>Box Plot</a:t>
            </a:r>
          </a:p>
          <a:p>
            <a:pPr lvl="1"/>
            <a:r>
              <a:rPr lang="en-US" dirty="0"/>
              <a:t>Histogram</a:t>
            </a:r>
          </a:p>
          <a:p>
            <a:pPr lvl="1"/>
            <a:r>
              <a:rPr lang="en-US" dirty="0"/>
              <a:t>Scatter Plot</a:t>
            </a:r>
          </a:p>
          <a:p>
            <a:pPr lvl="1"/>
            <a:r>
              <a:rPr lang="en-US" dirty="0"/>
              <a:t>Run Chart.</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0822487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3" name="Content Placeholder 2"/>
          <p:cNvSpPr>
            <a:spLocks noGrp="1"/>
          </p:cNvSpPr>
          <p:nvPr>
            <p:ph idx="1"/>
          </p:nvPr>
        </p:nvSpPr>
        <p:spPr/>
        <p:txBody>
          <a:bodyPr>
            <a:normAutofit/>
          </a:bodyPr>
          <a:lstStyle/>
          <a:p>
            <a:r>
              <a:rPr lang="en-US" dirty="0"/>
              <a:t>A </a:t>
            </a:r>
            <a:r>
              <a:rPr lang="en-US" b="1" dirty="0"/>
              <a:t>box plot </a:t>
            </a:r>
            <a:r>
              <a:rPr lang="en-US" dirty="0"/>
              <a:t>is a graphical method to summarize a data set by visualizing the minimum value, 25</a:t>
            </a:r>
            <a:r>
              <a:rPr lang="en-US" baseline="30000" dirty="0"/>
              <a:t>th</a:t>
            </a:r>
            <a:r>
              <a:rPr lang="en-US" dirty="0"/>
              <a:t> percentile, median, 75</a:t>
            </a:r>
            <a:r>
              <a:rPr lang="en-US" baseline="30000" dirty="0"/>
              <a:t>th</a:t>
            </a:r>
            <a:r>
              <a:rPr lang="en-US" dirty="0"/>
              <a:t> percentile, the maximum value, and potential outliers.</a:t>
            </a:r>
          </a:p>
          <a:p>
            <a:endParaRPr lang="en-US" dirty="0"/>
          </a:p>
          <a:p>
            <a:r>
              <a:rPr lang="en-US" dirty="0"/>
              <a:t>A percentile is the value below which a certain percentage of data fall. For example, if 75% of the observations have values lower than 685 in a data set, then 685 is the 75</a:t>
            </a:r>
            <a:r>
              <a:rPr lang="en-US" baseline="30000" dirty="0"/>
              <a:t>th</a:t>
            </a:r>
            <a:r>
              <a:rPr lang="en-US" dirty="0"/>
              <a:t> percentile of the data.</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7341809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Plot</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364</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8" name="TextBox 27"/>
          <p:cNvSpPr txBox="1"/>
          <p:nvPr/>
        </p:nvSpPr>
        <p:spPr>
          <a:xfrm>
            <a:off x="2572185" y="5741798"/>
            <a:ext cx="6155438" cy="369332"/>
          </a:xfrm>
          <a:prstGeom prst="rect">
            <a:avLst/>
          </a:prstGeom>
          <a:noFill/>
        </p:spPr>
        <p:txBody>
          <a:bodyPr wrap="square" rtlCol="0">
            <a:spAutoFit/>
          </a:bodyPr>
          <a:lstStyle/>
          <a:p>
            <a:pPr algn="ctr"/>
            <a:r>
              <a:rPr lang="en-US" dirty="0"/>
              <a:t>Interquartile Range = 75</a:t>
            </a:r>
            <a:r>
              <a:rPr lang="en-US" baseline="30000" dirty="0"/>
              <a:t>th</a:t>
            </a:r>
            <a:r>
              <a:rPr lang="en-US" dirty="0"/>
              <a:t> Percentile – 25</a:t>
            </a:r>
            <a:r>
              <a:rPr lang="en-US" baseline="30000" dirty="0"/>
              <a:t>th</a:t>
            </a:r>
            <a:r>
              <a:rPr lang="en-US" dirty="0"/>
              <a:t> Percentile</a:t>
            </a:r>
          </a:p>
        </p:txBody>
      </p:sp>
      <p:grpSp>
        <p:nvGrpSpPr>
          <p:cNvPr id="85" name="Group 84"/>
          <p:cNvGrpSpPr>
            <a:grpSpLocks noChangeAspect="1"/>
          </p:cNvGrpSpPr>
          <p:nvPr/>
        </p:nvGrpSpPr>
        <p:grpSpPr>
          <a:xfrm>
            <a:off x="463700" y="1447800"/>
            <a:ext cx="10451799" cy="3962400"/>
            <a:chOff x="-497309" y="1307068"/>
            <a:chExt cx="10208527" cy="3883420"/>
          </a:xfrm>
        </p:grpSpPr>
        <p:sp>
          <p:nvSpPr>
            <p:cNvPr id="5" name="Flowchart: Process 4"/>
            <p:cNvSpPr/>
            <p:nvPr/>
          </p:nvSpPr>
          <p:spPr>
            <a:xfrm>
              <a:off x="3675248" y="2907268"/>
              <a:ext cx="1981200" cy="685800"/>
            </a:xfrm>
            <a:prstGeom prst="flowChartProcess">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7" name="Straight Connector 6"/>
            <p:cNvCxnSpPr/>
            <p:nvPr/>
          </p:nvCxnSpPr>
          <p:spPr>
            <a:xfrm>
              <a:off x="56564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75048" y="3231118"/>
              <a:ext cx="16002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89648" y="3250168"/>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37048" y="2450068"/>
              <a:ext cx="762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16502" y="1869532"/>
              <a:ext cx="1523999" cy="505890"/>
            </a:xfrm>
            <a:prstGeom prst="rect">
              <a:avLst/>
            </a:prstGeom>
            <a:noFill/>
          </p:spPr>
          <p:txBody>
            <a:bodyPr wrap="square" rtlCol="0">
              <a:spAutoFit/>
            </a:bodyPr>
            <a:lstStyle/>
            <a:p>
              <a:pPr algn="ctr"/>
              <a:r>
                <a:rPr lang="en-US" sz="1200" dirty="0">
                  <a:solidFill>
                    <a:schemeClr val="bg1">
                      <a:lumMod val="50000"/>
                    </a:schemeClr>
                  </a:solidFill>
                </a:rPr>
                <a:t>25th Percentile (Q</a:t>
              </a:r>
              <a:r>
                <a:rPr lang="en-US" sz="1200" baseline="-25000" dirty="0">
                  <a:solidFill>
                    <a:schemeClr val="bg1">
                      <a:lumMod val="50000"/>
                    </a:schemeClr>
                  </a:solidFill>
                </a:rPr>
                <a:t>1</a:t>
              </a:r>
              <a:r>
                <a:rPr lang="en-US" sz="1200" dirty="0">
                  <a:solidFill>
                    <a:schemeClr val="bg1">
                      <a:lumMod val="50000"/>
                    </a:schemeClr>
                  </a:solidFill>
                </a:rPr>
                <a:t>)</a:t>
              </a:r>
            </a:p>
          </p:txBody>
        </p:sp>
        <p:cxnSp>
          <p:nvCxnSpPr>
            <p:cNvPr id="17" name="Straight Arrow Connector 16"/>
            <p:cNvCxnSpPr/>
            <p:nvPr/>
          </p:nvCxnSpPr>
          <p:spPr>
            <a:xfrm rot="5400000">
              <a:off x="5694548" y="2488168"/>
              <a:ext cx="685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10194" y="1867976"/>
              <a:ext cx="1828800" cy="505890"/>
            </a:xfrm>
            <a:prstGeom prst="rect">
              <a:avLst/>
            </a:prstGeom>
            <a:noFill/>
          </p:spPr>
          <p:txBody>
            <a:bodyPr wrap="square" rtlCol="0">
              <a:spAutoFit/>
            </a:bodyPr>
            <a:lstStyle/>
            <a:p>
              <a:pPr algn="ctr"/>
              <a:r>
                <a:rPr lang="en-US" sz="1200" dirty="0">
                  <a:solidFill>
                    <a:schemeClr val="bg1">
                      <a:lumMod val="50000"/>
                    </a:schemeClr>
                  </a:solidFill>
                </a:rPr>
                <a:t>75th Percentile</a:t>
              </a:r>
            </a:p>
            <a:p>
              <a:pPr algn="ctr"/>
              <a:r>
                <a:rPr lang="en-US" sz="1200" dirty="0">
                  <a:solidFill>
                    <a:schemeClr val="bg1">
                      <a:lumMod val="50000"/>
                    </a:schemeClr>
                  </a:solidFill>
                </a:rPr>
                <a:t>(Q</a:t>
              </a:r>
              <a:r>
                <a:rPr lang="en-US" sz="1200" baseline="-25000" dirty="0">
                  <a:solidFill>
                    <a:schemeClr val="bg1">
                      <a:lumMod val="50000"/>
                    </a:schemeClr>
                  </a:solidFill>
                </a:rPr>
                <a:t>3</a:t>
              </a:r>
              <a:r>
                <a:rPr lang="en-US" sz="1200" dirty="0">
                  <a:solidFill>
                    <a:schemeClr val="bg1">
                      <a:lumMod val="50000"/>
                    </a:schemeClr>
                  </a:solidFill>
                </a:rPr>
                <a:t>)</a:t>
              </a:r>
            </a:p>
          </p:txBody>
        </p:sp>
        <p:cxnSp>
          <p:nvCxnSpPr>
            <p:cNvPr id="22" name="Straight Arrow Connector 21"/>
            <p:cNvCxnSpPr/>
            <p:nvPr/>
          </p:nvCxnSpPr>
          <p:spPr>
            <a:xfrm rot="5400000">
              <a:off x="4437248" y="2334974"/>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56248" y="1307068"/>
              <a:ext cx="1828800" cy="505890"/>
            </a:xfrm>
            <a:prstGeom prst="rect">
              <a:avLst/>
            </a:prstGeom>
            <a:noFill/>
          </p:spPr>
          <p:txBody>
            <a:bodyPr wrap="square" rtlCol="0">
              <a:spAutoFit/>
            </a:bodyPr>
            <a:lstStyle/>
            <a:p>
              <a:pPr algn="ctr"/>
              <a:r>
                <a:rPr lang="en-US" sz="1200" dirty="0">
                  <a:solidFill>
                    <a:schemeClr val="bg1">
                      <a:lumMod val="50000"/>
                    </a:schemeClr>
                  </a:solidFill>
                </a:rPr>
                <a:t>Median</a:t>
              </a:r>
            </a:p>
            <a:p>
              <a:pPr algn="ctr"/>
              <a:r>
                <a:rPr lang="en-US" sz="1200" dirty="0">
                  <a:solidFill>
                    <a:schemeClr val="bg1">
                      <a:lumMod val="50000"/>
                    </a:schemeClr>
                  </a:solidFill>
                </a:rPr>
                <a:t>(Q</a:t>
              </a:r>
              <a:r>
                <a:rPr lang="en-US" sz="1200" baseline="-25000" dirty="0">
                  <a:solidFill>
                    <a:schemeClr val="bg1">
                      <a:lumMod val="50000"/>
                    </a:schemeClr>
                  </a:solidFill>
                </a:rPr>
                <a:t>2</a:t>
              </a:r>
              <a:r>
                <a:rPr lang="en-US" sz="1200" dirty="0">
                  <a:solidFill>
                    <a:schemeClr val="bg1">
                      <a:lumMod val="50000"/>
                    </a:schemeClr>
                  </a:solidFill>
                </a:rPr>
                <a:t>)</a:t>
              </a:r>
            </a:p>
          </p:txBody>
        </p:sp>
        <p:sp>
          <p:nvSpPr>
            <p:cNvPr id="26" name="Right Brace 25"/>
            <p:cNvSpPr/>
            <p:nvPr/>
          </p:nvSpPr>
          <p:spPr>
            <a:xfrm rot="5400000">
              <a:off x="4513448" y="2815828"/>
              <a:ext cx="304800" cy="2011680"/>
            </a:xfrm>
            <a:prstGeom prst="rightBrace">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chemeClr val="bg1">
                    <a:lumMod val="50000"/>
                  </a:schemeClr>
                </a:solidFill>
              </a:endParaRPr>
            </a:p>
          </p:txBody>
        </p:sp>
        <p:sp>
          <p:nvSpPr>
            <p:cNvPr id="27" name="TextBox 26"/>
            <p:cNvSpPr txBox="1"/>
            <p:nvPr/>
          </p:nvSpPr>
          <p:spPr>
            <a:xfrm>
              <a:off x="3446648" y="4050268"/>
              <a:ext cx="2438400" cy="505890"/>
            </a:xfrm>
            <a:prstGeom prst="rect">
              <a:avLst/>
            </a:prstGeom>
            <a:noFill/>
          </p:spPr>
          <p:txBody>
            <a:bodyPr wrap="square" rtlCol="0">
              <a:spAutoFit/>
            </a:bodyPr>
            <a:lstStyle/>
            <a:p>
              <a:pPr algn="ctr"/>
              <a:r>
                <a:rPr lang="en-US" sz="1200" dirty="0">
                  <a:solidFill>
                    <a:schemeClr val="bg1">
                      <a:lumMod val="50000"/>
                    </a:schemeClr>
                  </a:solidFill>
                </a:rPr>
                <a:t>Interquartile Range</a:t>
              </a:r>
            </a:p>
            <a:p>
              <a:pPr algn="ctr"/>
              <a:r>
                <a:rPr lang="en-US" sz="1200" dirty="0">
                  <a:solidFill>
                    <a:schemeClr val="bg1">
                      <a:lumMod val="50000"/>
                    </a:schemeClr>
                  </a:solidFill>
                </a:rPr>
                <a:t>(IQR)</a:t>
              </a:r>
            </a:p>
          </p:txBody>
        </p:sp>
        <p:cxnSp>
          <p:nvCxnSpPr>
            <p:cNvPr id="30" name="Straight Arrow Connector 29"/>
            <p:cNvCxnSpPr/>
            <p:nvPr/>
          </p:nvCxnSpPr>
          <p:spPr>
            <a:xfrm rot="16200000" flipV="1">
              <a:off x="1351148" y="4012168"/>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3594" y="4886954"/>
              <a:ext cx="4113984" cy="303534"/>
            </a:xfrm>
            <a:prstGeom prst="rect">
              <a:avLst/>
            </a:prstGeom>
            <a:noFill/>
          </p:spPr>
          <p:txBody>
            <a:bodyPr wrap="none" rtlCol="0">
              <a:spAutoFit/>
            </a:bodyPr>
            <a:lstStyle/>
            <a:p>
              <a:r>
                <a:rPr lang="en-US" sz="1200" dirty="0">
                  <a:solidFill>
                    <a:schemeClr val="bg1">
                      <a:lumMod val="50000"/>
                    </a:schemeClr>
                  </a:solidFill>
                </a:rPr>
                <a:t>Maximum (Minimum Value in the Data, Q</a:t>
              </a:r>
              <a:r>
                <a:rPr lang="en-US" sz="1200" baseline="-25000" dirty="0">
                  <a:solidFill>
                    <a:schemeClr val="bg1">
                      <a:lumMod val="50000"/>
                    </a:schemeClr>
                  </a:solidFill>
                </a:rPr>
                <a:t>1</a:t>
              </a:r>
              <a:r>
                <a:rPr lang="en-US" sz="1200" dirty="0">
                  <a:solidFill>
                    <a:schemeClr val="bg1">
                      <a:lumMod val="50000"/>
                    </a:schemeClr>
                  </a:solidFill>
                </a:rPr>
                <a:t> – I.5*IQR)</a:t>
              </a:r>
            </a:p>
          </p:txBody>
        </p:sp>
        <p:cxnSp>
          <p:nvCxnSpPr>
            <p:cNvPr id="33" name="Straight Arrow Connector 32"/>
            <p:cNvCxnSpPr>
              <a:stCxn id="35" idx="0"/>
            </p:cNvCxnSpPr>
            <p:nvPr/>
          </p:nvCxnSpPr>
          <p:spPr>
            <a:xfrm flipH="1" flipV="1">
              <a:off x="7257443" y="3289062"/>
              <a:ext cx="8447" cy="1591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206271" y="4880975"/>
              <a:ext cx="4119236" cy="303534"/>
            </a:xfrm>
            <a:prstGeom prst="rect">
              <a:avLst/>
            </a:prstGeom>
            <a:noFill/>
          </p:spPr>
          <p:txBody>
            <a:bodyPr wrap="none" rtlCol="0">
              <a:spAutoFit/>
            </a:bodyPr>
            <a:lstStyle/>
            <a:p>
              <a:r>
                <a:rPr lang="en-US" sz="1200" dirty="0">
                  <a:solidFill>
                    <a:schemeClr val="bg1">
                      <a:lumMod val="50000"/>
                    </a:schemeClr>
                  </a:solidFill>
                </a:rPr>
                <a:t>Minimum (Maximum Value in the Data, Q</a:t>
              </a:r>
              <a:r>
                <a:rPr lang="en-US" sz="1200" baseline="-25000" dirty="0">
                  <a:solidFill>
                    <a:schemeClr val="bg1">
                      <a:lumMod val="50000"/>
                    </a:schemeClr>
                  </a:solidFill>
                </a:rPr>
                <a:t>3</a:t>
              </a:r>
              <a:r>
                <a:rPr lang="en-US" sz="1200" dirty="0">
                  <a:solidFill>
                    <a:schemeClr val="bg1">
                      <a:lumMod val="50000"/>
                    </a:schemeClr>
                  </a:solidFill>
                </a:rPr>
                <a:t> + I.5*IQR)</a:t>
              </a:r>
            </a:p>
          </p:txBody>
        </p:sp>
        <p:sp>
          <p:nvSpPr>
            <p:cNvPr id="38" name="Oval 37"/>
            <p:cNvSpPr/>
            <p:nvPr/>
          </p:nvSpPr>
          <p:spPr>
            <a:xfrm>
              <a:off x="5715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39" name="Oval 38"/>
            <p:cNvSpPr/>
            <p:nvPr/>
          </p:nvSpPr>
          <p:spPr>
            <a:xfrm>
              <a:off x="1013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0" name="Oval 39"/>
            <p:cNvSpPr/>
            <p:nvPr/>
          </p:nvSpPr>
          <p:spPr>
            <a:xfrm>
              <a:off x="11658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1" name="Oval 40"/>
            <p:cNvSpPr/>
            <p:nvPr/>
          </p:nvSpPr>
          <p:spPr>
            <a:xfrm>
              <a:off x="1470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2" name="Oval 41"/>
            <p:cNvSpPr/>
            <p:nvPr/>
          </p:nvSpPr>
          <p:spPr>
            <a:xfrm>
              <a:off x="73533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3" name="Oval 42"/>
            <p:cNvSpPr/>
            <p:nvPr/>
          </p:nvSpPr>
          <p:spPr>
            <a:xfrm>
              <a:off x="750570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4" name="Oval 43"/>
            <p:cNvSpPr/>
            <p:nvPr/>
          </p:nvSpPr>
          <p:spPr>
            <a:xfrm>
              <a:off x="79476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sp>
          <p:nvSpPr>
            <p:cNvPr id="45" name="Oval 44"/>
            <p:cNvSpPr/>
            <p:nvPr/>
          </p:nvSpPr>
          <p:spPr>
            <a:xfrm>
              <a:off x="8252460" y="3200400"/>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50000"/>
                  </a:schemeClr>
                </a:solidFill>
              </a:endParaRPr>
            </a:p>
          </p:txBody>
        </p:sp>
        <p:cxnSp>
          <p:nvCxnSpPr>
            <p:cNvPr id="56" name="Straight Arrow Connector 55"/>
            <p:cNvCxnSpPr/>
            <p:nvPr/>
          </p:nvCxnSpPr>
          <p:spPr>
            <a:xfrm rot="16200000" flipH="1">
              <a:off x="236221"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497309" y="2019062"/>
              <a:ext cx="2288010" cy="303534"/>
            </a:xfrm>
            <a:prstGeom prst="rect">
              <a:avLst/>
            </a:prstGeom>
            <a:noFill/>
          </p:spPr>
          <p:txBody>
            <a:bodyPr wrap="square" rtlCol="0">
              <a:spAutoFit/>
            </a:bodyPr>
            <a:lstStyle/>
            <a:p>
              <a:pPr algn="ctr"/>
              <a:r>
                <a:rPr lang="en-US" sz="1200" dirty="0">
                  <a:solidFill>
                    <a:schemeClr val="bg1">
                      <a:lumMod val="50000"/>
                    </a:schemeClr>
                  </a:solidFill>
                </a:rPr>
                <a:t>Minimum Value in the Data</a:t>
              </a:r>
            </a:p>
          </p:txBody>
        </p:sp>
        <p:cxnSp>
          <p:nvCxnSpPr>
            <p:cNvPr id="60" name="Straight Arrow Connector 59"/>
            <p:cNvCxnSpPr/>
            <p:nvPr/>
          </p:nvCxnSpPr>
          <p:spPr>
            <a:xfrm rot="16200000" flipH="1">
              <a:off x="7917180" y="27432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370606" y="2016848"/>
              <a:ext cx="2340612" cy="303534"/>
            </a:xfrm>
            <a:prstGeom prst="rect">
              <a:avLst/>
            </a:prstGeom>
            <a:noFill/>
          </p:spPr>
          <p:txBody>
            <a:bodyPr wrap="square" rtlCol="0">
              <a:spAutoFit/>
            </a:bodyPr>
            <a:lstStyle/>
            <a:p>
              <a:pPr algn="ctr"/>
              <a:r>
                <a:rPr lang="en-US" sz="1200" dirty="0">
                  <a:solidFill>
                    <a:schemeClr val="bg1">
                      <a:lumMod val="50000"/>
                    </a:schemeClr>
                  </a:solidFill>
                </a:rPr>
                <a:t>Maximum Value in the Data</a:t>
              </a:r>
            </a:p>
          </p:txBody>
        </p:sp>
        <p:cxnSp>
          <p:nvCxnSpPr>
            <p:cNvPr id="63" name="Straight Arrow Connector 62"/>
            <p:cNvCxnSpPr/>
            <p:nvPr/>
          </p:nvCxnSpPr>
          <p:spPr>
            <a:xfrm rot="16200000" flipV="1">
              <a:off x="327660" y="3642360"/>
              <a:ext cx="609600" cy="30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5334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6096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47700" y="33528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88900" y="4089397"/>
              <a:ext cx="1642718" cy="303534"/>
            </a:xfrm>
            <a:prstGeom prst="rect">
              <a:avLst/>
            </a:prstGeom>
            <a:noFill/>
          </p:spPr>
          <p:txBody>
            <a:bodyPr wrap="square" rtlCol="0">
              <a:spAutoFit/>
            </a:bodyPr>
            <a:lstStyle/>
            <a:p>
              <a:pPr algn="ctr"/>
              <a:r>
                <a:rPr lang="en-US" sz="1200" dirty="0">
                  <a:solidFill>
                    <a:schemeClr val="bg1">
                      <a:lumMod val="50000"/>
                    </a:schemeClr>
                  </a:solidFill>
                </a:rPr>
                <a:t>Potential Outliers</a:t>
              </a:r>
            </a:p>
          </p:txBody>
        </p:sp>
        <p:cxnSp>
          <p:nvCxnSpPr>
            <p:cNvPr id="73" name="Straight Arrow Connector 72"/>
            <p:cNvCxnSpPr/>
            <p:nvPr/>
          </p:nvCxnSpPr>
          <p:spPr>
            <a:xfrm rot="16200000" flipV="1">
              <a:off x="7391400" y="3390900"/>
              <a:ext cx="609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7467600" y="3467100"/>
              <a:ext cx="609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7658100" y="36576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7811294" y="3504406"/>
              <a:ext cx="609600" cy="3063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286649" y="4090363"/>
              <a:ext cx="1555752" cy="303534"/>
            </a:xfrm>
            <a:prstGeom prst="rect">
              <a:avLst/>
            </a:prstGeom>
            <a:noFill/>
          </p:spPr>
          <p:txBody>
            <a:bodyPr wrap="square" rtlCol="0">
              <a:spAutoFit/>
            </a:bodyPr>
            <a:lstStyle/>
            <a:p>
              <a:pPr algn="ctr"/>
              <a:r>
                <a:rPr lang="en-US" sz="1200" dirty="0">
                  <a:solidFill>
                    <a:schemeClr val="bg1">
                      <a:lumMod val="50000"/>
                    </a:schemeClr>
                  </a:solidFill>
                </a:rPr>
                <a:t>Potential Outliers</a:t>
              </a:r>
            </a:p>
          </p:txBody>
        </p:sp>
      </p:grpSp>
    </p:spTree>
    <p:custDataLst>
      <p:tags r:id="rId1"/>
    </p:custDataLst>
    <p:extLst>
      <p:ext uri="{BB962C8B-B14F-4D97-AF65-F5344CB8AC3E}">
        <p14:creationId xmlns:p14="http://schemas.microsoft.com/office/powerpoint/2010/main" val="3406781748"/>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Box Plot </a:t>
            </a:r>
          </a:p>
        </p:txBody>
      </p:sp>
      <p:sp>
        <p:nvSpPr>
          <p:cNvPr id="3" name="Content Placeholder 2"/>
          <p:cNvSpPr>
            <a:spLocks noGrp="1"/>
          </p:cNvSpPr>
          <p:nvPr>
            <p:ph idx="1"/>
          </p:nvPr>
        </p:nvSpPr>
        <p:spPr/>
        <p:txBody>
          <a:bodyPr>
            <a:normAutofit/>
          </a:bodyPr>
          <a:lstStyle/>
          <a:p>
            <a:r>
              <a:rPr lang="en-US" sz="2500" dirty="0"/>
              <a:t>Data File: “Box Plot” tab in “Sample Data.xlsx”</a:t>
            </a:r>
          </a:p>
          <a:p>
            <a:r>
              <a:rPr lang="en-US" sz="2500" dirty="0"/>
              <a:t>Steps to render a Box Plot in SigmaXL</a:t>
            </a:r>
          </a:p>
          <a:p>
            <a:pPr lvl="1"/>
            <a:r>
              <a:rPr lang="en-US" dirty="0"/>
              <a:t>Select the entire range of the data</a:t>
            </a:r>
          </a:p>
          <a:p>
            <a:pPr lvl="1"/>
            <a:r>
              <a:rPr lang="en-US" dirty="0"/>
              <a:t>Click SigmaXL -&gt; Graphical Tools -&gt; Boxplots</a:t>
            </a:r>
          </a:p>
          <a:p>
            <a:pPr lvl="1"/>
            <a:r>
              <a:rPr lang="en-US" dirty="0"/>
              <a:t>A new window named “Boxplots” pops up with the selected range appearing in the box under “Please select your data”</a:t>
            </a:r>
          </a:p>
          <a:p>
            <a:pPr lvl="1"/>
            <a:r>
              <a:rPr lang="en-US" dirty="0"/>
              <a:t>Click “Next&gt;&gt;”</a:t>
            </a:r>
          </a:p>
          <a:p>
            <a:pPr lvl="1"/>
            <a:r>
              <a:rPr lang="en-US" dirty="0"/>
              <a:t>A new window also named “Boxplots” appears</a:t>
            </a:r>
          </a:p>
          <a:p>
            <a:pPr lvl="1"/>
            <a:r>
              <a:rPr lang="en-US" dirty="0"/>
              <a:t>Select “HtBk” as the “Numeric Data Variables (Y)”</a:t>
            </a:r>
          </a:p>
          <a:p>
            <a:pPr lvl="1"/>
            <a:r>
              <a:rPr lang="en-US" dirty="0"/>
              <a:t>Check the check box “Show Legend”</a:t>
            </a:r>
          </a:p>
          <a:p>
            <a:pPr lvl="1"/>
            <a:r>
              <a:rPr lang="en-US" dirty="0"/>
              <a:t>Click “OK&gt;&gt;”</a:t>
            </a:r>
          </a:p>
          <a:p>
            <a:pPr lvl="1"/>
            <a:r>
              <a:rPr lang="en-US" dirty="0"/>
              <a:t>The Boxplot appears automatically in the new tab “Boxplot (1)”</a:t>
            </a:r>
          </a:p>
          <a:p>
            <a:pPr lvl="1"/>
            <a:endParaRPr lang="en-US" dirty="0"/>
          </a:p>
          <a:p>
            <a:pPr lvl="1"/>
            <a:endParaRPr lang="en-US" dirty="0"/>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365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6161883"/>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Box Plot </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366</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7" name="Picture 6">
            <a:extLst>
              <a:ext uri="{FF2B5EF4-FFF2-40B4-BE49-F238E27FC236}">
                <a16:creationId xmlns:a16="http://schemas.microsoft.com/office/drawing/2014/main" id="{6ED0E2DA-8CEA-4F2F-AE3A-7652E6892D81}"/>
              </a:ext>
            </a:extLst>
          </p:cNvPr>
          <p:cNvPicPr>
            <a:picLocks noChangeAspect="1"/>
          </p:cNvPicPr>
          <p:nvPr/>
        </p:nvPicPr>
        <p:blipFill>
          <a:blip r:embed="rId3"/>
          <a:stretch>
            <a:fillRect/>
          </a:stretch>
        </p:blipFill>
        <p:spPr>
          <a:xfrm>
            <a:off x="4089400" y="1075836"/>
            <a:ext cx="3200400" cy="2790749"/>
          </a:xfrm>
          <a:prstGeom prst="rect">
            <a:avLst/>
          </a:prstGeom>
        </p:spPr>
      </p:pic>
      <p:pic>
        <p:nvPicPr>
          <p:cNvPr id="8" name="Picture 7">
            <a:extLst>
              <a:ext uri="{FF2B5EF4-FFF2-40B4-BE49-F238E27FC236}">
                <a16:creationId xmlns:a16="http://schemas.microsoft.com/office/drawing/2014/main" id="{1016DEBA-0114-425E-8A64-F4962BDD7132}"/>
              </a:ext>
            </a:extLst>
          </p:cNvPr>
          <p:cNvPicPr>
            <a:picLocks noChangeAspect="1"/>
          </p:cNvPicPr>
          <p:nvPr/>
        </p:nvPicPr>
        <p:blipFill>
          <a:blip r:embed="rId4"/>
          <a:stretch>
            <a:fillRect/>
          </a:stretch>
        </p:blipFill>
        <p:spPr>
          <a:xfrm>
            <a:off x="2489200" y="3806951"/>
            <a:ext cx="6400800" cy="2901697"/>
          </a:xfrm>
          <a:prstGeom prst="rect">
            <a:avLst/>
          </a:prstGeom>
        </p:spPr>
      </p:pic>
      <p:sp>
        <p:nvSpPr>
          <p:cNvPr id="25" name="Right Arrow 24"/>
          <p:cNvSpPr/>
          <p:nvPr/>
        </p:nvSpPr>
        <p:spPr>
          <a:xfrm rot="5400000">
            <a:off x="5461000" y="374373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80184888"/>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SigmaXL to Generate a Box Plot </a:t>
            </a:r>
          </a:p>
        </p:txBody>
      </p:sp>
      <p:sp>
        <p:nvSpPr>
          <p:cNvPr id="4" name="Slide Number Placeholder 3"/>
          <p:cNvSpPr>
            <a:spLocks noGrp="1"/>
          </p:cNvSpPr>
          <p:nvPr>
            <p:ph type="sldNum" sz="quarter" idx="4"/>
          </p:nvPr>
        </p:nvSpPr>
        <p:spPr/>
        <p:txBody>
          <a:bodyPr/>
          <a:lstStyle/>
          <a:p>
            <a:fld id="{5A6A12F4-C341-4E64-9C18-B0BA3358FAF5}" type="slidenum">
              <a:rPr lang="en-US" smtClean="0"/>
              <a:pPr/>
              <a:t>367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a:extLst>
              <a:ext uri="{FF2B5EF4-FFF2-40B4-BE49-F238E27FC236}">
                <a16:creationId xmlns:a16="http://schemas.microsoft.com/office/drawing/2014/main" id="{F4707E7D-423D-4867-9C79-7D780B3739A0}"/>
              </a:ext>
            </a:extLst>
          </p:cNvPr>
          <p:cNvPicPr>
            <a:picLocks noChangeAspect="1"/>
          </p:cNvPicPr>
          <p:nvPr/>
        </p:nvPicPr>
        <p:blipFill>
          <a:blip r:embed="rId3"/>
          <a:stretch>
            <a:fillRect/>
          </a:stretch>
        </p:blipFill>
        <p:spPr>
          <a:xfrm>
            <a:off x="1155700" y="1288184"/>
            <a:ext cx="9067800" cy="5082799"/>
          </a:xfrm>
          <a:prstGeom prst="rect">
            <a:avLst/>
          </a:prstGeom>
        </p:spPr>
      </p:pic>
    </p:spTree>
    <p:custDataLst>
      <p:tags r:id="rId1"/>
    </p:custDataLst>
    <p:extLst>
      <p:ext uri="{BB962C8B-B14F-4D97-AF65-F5344CB8AC3E}">
        <p14:creationId xmlns:p14="http://schemas.microsoft.com/office/powerpoint/2010/main" val="287956986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a:t>
            </a:r>
            <a:r>
              <a:rPr lang="en-US" b="1" dirty="0"/>
              <a:t>histogram</a:t>
            </a:r>
            <a:r>
              <a:rPr lang="en-US" dirty="0"/>
              <a:t> is a graphical tool to present the distribution of the data.</a:t>
            </a:r>
          </a:p>
          <a:p>
            <a:endParaRPr lang="en-US" dirty="0"/>
          </a:p>
          <a:p>
            <a:r>
              <a:rPr lang="en-US" dirty="0"/>
              <a:t>The X axis represents the possible values of the variable and the Y axis represents the frequency of the value occurring.</a:t>
            </a:r>
          </a:p>
          <a:p>
            <a:endParaRPr lang="en-US" dirty="0"/>
          </a:p>
          <a:p>
            <a:r>
              <a:rPr lang="en-US" dirty="0"/>
              <a:t>A histogram consists of adjacent rectangles erected over intervals with heights equal to the frequency density of the interval. </a:t>
            </a:r>
          </a:p>
          <a:p>
            <a:endParaRPr lang="en-US" dirty="0"/>
          </a:p>
          <a:p>
            <a:r>
              <a:rPr lang="en-US" dirty="0"/>
              <a:t>The total area of all the rectangles in a histogram is the number of data values.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5068508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normAutofit/>
          </a:bodyPr>
          <a:lstStyle/>
          <a:p>
            <a:r>
              <a:rPr lang="en-US" dirty="0"/>
              <a:t>A histogram can also be normalized. In this case, the X axis still represents the possible values of the variable, but the Y axis represents the percentage of observations that fall into each interval on the X axis.</a:t>
            </a:r>
          </a:p>
          <a:p>
            <a:endParaRPr lang="en-US" dirty="0"/>
          </a:p>
          <a:p>
            <a:r>
              <a:rPr lang="en-US" dirty="0"/>
              <a:t>The total area of all the rectangles in a normalized histogram is 1.</a:t>
            </a:r>
          </a:p>
          <a:p>
            <a:endParaRPr lang="en-US" dirty="0"/>
          </a:p>
          <a:p>
            <a:r>
              <a:rPr lang="en-US" dirty="0"/>
              <a:t>With the histogram, we have a better understanding of the shape, location, and spread of the data.</a:t>
            </a:r>
          </a:p>
        </p:txBody>
      </p:sp>
      <p:sp>
        <p:nvSpPr>
          <p:cNvPr id="6" name="Slide Number Placeholder 5"/>
          <p:cNvSpPr>
            <a:spLocks noGrp="1"/>
          </p:cNvSpPr>
          <p:nvPr>
            <p:ph type="sldNum" sz="quarter" idx="4"/>
          </p:nvPr>
        </p:nvSpPr>
        <p:spPr/>
        <p:txBody>
          <a:bodyPr/>
          <a:lstStyle/>
          <a:p>
            <a:fld id="{5A6A12F4-C341-4E64-9C18-B0BA3358FAF5}" type="slidenum">
              <a:rPr lang="en-US" smtClean="0"/>
              <a:pPr/>
              <a:t>369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13358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a:t>
            </a:r>
            <a:r>
              <a:rPr lang="en-US" sz="4400" dirty="0"/>
              <a:t> </a:t>
            </a:r>
            <a:r>
              <a:rPr lang="en-US" dirty="0"/>
              <a:t>Improve Phase</a:t>
            </a:r>
          </a:p>
        </p:txBody>
      </p:sp>
      <p:sp>
        <p:nvSpPr>
          <p:cNvPr id="3" name="Content Placeholder 2"/>
          <p:cNvSpPr>
            <a:spLocks noGrp="1"/>
          </p:cNvSpPr>
          <p:nvPr>
            <p:ph idx="1"/>
          </p:nvPr>
        </p:nvSpPr>
        <p:spPr/>
        <p:txBody>
          <a:bodyPr/>
          <a:lstStyle/>
          <a:p>
            <a:r>
              <a:rPr lang="en-US" b="1" dirty="0">
                <a:solidFill>
                  <a:srgbClr val="182835"/>
                </a:solidFill>
              </a:rPr>
              <a:t>Improve Phase Tools and Deliverables</a:t>
            </a:r>
          </a:p>
          <a:p>
            <a:pPr lvl="1"/>
            <a:r>
              <a:rPr lang="en-US" dirty="0"/>
              <a:t>Any Appropriate Tool from Previous Phases</a:t>
            </a:r>
          </a:p>
          <a:p>
            <a:pPr marL="411480" lvl="1" indent="0">
              <a:buNone/>
            </a:pPr>
            <a:endParaRPr lang="en-US" sz="2400" dirty="0"/>
          </a:p>
          <a:p>
            <a:pPr lvl="1"/>
            <a:r>
              <a:rPr lang="en-US" dirty="0"/>
              <a:t>Design of Experiment (DOE)</a:t>
            </a:r>
          </a:p>
          <a:p>
            <a:pPr lvl="2"/>
            <a:r>
              <a:rPr lang="en-US" dirty="0"/>
              <a:t>Full Factorial</a:t>
            </a:r>
          </a:p>
          <a:p>
            <a:pPr lvl="2"/>
            <a:r>
              <a:rPr lang="en-US" dirty="0"/>
              <a:t>Fractional Factorial</a:t>
            </a:r>
          </a:p>
          <a:p>
            <a:pPr marL="777240" lvl="2" indent="0">
              <a:buNone/>
            </a:pPr>
            <a:endParaRPr lang="en-US" sz="2200" dirty="0"/>
          </a:p>
          <a:p>
            <a:pPr lvl="1"/>
            <a:r>
              <a:rPr lang="en-US" dirty="0"/>
              <a:t>Pilot or Planned Study Using:</a:t>
            </a:r>
          </a:p>
          <a:p>
            <a:pPr lvl="2"/>
            <a:r>
              <a:rPr lang="en-US" dirty="0"/>
              <a:t>Hypothesis Testing</a:t>
            </a:r>
          </a:p>
          <a:p>
            <a:pPr lvl="2"/>
            <a:r>
              <a:rPr lang="en-US" dirty="0"/>
              <a:t>Valid Measurement Systems</a:t>
            </a:r>
          </a:p>
          <a:p>
            <a:pPr marL="777240" lvl="2" indent="0">
              <a:buNone/>
            </a:pPr>
            <a:endParaRPr lang="en-US" sz="2200" dirty="0"/>
          </a:p>
          <a:p>
            <a:pPr lvl="1"/>
            <a:r>
              <a:rPr lang="en-US" dirty="0"/>
              <a:t>Implementation Plan</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37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35173759"/>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370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5"/>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5638800" y="3429000"/>
            <a:ext cx="4477870" cy="3200400"/>
          </a:xfrm>
          <a:prstGeom prst="rect">
            <a:avLst/>
          </a:prstGeom>
          <a:noFill/>
          <a:ln w="9525">
            <a:noFill/>
            <a:miter lim="800000"/>
            <a:headEnd/>
            <a:tailEnd/>
          </a:ln>
          <a:effectLst/>
        </p:spPr>
      </p:pic>
      <p:pic>
        <p:nvPicPr>
          <p:cNvPr id="6" name="Picture 6"/>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1828800" y="1018674"/>
            <a:ext cx="5029200" cy="3705726"/>
          </a:xfrm>
          <a:prstGeom prst="rect">
            <a:avLst/>
          </a:prstGeom>
          <a:noFill/>
          <a:ln w="9525">
            <a:noFill/>
            <a:miter lim="800000"/>
            <a:headEnd/>
            <a:tailEnd/>
          </a:ln>
          <a:effectLst/>
        </p:spPr>
      </p:pic>
      <p:sp>
        <p:nvSpPr>
          <p:cNvPr id="8" name="TextBox 7"/>
          <p:cNvSpPr txBox="1"/>
          <p:nvPr/>
        </p:nvSpPr>
        <p:spPr>
          <a:xfrm>
            <a:off x="7010400" y="2348300"/>
            <a:ext cx="3429000" cy="646331"/>
          </a:xfrm>
          <a:prstGeom prst="rect">
            <a:avLst/>
          </a:prstGeom>
          <a:noFill/>
        </p:spPr>
        <p:txBody>
          <a:bodyPr wrap="square" rtlCol="0">
            <a:spAutoFit/>
          </a:bodyPr>
          <a:lstStyle/>
          <a:p>
            <a:r>
              <a:rPr lang="en-US" dirty="0">
                <a:solidFill>
                  <a:srgbClr val="000000"/>
                </a:solidFill>
                <a:latin typeface="+mj-lt"/>
              </a:rPr>
              <a:t>Histogram with frequency (count) as the Y axis</a:t>
            </a:r>
          </a:p>
        </p:txBody>
      </p:sp>
      <p:sp>
        <p:nvSpPr>
          <p:cNvPr id="10" name="TextBox 9"/>
          <p:cNvSpPr txBox="1"/>
          <p:nvPr/>
        </p:nvSpPr>
        <p:spPr>
          <a:xfrm>
            <a:off x="1295400" y="4572000"/>
            <a:ext cx="3907547" cy="646331"/>
          </a:xfrm>
          <a:prstGeom prst="rect">
            <a:avLst/>
          </a:prstGeom>
          <a:noFill/>
        </p:spPr>
        <p:txBody>
          <a:bodyPr wrap="square" rtlCol="0">
            <a:spAutoFit/>
          </a:bodyPr>
          <a:lstStyle/>
          <a:p>
            <a:r>
              <a:rPr lang="en-US" dirty="0">
                <a:solidFill>
                  <a:srgbClr val="000000"/>
                </a:solidFill>
                <a:latin typeface="+mj-lt"/>
              </a:rPr>
              <a:t>Normalized histogram with proportion (probability) as the Y axis</a:t>
            </a:r>
          </a:p>
        </p:txBody>
      </p:sp>
      <p:sp>
        <p:nvSpPr>
          <p:cNvPr id="12" name="Right Arrow 11"/>
          <p:cNvSpPr/>
          <p:nvPr/>
        </p:nvSpPr>
        <p:spPr>
          <a:xfrm>
            <a:off x="5220878" y="48768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0800000">
            <a:off x="6418082" y="2519065"/>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344441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3" name="Content Placeholder 2"/>
          <p:cNvSpPr>
            <a:spLocks noGrp="1"/>
          </p:cNvSpPr>
          <p:nvPr>
            <p:ph idx="1"/>
          </p:nvPr>
        </p:nvSpPr>
        <p:spPr/>
        <p:txBody>
          <a:bodyPr>
            <a:normAutofit/>
          </a:bodyPr>
          <a:lstStyle/>
          <a:p>
            <a:r>
              <a:rPr lang="en-US" sz="2500" dirty="0"/>
              <a:t>Data File: “Histogram” tab in “Sample Data.xlsx”</a:t>
            </a:r>
          </a:p>
          <a:p>
            <a:r>
              <a:rPr lang="en-US" sz="2500" dirty="0"/>
              <a:t>Steps to render a histogram in SigmaXL</a:t>
            </a:r>
          </a:p>
          <a:p>
            <a:pPr lvl="1"/>
            <a:r>
              <a:rPr lang="en-US" dirty="0"/>
              <a:t>Select the entire range of data</a:t>
            </a:r>
          </a:p>
          <a:p>
            <a:pPr lvl="1"/>
            <a:r>
              <a:rPr lang="en-US" dirty="0"/>
              <a:t>Click SigmaXL -&gt; Graphical Tools</a:t>
            </a:r>
            <a:br>
              <a:rPr lang="en-US" dirty="0"/>
            </a:br>
            <a:r>
              <a:rPr lang="en-US" dirty="0"/>
              <a:t>-&gt; Histograms &amp; Descriptive Statistics</a:t>
            </a:r>
          </a:p>
          <a:p>
            <a:pPr lvl="1"/>
            <a:r>
              <a:rPr lang="en-US" dirty="0"/>
              <a:t>A new window named “Histograms &amp; Descriptive” pops up with the selected range of data appearing in the box under “Please select your data”</a:t>
            </a:r>
          </a:p>
          <a:p>
            <a:pPr lvl="1"/>
            <a:r>
              <a:rPr lang="en-US" dirty="0"/>
              <a:t>Click “Next&gt;&gt;”</a:t>
            </a:r>
          </a:p>
          <a:p>
            <a:pPr lvl="1"/>
            <a:r>
              <a:rPr lang="en-US" dirty="0"/>
              <a:t>A new window named “Histograms &amp; Descriptive Statistics” appears</a:t>
            </a:r>
          </a:p>
          <a:p>
            <a:pPr lvl="1"/>
            <a:r>
              <a:rPr lang="en-US" dirty="0"/>
              <a:t>Select “HtBk” as the “Numeric Data Variables (Y)”</a:t>
            </a:r>
          </a:p>
          <a:p>
            <a:pPr lvl="1"/>
            <a:r>
              <a:rPr lang="en-US" dirty="0"/>
              <a:t>Click “OK&gt;&gt;”</a:t>
            </a:r>
          </a:p>
          <a:p>
            <a:pPr lvl="1"/>
            <a:r>
              <a:rPr lang="en-US" dirty="0"/>
              <a:t>The histogram appears in the new tab “Hist Descript (1)”</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74436192"/>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15" name="Slide Number Placeholder 14"/>
          <p:cNvSpPr>
            <a:spLocks noGrp="1"/>
          </p:cNvSpPr>
          <p:nvPr>
            <p:ph type="sldNum" sz="quarter" idx="4"/>
          </p:nvPr>
        </p:nvSpPr>
        <p:spPr/>
        <p:txBody>
          <a:bodyPr/>
          <a:lstStyle/>
          <a:p>
            <a:fld id="{5A6A12F4-C341-4E64-9C18-B0BA3358FAF5}" type="slidenum">
              <a:rPr lang="en-US" smtClean="0"/>
              <a:pPr/>
              <a:t>372</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00" y="3968320"/>
            <a:ext cx="6858000" cy="2622980"/>
          </a:xfrm>
          <a:prstGeom prst="rect">
            <a:avLst/>
          </a:prstGeom>
        </p:spPr>
      </p:pic>
      <p:pic>
        <p:nvPicPr>
          <p:cNvPr id="5" name="Picture 4">
            <a:extLst>
              <a:ext uri="{FF2B5EF4-FFF2-40B4-BE49-F238E27FC236}">
                <a16:creationId xmlns:a16="http://schemas.microsoft.com/office/drawing/2014/main" id="{C223F5EE-BC6F-4539-A1A1-E4F7EE7AE1C0}"/>
              </a:ext>
            </a:extLst>
          </p:cNvPr>
          <p:cNvPicPr>
            <a:picLocks noChangeAspect="1"/>
          </p:cNvPicPr>
          <p:nvPr/>
        </p:nvPicPr>
        <p:blipFill>
          <a:blip r:embed="rId4"/>
          <a:stretch>
            <a:fillRect/>
          </a:stretch>
        </p:blipFill>
        <p:spPr>
          <a:xfrm>
            <a:off x="4089400" y="1095448"/>
            <a:ext cx="3200400" cy="2790752"/>
          </a:xfrm>
          <a:prstGeom prst="rect">
            <a:avLst/>
          </a:prstGeom>
        </p:spPr>
      </p:pic>
      <p:sp>
        <p:nvSpPr>
          <p:cNvPr id="25" name="Right Arrow 24"/>
          <p:cNvSpPr/>
          <p:nvPr/>
        </p:nvSpPr>
        <p:spPr>
          <a:xfrm rot="5400000">
            <a:off x="5461000" y="377486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5273995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Histogram</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373</a:t>
            </a:fld>
            <a:endParaRPr lang="en-US" dirty="0"/>
          </a:p>
        </p:txBody>
      </p:sp>
      <p:sp>
        <p:nvSpPr>
          <p:cNvPr id="11" name="Footer Placeholder 10"/>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9"/>
          <p:cNvPicPr>
            <a:picLocks noChangeAspect="1"/>
          </p:cNvPicPr>
          <p:nvPr/>
        </p:nvPicPr>
        <p:blipFill>
          <a:blip r:embed="rId3"/>
          <a:stretch>
            <a:fillRect/>
          </a:stretch>
        </p:blipFill>
        <p:spPr>
          <a:xfrm>
            <a:off x="660400" y="1579419"/>
            <a:ext cx="10058400" cy="4058103"/>
          </a:xfrm>
          <a:prstGeom prst="rect">
            <a:avLst/>
          </a:prstGeom>
          <a:ln w="6350">
            <a:solidFill>
              <a:schemeClr val="bg1">
                <a:lumMod val="85000"/>
              </a:schemeClr>
            </a:solidFill>
          </a:ln>
        </p:spPr>
      </p:pic>
      <p:sp>
        <p:nvSpPr>
          <p:cNvPr id="15" name="TextBox 14"/>
          <p:cNvSpPr txBox="1"/>
          <p:nvPr/>
        </p:nvSpPr>
        <p:spPr>
          <a:xfrm>
            <a:off x="3276600" y="5943600"/>
            <a:ext cx="1839686" cy="369332"/>
          </a:xfrm>
          <a:prstGeom prst="rect">
            <a:avLst/>
          </a:prstGeom>
          <a:noFill/>
          <a:ln>
            <a:noFill/>
          </a:ln>
        </p:spPr>
        <p:txBody>
          <a:bodyPr wrap="square" rtlCol="0">
            <a:spAutoFit/>
          </a:bodyPr>
          <a:lstStyle/>
          <a:p>
            <a:pPr algn="ctr"/>
            <a:r>
              <a:rPr lang="en-US" b="1" dirty="0">
                <a:solidFill>
                  <a:schemeClr val="bg1">
                    <a:lumMod val="50000"/>
                  </a:schemeClr>
                </a:solidFill>
              </a:rPr>
              <a:t>Histogram</a:t>
            </a:r>
          </a:p>
        </p:txBody>
      </p:sp>
      <p:sp>
        <p:nvSpPr>
          <p:cNvPr id="13" name="Right Arrow 12"/>
          <p:cNvSpPr/>
          <p:nvPr/>
        </p:nvSpPr>
        <p:spPr>
          <a:xfrm rot="16200000">
            <a:off x="3967843" y="55626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1660949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a:t>
            </a:r>
            <a:r>
              <a:rPr lang="en-US" b="1" dirty="0"/>
              <a:t>scatter plot</a:t>
            </a:r>
            <a:r>
              <a:rPr lang="en-US" dirty="0"/>
              <a:t> is a diagram to present the relationship between two variables of a data set.</a:t>
            </a:r>
          </a:p>
          <a:p>
            <a:endParaRPr lang="en-US" dirty="0"/>
          </a:p>
          <a:p>
            <a:r>
              <a:rPr lang="en-US" dirty="0"/>
              <a:t>A scatter plot consists of a set of data points. </a:t>
            </a:r>
          </a:p>
          <a:p>
            <a:endParaRPr lang="en-US" dirty="0"/>
          </a:p>
          <a:p>
            <a:r>
              <a:rPr lang="en-US" dirty="0"/>
              <a:t>On the scatter plot, a single observation is presented by a data point with its horizontal position equal to the value of one variable and its vertical position equal to the value of the other variable.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374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9798395"/>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a:t>
            </a:r>
          </a:p>
        </p:txBody>
      </p:sp>
      <p:sp>
        <p:nvSpPr>
          <p:cNvPr id="3" name="Content Placeholder 2"/>
          <p:cNvSpPr>
            <a:spLocks noGrp="1"/>
          </p:cNvSpPr>
          <p:nvPr>
            <p:ph idx="1"/>
          </p:nvPr>
        </p:nvSpPr>
        <p:spPr/>
        <p:txBody>
          <a:bodyPr>
            <a:normAutofit/>
          </a:bodyPr>
          <a:lstStyle/>
          <a:p>
            <a:r>
              <a:rPr lang="en-US" dirty="0"/>
              <a:t>A scatter plot helps to understand:</a:t>
            </a:r>
          </a:p>
          <a:p>
            <a:pPr lvl="1">
              <a:lnSpc>
                <a:spcPct val="200000"/>
              </a:lnSpc>
            </a:pPr>
            <a:r>
              <a:rPr lang="en-US" dirty="0"/>
              <a:t>Whether the two variables are related to each other or not</a:t>
            </a:r>
          </a:p>
          <a:p>
            <a:pPr lvl="1">
              <a:lnSpc>
                <a:spcPct val="200000"/>
              </a:lnSpc>
            </a:pPr>
            <a:r>
              <a:rPr lang="en-US" dirty="0"/>
              <a:t>How is the strength of their relationship</a:t>
            </a:r>
          </a:p>
          <a:p>
            <a:pPr lvl="1">
              <a:lnSpc>
                <a:spcPct val="200000"/>
              </a:lnSpc>
            </a:pPr>
            <a:r>
              <a:rPr lang="en-US" dirty="0"/>
              <a:t>What is the shape of their relationship</a:t>
            </a:r>
          </a:p>
          <a:p>
            <a:pPr lvl="1">
              <a:lnSpc>
                <a:spcPct val="200000"/>
              </a:lnSpc>
            </a:pPr>
            <a:r>
              <a:rPr lang="en-US" dirty="0"/>
              <a:t>What is the direction of their relationship</a:t>
            </a:r>
          </a:p>
          <a:p>
            <a:pPr lvl="1">
              <a:lnSpc>
                <a:spcPct val="200000"/>
              </a:lnSpc>
            </a:pPr>
            <a:r>
              <a:rPr lang="en-US" dirty="0"/>
              <a:t>Whether outliers are present.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9469066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Scatter Plot</a:t>
            </a:r>
          </a:p>
        </p:txBody>
      </p:sp>
      <p:sp>
        <p:nvSpPr>
          <p:cNvPr id="3" name="Content Placeholder 2"/>
          <p:cNvSpPr>
            <a:spLocks noGrp="1"/>
          </p:cNvSpPr>
          <p:nvPr>
            <p:ph idx="1"/>
          </p:nvPr>
        </p:nvSpPr>
        <p:spPr/>
        <p:txBody>
          <a:bodyPr/>
          <a:lstStyle/>
          <a:p>
            <a:r>
              <a:rPr lang="en-US" sz="2500" dirty="0"/>
              <a:t>Data File: “Scatter Plot” tab in “Sample Data.xlsx”</a:t>
            </a:r>
          </a:p>
          <a:p>
            <a:r>
              <a:rPr lang="en-US" sz="2500" dirty="0"/>
              <a:t>Steps to render a histogram in SigmaXL</a:t>
            </a:r>
          </a:p>
          <a:p>
            <a:pPr lvl="1"/>
            <a:r>
              <a:rPr lang="en-US" dirty="0"/>
              <a:t>Select the entire range of data (both “MPG” and “weight”)</a:t>
            </a:r>
          </a:p>
          <a:p>
            <a:pPr lvl="1"/>
            <a:r>
              <a:rPr lang="en-US" dirty="0"/>
              <a:t>Click SigmaXL -&gt; Graphical Tools -&gt; Scatter Plots</a:t>
            </a:r>
          </a:p>
          <a:p>
            <a:pPr lvl="1"/>
            <a:r>
              <a:rPr lang="en-US" dirty="0"/>
              <a:t>A new window named “Scatter Plots” pops up with the selected range of data appearing in the box under “Please select your data”</a:t>
            </a:r>
          </a:p>
          <a:p>
            <a:pPr lvl="1"/>
            <a:r>
              <a:rPr lang="en-US" dirty="0"/>
              <a:t>Click “Next&gt;&gt;”</a:t>
            </a:r>
          </a:p>
          <a:p>
            <a:pPr lvl="1"/>
            <a:r>
              <a:rPr lang="en-US" dirty="0"/>
              <a:t>A new window also named “Scatter Plots” appears</a:t>
            </a:r>
          </a:p>
          <a:p>
            <a:pPr lvl="1"/>
            <a:r>
              <a:rPr lang="en-US" dirty="0"/>
              <a:t>Select “MPG” as the “Numeric Response (Y)”</a:t>
            </a:r>
          </a:p>
          <a:p>
            <a:pPr lvl="1"/>
            <a:r>
              <a:rPr lang="en-US" dirty="0"/>
              <a:t>Select “weight” as the “Numeric Predictor (X1)”</a:t>
            </a:r>
          </a:p>
          <a:p>
            <a:pPr lvl="1"/>
            <a:r>
              <a:rPr lang="en-US" dirty="0"/>
              <a:t>Click “OK&gt;&gt;”</a:t>
            </a:r>
          </a:p>
          <a:p>
            <a:pPr lvl="1"/>
            <a:r>
              <a:rPr lang="en-US" dirty="0"/>
              <a:t>The scatterplot appears in the new tab “Scatterplot (1)”</a:t>
            </a:r>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376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12210645"/>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Use SigmaXL to Generate a Scatter Plot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377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9" name="Picture 8">
            <a:extLst>
              <a:ext uri="{FF2B5EF4-FFF2-40B4-BE49-F238E27FC236}">
                <a16:creationId xmlns:a16="http://schemas.microsoft.com/office/drawing/2014/main" id="{92F98ACB-2944-42AE-9619-0E07ECA10218}"/>
              </a:ext>
            </a:extLst>
          </p:cNvPr>
          <p:cNvPicPr>
            <a:picLocks noChangeAspect="1"/>
          </p:cNvPicPr>
          <p:nvPr/>
        </p:nvPicPr>
        <p:blipFill>
          <a:blip r:embed="rId3"/>
          <a:stretch>
            <a:fillRect/>
          </a:stretch>
        </p:blipFill>
        <p:spPr>
          <a:xfrm>
            <a:off x="4038600" y="1129893"/>
            <a:ext cx="3200400" cy="2790749"/>
          </a:xfrm>
          <a:prstGeom prst="rect">
            <a:avLst/>
          </a:prstGeom>
        </p:spPr>
      </p:pic>
      <p:pic>
        <p:nvPicPr>
          <p:cNvPr id="10" name="Picture 9">
            <a:extLst>
              <a:ext uri="{FF2B5EF4-FFF2-40B4-BE49-F238E27FC236}">
                <a16:creationId xmlns:a16="http://schemas.microsoft.com/office/drawing/2014/main" id="{229FEB70-B346-4E00-B21F-FC90E130070F}"/>
              </a:ext>
            </a:extLst>
          </p:cNvPr>
          <p:cNvPicPr>
            <a:picLocks noChangeAspect="1"/>
          </p:cNvPicPr>
          <p:nvPr/>
        </p:nvPicPr>
        <p:blipFill>
          <a:blip r:embed="rId4"/>
          <a:stretch>
            <a:fillRect/>
          </a:stretch>
        </p:blipFill>
        <p:spPr>
          <a:xfrm>
            <a:off x="2438400" y="4059936"/>
            <a:ext cx="6400800" cy="2645664"/>
          </a:xfrm>
          <a:prstGeom prst="rect">
            <a:avLst/>
          </a:prstGeom>
        </p:spPr>
      </p:pic>
      <p:sp>
        <p:nvSpPr>
          <p:cNvPr id="22" name="Right Arrow 21"/>
          <p:cNvSpPr/>
          <p:nvPr/>
        </p:nvSpPr>
        <p:spPr>
          <a:xfrm rot="5400000">
            <a:off x="5410200" y="383788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4400822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SigmaXL to Generate a Scatter Plot</a:t>
            </a:r>
          </a:p>
        </p:txBody>
      </p:sp>
      <p:sp>
        <p:nvSpPr>
          <p:cNvPr id="4" name="Slide Number Placeholder 3"/>
          <p:cNvSpPr>
            <a:spLocks noGrp="1"/>
          </p:cNvSpPr>
          <p:nvPr>
            <p:ph type="sldNum" sz="quarter" idx="4"/>
          </p:nvPr>
        </p:nvSpPr>
        <p:spPr/>
        <p:txBody>
          <a:bodyPr/>
          <a:lstStyle/>
          <a:p>
            <a:fld id="{5A6A12F4-C341-4E64-9C18-B0BA3358FAF5}" type="slidenum">
              <a:rPr lang="en-US" smtClean="0"/>
              <a:pPr/>
              <a:t>378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p:cNvPicPr>
            <a:picLocks noChangeAspect="1"/>
          </p:cNvPicPr>
          <p:nvPr/>
        </p:nvPicPr>
        <p:blipFill>
          <a:blip r:embed="rId3"/>
          <a:stretch>
            <a:fillRect/>
          </a:stretch>
        </p:blipFill>
        <p:spPr>
          <a:xfrm>
            <a:off x="1051977" y="1205948"/>
            <a:ext cx="9275245" cy="52578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82361632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a:t>
            </a:r>
          </a:p>
        </p:txBody>
      </p:sp>
      <p:sp>
        <p:nvSpPr>
          <p:cNvPr id="3" name="Content Placeholder 2"/>
          <p:cNvSpPr>
            <a:spLocks noGrp="1"/>
          </p:cNvSpPr>
          <p:nvPr>
            <p:ph idx="1"/>
          </p:nvPr>
        </p:nvSpPr>
        <p:spPr/>
        <p:txBody>
          <a:bodyPr>
            <a:normAutofit/>
          </a:bodyPr>
          <a:lstStyle/>
          <a:p>
            <a:r>
              <a:rPr lang="en-US" dirty="0"/>
              <a:t>A </a:t>
            </a:r>
            <a:r>
              <a:rPr lang="en-US" b="1" dirty="0"/>
              <a:t>run chart </a:t>
            </a:r>
            <a:r>
              <a:rPr lang="en-US" dirty="0"/>
              <a:t>is a chart used to present the data in time order. It captures the process performance over time.</a:t>
            </a:r>
          </a:p>
          <a:p>
            <a:endParaRPr lang="en-US" dirty="0"/>
          </a:p>
          <a:p>
            <a:r>
              <a:rPr lang="en-US" dirty="0"/>
              <a:t>The X axis of the run chart indicates the time and the Y axis indicates the observed values.</a:t>
            </a:r>
          </a:p>
          <a:p>
            <a:endParaRPr lang="en-US" dirty="0"/>
          </a:p>
          <a:p>
            <a:r>
              <a:rPr lang="en-US" dirty="0"/>
              <a:t>Run chart looks similar to control charts except that a run chart does not have control limits plotted. It is easier to produce a run chart than a control chart.</a:t>
            </a:r>
          </a:p>
          <a:p>
            <a:endParaRPr lang="en-US" dirty="0"/>
          </a:p>
          <a:p>
            <a:r>
              <a:rPr lang="en-US" dirty="0"/>
              <a:t>It is often used to identify the anomalies in the data and discover the pattern of data changing over time.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379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4986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p>
        </p:txBody>
      </p:sp>
      <p:sp>
        <p:nvSpPr>
          <p:cNvPr id="3" name="Content Placeholder 2"/>
          <p:cNvSpPr>
            <a:spLocks noGrp="1"/>
          </p:cNvSpPr>
          <p:nvPr>
            <p:ph idx="1"/>
          </p:nvPr>
        </p:nvSpPr>
        <p:spPr/>
        <p:txBody>
          <a:bodyPr>
            <a:normAutofit/>
          </a:bodyPr>
          <a:lstStyle/>
          <a:p>
            <a:r>
              <a:rPr lang="en-US" dirty="0"/>
              <a:t>The last of the 5 core phases of the DMAIC methodology is the </a:t>
            </a:r>
            <a:r>
              <a:rPr lang="en-US" b="1" dirty="0"/>
              <a:t>Control</a:t>
            </a:r>
            <a:r>
              <a:rPr lang="en-US" dirty="0"/>
              <a:t> phase. </a:t>
            </a:r>
          </a:p>
          <a:p>
            <a:pPr marL="114300" indent="0">
              <a:buNone/>
            </a:pPr>
            <a:endParaRPr lang="en-US" dirty="0"/>
          </a:p>
          <a:p>
            <a:r>
              <a:rPr lang="en-US" dirty="0"/>
              <a:t>The goal of the Control phase is to establish automated and managed mechanisms to maintain and sustain your improvement.</a:t>
            </a:r>
          </a:p>
          <a:p>
            <a:pPr marL="114300" indent="0">
              <a:buNone/>
            </a:pPr>
            <a:endParaRPr lang="en-US" dirty="0"/>
          </a:p>
          <a:p>
            <a:r>
              <a:rPr lang="en-US" dirty="0"/>
              <a:t>A successful control plan also establishes a reaction and mitigation plan as well as an accountability structure.</a:t>
            </a:r>
          </a:p>
          <a:p>
            <a:pPr lvl="3"/>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0174209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Plot a Run Chart in SigmaXL</a:t>
            </a:r>
          </a:p>
        </p:txBody>
      </p:sp>
      <p:sp>
        <p:nvSpPr>
          <p:cNvPr id="3" name="Content Placeholder 2"/>
          <p:cNvSpPr>
            <a:spLocks noGrp="1"/>
          </p:cNvSpPr>
          <p:nvPr>
            <p:ph idx="1"/>
          </p:nvPr>
        </p:nvSpPr>
        <p:spPr/>
        <p:txBody>
          <a:bodyPr>
            <a:normAutofit/>
          </a:bodyPr>
          <a:lstStyle/>
          <a:p>
            <a:r>
              <a:rPr lang="en-US" dirty="0"/>
              <a:t>Steps to plot a run chart in SigmaXL:</a:t>
            </a:r>
          </a:p>
          <a:p>
            <a:pPr lvl="1"/>
            <a:r>
              <a:rPr lang="en-US" dirty="0"/>
              <a:t>Data File: “Run Chart” tab in “Sample Data.xlsx”</a:t>
            </a:r>
          </a:p>
          <a:p>
            <a:pPr lvl="1"/>
            <a:r>
              <a:rPr lang="en-US" dirty="0"/>
              <a:t>Select the entire range of the data (“Measurement”, “Cycle” and “Trend”). In this first example, let’s select the data in column “Measurement’. We will use the other two columns later.</a:t>
            </a:r>
          </a:p>
          <a:p>
            <a:pPr lvl="1"/>
            <a:r>
              <a:rPr lang="en-US" dirty="0"/>
              <a:t>Click </a:t>
            </a:r>
            <a:r>
              <a:rPr lang="en-US" dirty="0" err="1"/>
              <a:t>SigmaXL</a:t>
            </a:r>
            <a:r>
              <a:rPr lang="en-US" dirty="0"/>
              <a:t> -&gt; Graphical Tools -&gt; Run Chart</a:t>
            </a:r>
          </a:p>
          <a:p>
            <a:pPr lvl="1"/>
            <a:r>
              <a:rPr lang="en-US" dirty="0"/>
              <a:t>A new window named “Run Chart” pops up with the selected range of data appearing in the box under “Please select your data”</a:t>
            </a:r>
          </a:p>
          <a:p>
            <a:pPr lvl="1"/>
            <a:r>
              <a:rPr lang="en-US" dirty="0"/>
              <a:t>Click “Next&gt;&gt;”</a:t>
            </a:r>
          </a:p>
          <a:p>
            <a:pPr lvl="1"/>
            <a:r>
              <a:rPr lang="en-US" dirty="0"/>
              <a:t>A new window also named “Run Chart” appears</a:t>
            </a:r>
          </a:p>
          <a:p>
            <a:pPr lvl="1"/>
            <a:r>
              <a:rPr lang="en-US" dirty="0"/>
              <a:t>Select “Measurement” as the “Numeric Data Variable (Y)”</a:t>
            </a:r>
          </a:p>
          <a:p>
            <a:pPr lvl="1"/>
            <a:r>
              <a:rPr lang="en-US" dirty="0"/>
              <a:t>Click “OK”</a:t>
            </a:r>
          </a:p>
          <a:p>
            <a:pPr lvl="1"/>
            <a:r>
              <a:rPr lang="en-US" dirty="0"/>
              <a:t>The run chart appears automatically in the tab “Run Chart (1)”</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380</a:t>
            </a:fld>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9" name="Footer Placeholder 7"/>
          <p:cNvSpPr>
            <a:spLocks noGrp="1"/>
          </p:cNvSpPr>
          <p:nvPr>
            <p:ph type="ftr" sz="quarter" idx="3"/>
          </p:nvPr>
        </p:nvSpPr>
        <p:spPr>
          <a:xfrm rot="5400000">
            <a:off x="10276840" y="1356361"/>
            <a:ext cx="2895602" cy="487680"/>
          </a:xfrm>
        </p:spPr>
        <p:txBody>
          <a:bodyPr/>
          <a:lstStyle/>
          <a:p>
            <a:r>
              <a:rPr lang="en-US"/>
              <a:t>© Lean Partner Global</a:t>
            </a:r>
            <a:endParaRPr lang="en-US" dirty="0"/>
          </a:p>
        </p:txBody>
      </p:sp>
    </p:spTree>
    <p:custDataLst>
      <p:tags r:id="rId1"/>
    </p:custDataLst>
    <p:extLst>
      <p:ext uri="{BB962C8B-B14F-4D97-AF65-F5344CB8AC3E}">
        <p14:creationId xmlns:p14="http://schemas.microsoft.com/office/powerpoint/2010/main" val="8178120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Run Chart in SigmaXL</a:t>
            </a:r>
          </a:p>
        </p:txBody>
      </p:sp>
      <p:sp>
        <p:nvSpPr>
          <p:cNvPr id="4" name="Slide Number Placeholder 3"/>
          <p:cNvSpPr>
            <a:spLocks noGrp="1"/>
          </p:cNvSpPr>
          <p:nvPr>
            <p:ph type="sldNum" sz="quarter" idx="4"/>
          </p:nvPr>
        </p:nvSpPr>
        <p:spPr/>
        <p:txBody>
          <a:bodyPr/>
          <a:lstStyle/>
          <a:p>
            <a:fld id="{5A6A12F4-C341-4E64-9C18-B0BA3358FAF5}" type="slidenum">
              <a:rPr lang="en-US" smtClean="0"/>
              <a:pPr/>
              <a:t>381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7" name="Picture 6">
            <a:extLst>
              <a:ext uri="{FF2B5EF4-FFF2-40B4-BE49-F238E27FC236}">
                <a16:creationId xmlns:a16="http://schemas.microsoft.com/office/drawing/2014/main" id="{847FA2AD-C0E7-4CA9-B235-AEB45C64D6A9}"/>
              </a:ext>
            </a:extLst>
          </p:cNvPr>
          <p:cNvPicPr>
            <a:picLocks noChangeAspect="1"/>
          </p:cNvPicPr>
          <p:nvPr/>
        </p:nvPicPr>
        <p:blipFill>
          <a:blip r:embed="rId3"/>
          <a:stretch>
            <a:fillRect/>
          </a:stretch>
        </p:blipFill>
        <p:spPr>
          <a:xfrm>
            <a:off x="4089400" y="1049476"/>
            <a:ext cx="3200400" cy="2790749"/>
          </a:xfrm>
          <a:prstGeom prst="rect">
            <a:avLst/>
          </a:prstGeom>
        </p:spPr>
      </p:pic>
      <p:pic>
        <p:nvPicPr>
          <p:cNvPr id="11" name="Picture 10">
            <a:extLst>
              <a:ext uri="{FF2B5EF4-FFF2-40B4-BE49-F238E27FC236}">
                <a16:creationId xmlns:a16="http://schemas.microsoft.com/office/drawing/2014/main" id="{D817406C-6662-428B-BC7A-EDC626D5AC5C}"/>
              </a:ext>
            </a:extLst>
          </p:cNvPr>
          <p:cNvPicPr>
            <a:picLocks noChangeAspect="1"/>
          </p:cNvPicPr>
          <p:nvPr/>
        </p:nvPicPr>
        <p:blipFill>
          <a:blip r:embed="rId4"/>
          <a:stretch>
            <a:fillRect/>
          </a:stretch>
        </p:blipFill>
        <p:spPr>
          <a:xfrm>
            <a:off x="2489200" y="3840225"/>
            <a:ext cx="6400800" cy="2888566"/>
          </a:xfrm>
          <a:prstGeom prst="rect">
            <a:avLst/>
          </a:prstGeom>
        </p:spPr>
      </p:pic>
      <p:sp>
        <p:nvSpPr>
          <p:cNvPr id="21" name="Right Arrow 20"/>
          <p:cNvSpPr/>
          <p:nvPr/>
        </p:nvSpPr>
        <p:spPr>
          <a:xfrm rot="5400000">
            <a:off x="5461000" y="374670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46603409"/>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Run chart is used to identify the trend, cycle, seasonal pattern, abnormality in the data</a:t>
            </a:r>
            <a:r>
              <a:rPr lang="en-US" sz="2500" dirty="0"/>
              <a:t>.</a:t>
            </a:r>
          </a:p>
          <a:p>
            <a:pPr marL="582889" lvl="1" indent="-285709"/>
            <a:r>
              <a:rPr lang="en-US" sz="2600" dirty="0"/>
              <a:t>The time series in this chart appear stable. </a:t>
            </a:r>
          </a:p>
          <a:p>
            <a:pPr marL="582889" lvl="1" indent="-285709"/>
            <a:r>
              <a:rPr lang="en-US" sz="2600" dirty="0"/>
              <a:t>There are no extreme outliers, trending or seasonal patterns.</a:t>
            </a:r>
          </a:p>
          <a:p>
            <a:endParaRPr lang="en-US" sz="25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382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3400" y="3137628"/>
            <a:ext cx="7772400" cy="3173543"/>
          </a:xfrm>
          <a:prstGeom prst="rect">
            <a:avLst/>
          </a:prstGeom>
          <a:noFill/>
          <a:ln w="3175">
            <a:solidFill>
              <a:srgbClr val="00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92993459"/>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Create another run chart using the data listed in column “Cycle” in the “Run Chart” tab of “Sample Data.xlsx”.</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383</a:t>
            </a:fld>
            <a:endParaRPr lang="en-US" dirty="0"/>
          </a:p>
        </p:txBody>
      </p:sp>
      <p:sp>
        <p:nvSpPr>
          <p:cNvPr id="10" name="Footer Placeholder 9"/>
          <p:cNvSpPr>
            <a:spLocks noGrp="1"/>
          </p:cNvSpPr>
          <p:nvPr>
            <p:ph type="ftr" sz="quarter" idx="3"/>
          </p:nvPr>
        </p:nvSpPr>
        <p:spPr/>
        <p:txBody>
          <a:bodyPr/>
          <a:lstStyle/>
          <a:p>
            <a:r>
              <a:rPr lang="en-US"/>
              <a:t>© Lean Partner Global</a:t>
            </a:r>
            <a:endParaRPr lang="en-US" dirty="0"/>
          </a:p>
        </p:txBody>
      </p:sp>
      <p:sp>
        <p:nvSpPr>
          <p:cNvPr id="15" name="Rectangle 14"/>
          <p:cNvSpPr/>
          <p:nvPr/>
        </p:nvSpPr>
        <p:spPr>
          <a:xfrm>
            <a:off x="762000" y="2033587"/>
            <a:ext cx="9829800" cy="2462213"/>
          </a:xfrm>
          <a:prstGeom prst="rect">
            <a:avLst/>
          </a:prstGeom>
        </p:spPr>
        <p:txBody>
          <a:bodyPr wrap="square">
            <a:spAutoFit/>
          </a:bodyPr>
          <a:lstStyle/>
          <a:p>
            <a:pPr>
              <a:buFont typeface="Arial" pitchFamily="34" charset="0"/>
              <a:buChar char="•"/>
            </a:pPr>
            <a:r>
              <a:rPr lang="en-US" sz="2200" dirty="0"/>
              <a:t> </a:t>
            </a:r>
            <a:r>
              <a:rPr lang="en-US" sz="2200" dirty="0">
                <a:latin typeface="+mj-lt"/>
              </a:rPr>
              <a:t>In this example, the data clearly is exhibiting a pattern.  It could be something that is “seasonal”, or could be something cyclical in a process.</a:t>
            </a:r>
          </a:p>
          <a:p>
            <a:pPr>
              <a:buFont typeface="Arial" pitchFamily="34" charset="0"/>
              <a:buChar char="•"/>
            </a:pPr>
            <a:endParaRPr lang="en-US" sz="2200" dirty="0">
              <a:latin typeface="+mj-lt"/>
            </a:endParaRPr>
          </a:p>
          <a:p>
            <a:pPr>
              <a:buFont typeface="Arial" pitchFamily="34" charset="0"/>
              <a:buChar char="•"/>
            </a:pPr>
            <a:r>
              <a:rPr lang="en-US" sz="2200" dirty="0">
                <a:latin typeface="+mj-lt"/>
              </a:rPr>
              <a:t> Imagine that the data points are monthly, and this is showing us a process performing over the period of 2.5 years.  Perhaps this represent the number of customers buying new homes.  The home buying market tends to peak in the summer months and dies down in the winter.</a:t>
            </a:r>
          </a:p>
        </p:txBody>
      </p:sp>
      <p:grpSp>
        <p:nvGrpSpPr>
          <p:cNvPr id="4" name="Group 3">
            <a:extLst>
              <a:ext uri="{FF2B5EF4-FFF2-40B4-BE49-F238E27FC236}">
                <a16:creationId xmlns:a16="http://schemas.microsoft.com/office/drawing/2014/main" id="{25CEF5D8-782E-4B70-89E7-46D29620FB5F}"/>
              </a:ext>
            </a:extLst>
          </p:cNvPr>
          <p:cNvGrpSpPr/>
          <p:nvPr/>
        </p:nvGrpSpPr>
        <p:grpSpPr>
          <a:xfrm>
            <a:off x="1382371" y="4323817"/>
            <a:ext cx="8766857" cy="2180892"/>
            <a:chOff x="922429" y="4347637"/>
            <a:chExt cx="8766857" cy="2180892"/>
          </a:xfrm>
        </p:grpSpPr>
        <p:pic>
          <p:nvPicPr>
            <p:cNvPr id="307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4703114"/>
              <a:ext cx="4355286" cy="177388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6534452" y="4347637"/>
              <a:ext cx="1954381" cy="369332"/>
            </a:xfrm>
            <a:prstGeom prst="rect">
              <a:avLst/>
            </a:prstGeom>
            <a:noFill/>
          </p:spPr>
          <p:txBody>
            <a:bodyPr wrap="none" rtlCol="0">
              <a:spAutoFit/>
            </a:bodyPr>
            <a:lstStyle/>
            <a:p>
              <a:r>
                <a:rPr lang="en-US" dirty="0">
                  <a:solidFill>
                    <a:schemeClr val="bg1">
                      <a:lumMod val="50000"/>
                    </a:schemeClr>
                  </a:solidFill>
                  <a:latin typeface="+mj-lt"/>
                </a:rPr>
                <a:t>Seasonal Pattern</a:t>
              </a:r>
            </a:p>
          </p:txBody>
        </p:sp>
        <p:pic>
          <p:nvPicPr>
            <p:cNvPr id="5" name="Picture 4"/>
            <p:cNvPicPr>
              <a:picLocks noChangeAspect="1"/>
            </p:cNvPicPr>
            <p:nvPr/>
          </p:nvPicPr>
          <p:blipFill>
            <a:blip r:embed="rId5"/>
            <a:stretch>
              <a:fillRect/>
            </a:stretch>
          </p:blipFill>
          <p:spPr>
            <a:xfrm>
              <a:off x="922429" y="4682185"/>
              <a:ext cx="4297680" cy="1846344"/>
            </a:xfrm>
            <a:prstGeom prst="rect">
              <a:avLst/>
            </a:prstGeom>
          </p:spPr>
        </p:pic>
      </p:grpSp>
      <p:sp>
        <p:nvSpPr>
          <p:cNvPr id="12" name="Date Placeholder 3"/>
          <p:cNvSpPr>
            <a:spLocks noGrp="1"/>
          </p:cNvSpPr>
          <p:nvPr>
            <p:ph type="dt" sz="half" idx="2"/>
          </p:nvPr>
        </p:nvSpPr>
        <p:spPr>
          <a:xfrm rot="5400000">
            <a:off x="10048241" y="4480560"/>
            <a:ext cx="3352800" cy="487680"/>
          </a:xfrm>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5105927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 Chart Example</a:t>
            </a:r>
          </a:p>
        </p:txBody>
      </p:sp>
      <p:sp>
        <p:nvSpPr>
          <p:cNvPr id="3" name="Content Placeholder 2"/>
          <p:cNvSpPr>
            <a:spLocks noGrp="1"/>
          </p:cNvSpPr>
          <p:nvPr>
            <p:ph idx="1"/>
          </p:nvPr>
        </p:nvSpPr>
        <p:spPr/>
        <p:txBody>
          <a:bodyPr>
            <a:normAutofit/>
          </a:bodyPr>
          <a:lstStyle/>
          <a:p>
            <a:r>
              <a:rPr lang="en-US" dirty="0"/>
              <a:t>Create another run chart using the data listed in column “Trend” in the “Run Chart” tab of “Sample Data.xlsx”.</a:t>
            </a:r>
          </a:p>
          <a:p>
            <a:endParaRPr lang="en-US" sz="2700"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384</a:t>
            </a:fld>
            <a:endParaRPr lang="en-US" dirty="0"/>
          </a:p>
        </p:txBody>
      </p:sp>
      <p:sp>
        <p:nvSpPr>
          <p:cNvPr id="12" name="Footer Placeholder 11"/>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10" name="TextBox 9"/>
          <p:cNvSpPr txBox="1"/>
          <p:nvPr/>
        </p:nvSpPr>
        <p:spPr>
          <a:xfrm>
            <a:off x="7379092" y="2397274"/>
            <a:ext cx="1894493" cy="369332"/>
          </a:xfrm>
          <a:prstGeom prst="rect">
            <a:avLst/>
          </a:prstGeom>
          <a:noFill/>
        </p:spPr>
        <p:txBody>
          <a:bodyPr wrap="none" rtlCol="0">
            <a:spAutoFit/>
          </a:bodyPr>
          <a:lstStyle/>
          <a:p>
            <a:r>
              <a:rPr lang="en-US" dirty="0">
                <a:solidFill>
                  <a:schemeClr val="bg1">
                    <a:lumMod val="50000"/>
                  </a:schemeClr>
                </a:solidFill>
                <a:latin typeface="+mj-lt"/>
              </a:rPr>
              <a:t>Trending Pattern</a:t>
            </a:r>
          </a:p>
        </p:txBody>
      </p:sp>
      <p:pic>
        <p:nvPicPr>
          <p:cNvPr id="317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9863" y="2766606"/>
            <a:ext cx="5472952" cy="2239185"/>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stretch>
            <a:fillRect/>
          </a:stretch>
        </p:blipFill>
        <p:spPr>
          <a:xfrm>
            <a:off x="228600" y="2766607"/>
            <a:ext cx="5212080" cy="2239185"/>
          </a:xfrm>
          <a:prstGeom prst="rect">
            <a:avLst/>
          </a:prstGeom>
        </p:spPr>
      </p:pic>
    </p:spTree>
    <p:custDataLst>
      <p:tags r:id="rId1"/>
    </p:custDataLst>
    <p:extLst>
      <p:ext uri="{BB962C8B-B14F-4D97-AF65-F5344CB8AC3E}">
        <p14:creationId xmlns:p14="http://schemas.microsoft.com/office/powerpoint/2010/main" val="67029408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 MSA (Measurement System Analysis)</a:t>
            </a:r>
            <a:endParaRPr lang="en-US" sz="6600"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385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5927437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endParaRPr lang="en-US" sz="1600" b="1" dirty="0"/>
          </a:p>
          <a:p>
            <a:pPr marL="114300" indent="0">
              <a:buNone/>
            </a:pPr>
            <a:r>
              <a:rPr lang="en-US" sz="1600" b="1" dirty="0"/>
              <a:t>2.3 Measurement System Analysis</a:t>
            </a:r>
            <a:br>
              <a:rPr lang="en-US" sz="1600" b="1" dirty="0"/>
            </a:br>
            <a:r>
              <a:rPr lang="en-US" sz="1600" dirty="0"/>
              <a:t>   2.3.1 Precision and Accuracy</a:t>
            </a:r>
            <a:br>
              <a:rPr lang="en-US" sz="1600" dirty="0"/>
            </a:br>
            <a:r>
              <a:rPr lang="en-US" sz="1600" dirty="0"/>
              <a:t>   2.3.2 Bias, Linearity, and Stability</a:t>
            </a:r>
            <a:br>
              <a:rPr lang="en-US" sz="1600" dirty="0"/>
            </a:br>
            <a:r>
              <a:rPr lang="en-US" sz="1600" dirty="0"/>
              <a:t>   2.3.3 Gage R&amp;R</a:t>
            </a:r>
            <a:br>
              <a:rPr lang="en-US" sz="1600" dirty="0"/>
            </a:br>
            <a:r>
              <a:rPr lang="en-US" sz="1600" dirty="0"/>
              <a:t>   2.3.4 Variable and Attribute MSA</a:t>
            </a:r>
          </a:p>
          <a:p>
            <a:pPr marL="114300" indent="0">
              <a:buNone/>
            </a:pPr>
            <a:endParaRPr lang="en-US" sz="1600" b="1" dirty="0"/>
          </a:p>
          <a:p>
            <a:pPr marL="114300" indent="0">
              <a:spcBef>
                <a:spcPts val="600"/>
              </a:spcBef>
              <a:spcAft>
                <a:spcPts val="600"/>
              </a:spcAft>
              <a:buNone/>
            </a:pPr>
            <a:r>
              <a:rPr lang="en-US" sz="1600" b="1" dirty="0">
                <a:solidFill>
                  <a:schemeClr val="bg1">
                    <a:lumMod val="50000"/>
                  </a:schemeClr>
                </a:solidFill>
              </a:rPr>
              <a:t>2.4 Process Capability</a:t>
            </a:r>
            <a:br>
              <a:rPr lang="en-US" sz="1600" b="1" dirty="0">
                <a:solidFill>
                  <a:schemeClr val="bg1">
                    <a:lumMod val="50000"/>
                  </a:schemeClr>
                </a:solidFill>
              </a:rPr>
            </a:br>
            <a:r>
              <a:rPr lang="en-US" sz="1600" dirty="0">
                <a:solidFill>
                  <a:schemeClr val="bg1">
                    <a:lumMod val="50000"/>
                  </a:schemeClr>
                </a:solidFill>
              </a:rPr>
              <a:t>   2.4.1 Capability Analysis</a:t>
            </a:r>
            <a:br>
              <a:rPr lang="en-US" sz="1600" dirty="0">
                <a:solidFill>
                  <a:schemeClr val="bg1">
                    <a:lumMod val="50000"/>
                  </a:schemeClr>
                </a:solidFill>
              </a:rPr>
            </a:br>
            <a:r>
              <a:rPr lang="en-US" sz="1600" dirty="0">
                <a:solidFill>
                  <a:schemeClr val="bg1">
                    <a:lumMod val="50000"/>
                  </a:schemeClr>
                </a:solidFill>
              </a:rPr>
              <a:t>   2.4.2 Concept of Stability</a:t>
            </a:r>
            <a:br>
              <a:rPr lang="en-US" sz="1600" dirty="0">
                <a:solidFill>
                  <a:schemeClr val="bg1">
                    <a:lumMod val="50000"/>
                  </a:schemeClr>
                </a:solidFill>
              </a:rPr>
            </a:br>
            <a:r>
              <a:rPr lang="en-US" sz="1600" dirty="0">
                <a:solidFill>
                  <a:schemeClr val="bg1">
                    <a:lumMod val="50000"/>
                  </a:schemeClr>
                </a:solidFill>
              </a:rPr>
              <a:t>   2.4.3 Attribute and Discrete Capability</a:t>
            </a:r>
            <a:br>
              <a:rPr lang="en-US" sz="1600" dirty="0">
                <a:solidFill>
                  <a:schemeClr val="bg1">
                    <a:lumMod val="50000"/>
                  </a:schemeClr>
                </a:solidFill>
              </a:rPr>
            </a:br>
            <a:r>
              <a:rPr lang="en-US" sz="1600" dirty="0">
                <a:solidFill>
                  <a:schemeClr val="bg1">
                    <a:lumMod val="50000"/>
                  </a:schemeClr>
                </a:solidFill>
              </a:rPr>
              <a:t>   2.4.4 Monitoring Techniques</a:t>
            </a:r>
            <a:endParaRPr lang="en-US" sz="1400" dirty="0">
              <a:solidFill>
                <a:schemeClr val="bg1">
                  <a:lumMod val="50000"/>
                </a:schemeClr>
              </a:solidFill>
            </a:endParaRPr>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386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3828545"/>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2.3.1 Precision and Accuracy</a:t>
            </a:r>
          </a:p>
        </p:txBody>
      </p:sp>
      <p:sp>
        <p:nvSpPr>
          <p:cNvPr id="5" name="Slide Number Placeholder 4"/>
          <p:cNvSpPr>
            <a:spLocks noGrp="1"/>
          </p:cNvSpPr>
          <p:nvPr>
            <p:ph type="sldNum" sz="quarter" idx="4"/>
          </p:nvPr>
        </p:nvSpPr>
        <p:spPr/>
        <p:txBody>
          <a:bodyPr/>
          <a:lstStyle/>
          <a:p>
            <a:fld id="{5A6A12F4-C341-4E64-9C18-B0BA3358FAF5}" type="slidenum">
              <a:rPr lang="en-US" smtClean="0"/>
              <a:pPr/>
              <a:t>387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81017395"/>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Measurement System Analysis</a:t>
            </a:r>
          </a:p>
        </p:txBody>
      </p:sp>
      <p:sp>
        <p:nvSpPr>
          <p:cNvPr id="3" name="Content Placeholder 2"/>
          <p:cNvSpPr>
            <a:spLocks noGrp="1"/>
          </p:cNvSpPr>
          <p:nvPr>
            <p:ph idx="1"/>
          </p:nvPr>
        </p:nvSpPr>
        <p:spPr/>
        <p:txBody>
          <a:bodyPr>
            <a:normAutofit/>
          </a:bodyPr>
          <a:lstStyle/>
          <a:p>
            <a:r>
              <a:rPr lang="en-US" b="1" dirty="0"/>
              <a:t>Measurement System Analysis </a:t>
            </a:r>
            <a:r>
              <a:rPr lang="en-US" dirty="0"/>
              <a:t>(MSA) is a systematic method to identify and analyze the variation components in the measurement.</a:t>
            </a:r>
          </a:p>
          <a:p>
            <a:endParaRPr lang="en-US" dirty="0"/>
          </a:p>
          <a:p>
            <a:r>
              <a:rPr lang="en-US" dirty="0"/>
              <a:t>It is a mandatory step in any Six Sigma project to ensure the data are reliable before making any data-based decisions.</a:t>
            </a:r>
          </a:p>
          <a:p>
            <a:endParaRPr lang="en-US" dirty="0"/>
          </a:p>
          <a:p>
            <a:r>
              <a:rPr lang="en-US" dirty="0"/>
              <a:t>The </a:t>
            </a:r>
            <a:r>
              <a:rPr lang="en-US" dirty="0" err="1"/>
              <a:t>MSA</a:t>
            </a:r>
            <a:r>
              <a:rPr lang="en-US" dirty="0"/>
              <a:t> is the check point of data quality before we start any further analysis and draw any conclusions from the data.</a:t>
            </a:r>
          </a:p>
        </p:txBody>
      </p:sp>
      <p:sp>
        <p:nvSpPr>
          <p:cNvPr id="6" name="Slide Number Placeholder 5"/>
          <p:cNvSpPr>
            <a:spLocks noGrp="1"/>
          </p:cNvSpPr>
          <p:nvPr>
            <p:ph type="sldNum" sz="quarter" idx="4"/>
          </p:nvPr>
        </p:nvSpPr>
        <p:spPr/>
        <p:txBody>
          <a:bodyPr/>
          <a:lstStyle/>
          <a:p>
            <a:fld id="{5A6A12F4-C341-4E64-9C18-B0BA3358FAF5}" type="slidenum">
              <a:rPr lang="en-US" smtClean="0"/>
              <a:pPr/>
              <a:t>388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35545321"/>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Data-Based Analysis</a:t>
            </a:r>
          </a:p>
        </p:txBody>
      </p:sp>
      <p:sp>
        <p:nvSpPr>
          <p:cNvPr id="3" name="Content Placeholder 2"/>
          <p:cNvSpPr>
            <a:spLocks noGrp="1"/>
          </p:cNvSpPr>
          <p:nvPr>
            <p:ph idx="1"/>
          </p:nvPr>
        </p:nvSpPr>
        <p:spPr/>
        <p:txBody>
          <a:bodyPr>
            <a:normAutofit/>
          </a:bodyPr>
          <a:lstStyle/>
          <a:p>
            <a:r>
              <a:rPr lang="en-US" dirty="0"/>
              <a:t>Here are some examples of data-based analysis where MSA is the prerequisite:</a:t>
            </a:r>
          </a:p>
          <a:p>
            <a:pPr lvl="1">
              <a:lnSpc>
                <a:spcPct val="150000"/>
              </a:lnSpc>
            </a:pPr>
            <a:r>
              <a:rPr lang="en-US" dirty="0"/>
              <a:t>Correlation analysis</a:t>
            </a:r>
          </a:p>
          <a:p>
            <a:pPr lvl="1">
              <a:lnSpc>
                <a:spcPct val="150000"/>
              </a:lnSpc>
            </a:pPr>
            <a:r>
              <a:rPr lang="en-US" dirty="0"/>
              <a:t>Regression analysis</a:t>
            </a:r>
          </a:p>
          <a:p>
            <a:pPr lvl="1">
              <a:lnSpc>
                <a:spcPct val="150000"/>
              </a:lnSpc>
            </a:pPr>
            <a:r>
              <a:rPr lang="en-US" dirty="0"/>
              <a:t>Hypothesis testing</a:t>
            </a:r>
          </a:p>
          <a:p>
            <a:pPr lvl="1">
              <a:lnSpc>
                <a:spcPct val="150000"/>
              </a:lnSpc>
            </a:pPr>
            <a:r>
              <a:rPr lang="en-US" dirty="0"/>
              <a:t>Analysis of variance</a:t>
            </a:r>
          </a:p>
          <a:p>
            <a:pPr lvl="1">
              <a:lnSpc>
                <a:spcPct val="150000"/>
              </a:lnSpc>
            </a:pPr>
            <a:r>
              <a:rPr lang="en-US" dirty="0"/>
              <a:t>Design of experiments</a:t>
            </a:r>
          </a:p>
          <a:p>
            <a:pPr lvl="1">
              <a:lnSpc>
                <a:spcPct val="150000"/>
              </a:lnSpc>
            </a:pPr>
            <a:r>
              <a:rPr lang="en-US" dirty="0"/>
              <a:t>Multivariate analysis</a:t>
            </a:r>
          </a:p>
          <a:p>
            <a:pPr lvl="1">
              <a:lnSpc>
                <a:spcPct val="150000"/>
              </a:lnSpc>
            </a:pPr>
            <a:r>
              <a:rPr lang="en-US" dirty="0"/>
              <a:t>Statistical process control.</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389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46364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Sigma Methodology: Control Phase</a:t>
            </a:r>
            <a:endParaRPr lang="en-US" sz="4400" dirty="0"/>
          </a:p>
        </p:txBody>
      </p:sp>
      <p:sp>
        <p:nvSpPr>
          <p:cNvPr id="3" name="Content Placeholder 2"/>
          <p:cNvSpPr>
            <a:spLocks noGrp="1"/>
          </p:cNvSpPr>
          <p:nvPr>
            <p:ph idx="1"/>
          </p:nvPr>
        </p:nvSpPr>
        <p:spPr/>
        <p:txBody>
          <a:bodyPr>
            <a:normAutofit/>
          </a:bodyPr>
          <a:lstStyle/>
          <a:p>
            <a:r>
              <a:rPr lang="en-US" b="1" dirty="0">
                <a:solidFill>
                  <a:srgbClr val="182835"/>
                </a:solidFill>
              </a:rPr>
              <a:t>Control Phase Tools and Deliverables</a:t>
            </a:r>
            <a:endParaRPr lang="en-US" sz="1000" b="1" dirty="0">
              <a:solidFill>
                <a:srgbClr val="182835"/>
              </a:solidFill>
            </a:endParaRPr>
          </a:p>
          <a:p>
            <a:pPr lvl="1"/>
            <a:r>
              <a:rPr lang="en-US" dirty="0"/>
              <a:t>Statistical Process Control (SPC/Control Charts)</a:t>
            </a:r>
          </a:p>
          <a:p>
            <a:pPr lvl="2"/>
            <a:r>
              <a:rPr lang="en-US" sz="2000" dirty="0"/>
              <a:t>IMR, XbarS, XbarR, P, NP, U, C etc.</a:t>
            </a:r>
          </a:p>
          <a:p>
            <a:pPr marL="777240" lvl="2" indent="0">
              <a:buNone/>
            </a:pPr>
            <a:endParaRPr lang="en-US" dirty="0"/>
          </a:p>
          <a:p>
            <a:pPr lvl="1"/>
            <a:r>
              <a:rPr lang="en-US" dirty="0"/>
              <a:t>Control Plan Documents</a:t>
            </a:r>
          </a:p>
          <a:p>
            <a:pPr lvl="2"/>
            <a:r>
              <a:rPr lang="en-US" sz="2000" dirty="0"/>
              <a:t>Control Plan</a:t>
            </a:r>
          </a:p>
          <a:p>
            <a:pPr lvl="2"/>
            <a:r>
              <a:rPr lang="en-US" sz="2000" dirty="0"/>
              <a:t>Training Plan</a:t>
            </a:r>
          </a:p>
          <a:p>
            <a:pPr lvl="2"/>
            <a:r>
              <a:rPr lang="en-US" sz="2000" dirty="0"/>
              <a:t>Communication Plan</a:t>
            </a:r>
          </a:p>
          <a:p>
            <a:pPr lvl="2"/>
            <a:r>
              <a:rPr lang="en-US" sz="2000" dirty="0"/>
              <a:t>Audit Checklist</a:t>
            </a:r>
          </a:p>
          <a:p>
            <a:pPr marL="777240" lvl="2" indent="0">
              <a:buNone/>
            </a:pPr>
            <a:endParaRPr lang="en-US" sz="2000" dirty="0"/>
          </a:p>
          <a:p>
            <a:pPr lvl="1"/>
            <a:r>
              <a:rPr lang="en-US" dirty="0"/>
              <a:t>Lean Control Methods</a:t>
            </a:r>
          </a:p>
          <a:p>
            <a:pPr lvl="2"/>
            <a:r>
              <a:rPr lang="en-US" dirty="0"/>
              <a:t>Poka-Yoke</a:t>
            </a:r>
          </a:p>
          <a:p>
            <a:pPr lvl="2"/>
            <a:r>
              <a:rPr lang="en-US" dirty="0"/>
              <a:t>Five-S</a:t>
            </a:r>
          </a:p>
          <a:p>
            <a:pPr lvl="2"/>
            <a:r>
              <a:rPr lang="en-US" dirty="0"/>
              <a:t>Kanban</a:t>
            </a:r>
          </a:p>
        </p:txBody>
      </p:sp>
      <p:sp>
        <p:nvSpPr>
          <p:cNvPr id="9" name="Slide Number Placeholder 8"/>
          <p:cNvSpPr>
            <a:spLocks noGrp="1"/>
          </p:cNvSpPr>
          <p:nvPr>
            <p:ph type="sldNum" sz="quarter" idx="4"/>
          </p:nvPr>
        </p:nvSpPr>
        <p:spPr/>
        <p:txBody>
          <a:bodyPr/>
          <a:lstStyle/>
          <a:p>
            <a:fld id="{5A6A12F4-C341-4E64-9C18-B0BA3358FAF5}" type="slidenum">
              <a:rPr lang="en-US" smtClean="0"/>
              <a:pPr/>
              <a:t>39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2019681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a:t>
            </a:r>
          </a:p>
        </p:txBody>
      </p:sp>
      <p:sp>
        <p:nvSpPr>
          <p:cNvPr id="3" name="Content Placeholder 2"/>
          <p:cNvSpPr>
            <a:spLocks noGrp="1"/>
          </p:cNvSpPr>
          <p:nvPr>
            <p:ph idx="1"/>
          </p:nvPr>
        </p:nvSpPr>
        <p:spPr/>
        <p:txBody>
          <a:bodyPr>
            <a:normAutofit/>
          </a:bodyPr>
          <a:lstStyle/>
          <a:p>
            <a:r>
              <a:rPr lang="en-US" dirty="0"/>
              <a:t>A measurement system is a process to obtain data.</a:t>
            </a:r>
          </a:p>
          <a:p>
            <a:endParaRPr lang="en-US" dirty="0"/>
          </a:p>
          <a:p>
            <a:endParaRPr lang="en-US" dirty="0"/>
          </a:p>
          <a:p>
            <a:endParaRPr lang="en-US" dirty="0"/>
          </a:p>
          <a:p>
            <a:r>
              <a:rPr lang="en-US" dirty="0"/>
              <a:t>Y (output of the measurement system)</a:t>
            </a:r>
          </a:p>
          <a:p>
            <a:pPr lvl="1"/>
            <a:r>
              <a:rPr lang="en-US" dirty="0"/>
              <a:t>Observed values</a:t>
            </a:r>
          </a:p>
          <a:p>
            <a:endParaRPr lang="en-US" dirty="0"/>
          </a:p>
          <a:p>
            <a:r>
              <a:rPr lang="en-US" dirty="0"/>
              <a:t>X’s (inputs of the measurement system)</a:t>
            </a:r>
          </a:p>
          <a:p>
            <a:pPr lvl="1"/>
            <a:r>
              <a:rPr lang="en-US" dirty="0"/>
              <a:t>True values</a:t>
            </a:r>
          </a:p>
          <a:p>
            <a:pPr lvl="1"/>
            <a:r>
              <a:rPr lang="en-US" dirty="0"/>
              <a:t>Measurement errors</a:t>
            </a:r>
          </a:p>
          <a:p>
            <a:pPr lvl="1"/>
            <a:endParaRPr lang="en-US" sz="2400" dirty="0"/>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390</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2" name="Group 11"/>
          <p:cNvGrpSpPr/>
          <p:nvPr/>
        </p:nvGrpSpPr>
        <p:grpSpPr>
          <a:xfrm>
            <a:off x="2106054" y="1800255"/>
            <a:ext cx="7220463" cy="914400"/>
            <a:chOff x="449655" y="3019455"/>
            <a:chExt cx="6825930" cy="914400"/>
          </a:xfrm>
        </p:grpSpPr>
        <p:sp>
          <p:nvSpPr>
            <p:cNvPr id="5" name="Rectangle 4"/>
            <p:cNvSpPr/>
            <p:nvPr/>
          </p:nvSpPr>
          <p:spPr>
            <a:xfrm>
              <a:off x="2956929" y="3019455"/>
              <a:ext cx="1905000" cy="914400"/>
            </a:xfrm>
            <a:prstGeom prst="rect">
              <a:avLst/>
            </a:prstGeom>
            <a:solidFill>
              <a:schemeClr val="bg1">
                <a:lumMod val="8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mj-lt"/>
                </a:rPr>
                <a:t>Measurement</a:t>
              </a:r>
              <a:r>
                <a:rPr lang="en-US" b="1" dirty="0">
                  <a:solidFill>
                    <a:schemeClr val="bg1">
                      <a:lumMod val="50000"/>
                    </a:schemeClr>
                  </a:solidFill>
                  <a:latin typeface="+mj-lt"/>
                </a:rPr>
                <a:t> </a:t>
              </a:r>
              <a:r>
                <a:rPr lang="en-US" b="1" dirty="0">
                  <a:solidFill>
                    <a:srgbClr val="000000"/>
                  </a:solidFill>
                  <a:latin typeface="+mj-lt"/>
                </a:rPr>
                <a:t>System</a:t>
              </a:r>
            </a:p>
          </p:txBody>
        </p:sp>
        <p:sp>
          <p:nvSpPr>
            <p:cNvPr id="10" name="TextBox 9"/>
            <p:cNvSpPr txBox="1"/>
            <p:nvPr/>
          </p:nvSpPr>
          <p:spPr>
            <a:xfrm>
              <a:off x="449655" y="3276600"/>
              <a:ext cx="1426307" cy="400110"/>
            </a:xfrm>
            <a:prstGeom prst="rect">
              <a:avLst/>
            </a:prstGeom>
            <a:noFill/>
          </p:spPr>
          <p:txBody>
            <a:bodyPr wrap="none" rtlCol="0">
              <a:spAutoFit/>
            </a:bodyPr>
            <a:lstStyle/>
            <a:p>
              <a:r>
                <a:rPr lang="en-US" sz="2000" b="1" dirty="0">
                  <a:solidFill>
                    <a:schemeClr val="bg1">
                      <a:lumMod val="50000"/>
                    </a:schemeClr>
                  </a:solidFill>
                  <a:latin typeface="+mj-lt"/>
                </a:rPr>
                <a:t>Inputs (Xs)</a:t>
              </a:r>
              <a:endParaRPr lang="en-US" b="1" dirty="0">
                <a:solidFill>
                  <a:schemeClr val="bg1">
                    <a:lumMod val="50000"/>
                  </a:schemeClr>
                </a:solidFill>
                <a:latin typeface="+mj-lt"/>
              </a:endParaRPr>
            </a:p>
          </p:txBody>
        </p:sp>
        <p:sp>
          <p:nvSpPr>
            <p:cNvPr id="11" name="TextBox 10"/>
            <p:cNvSpPr txBox="1"/>
            <p:nvPr/>
          </p:nvSpPr>
          <p:spPr>
            <a:xfrm>
              <a:off x="5917471" y="3276600"/>
              <a:ext cx="1358114" cy="400110"/>
            </a:xfrm>
            <a:prstGeom prst="rect">
              <a:avLst/>
            </a:prstGeom>
            <a:noFill/>
          </p:spPr>
          <p:txBody>
            <a:bodyPr wrap="none" rtlCol="0">
              <a:spAutoFit/>
            </a:bodyPr>
            <a:lstStyle/>
            <a:p>
              <a:r>
                <a:rPr lang="en-US" sz="2000" b="1" dirty="0">
                  <a:solidFill>
                    <a:schemeClr val="bg1">
                      <a:lumMod val="50000"/>
                    </a:schemeClr>
                  </a:solidFill>
                  <a:latin typeface="+mj-lt"/>
                </a:rPr>
                <a:t>Output (Y)</a:t>
              </a:r>
              <a:endParaRPr lang="en-US" b="1" dirty="0">
                <a:solidFill>
                  <a:schemeClr val="bg1">
                    <a:lumMod val="50000"/>
                  </a:schemeClr>
                </a:solidFill>
                <a:latin typeface="+mj-lt"/>
              </a:endParaRPr>
            </a:p>
          </p:txBody>
        </p:sp>
      </p:grpSp>
      <p:sp>
        <p:nvSpPr>
          <p:cNvPr id="17" name="Right Arrow 16"/>
          <p:cNvSpPr/>
          <p:nvPr/>
        </p:nvSpPr>
        <p:spPr>
          <a:xfrm>
            <a:off x="3957923" y="215271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8" name="Right Arrow 17"/>
          <p:cNvSpPr/>
          <p:nvPr/>
        </p:nvSpPr>
        <p:spPr>
          <a:xfrm>
            <a:off x="7103554" y="215271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4138496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lnSpcReduction="10000"/>
          </a:bodyPr>
          <a:lstStyle/>
          <a:p>
            <a:endParaRPr lang="en-US" b="1" dirty="0">
              <a:solidFill>
                <a:srgbClr val="182835"/>
              </a:solidFill>
            </a:endParaRPr>
          </a:p>
          <a:p>
            <a:endParaRPr lang="en-US" b="1" dirty="0">
              <a:solidFill>
                <a:srgbClr val="182835"/>
              </a:solidFill>
            </a:endParaRPr>
          </a:p>
          <a:p>
            <a:pPr marL="114300" indent="0" algn="ctr">
              <a:buNone/>
            </a:pPr>
            <a:r>
              <a:rPr lang="en-US" b="1" dirty="0">
                <a:solidFill>
                  <a:srgbClr val="182835"/>
                </a:solidFill>
              </a:rPr>
              <a:t>Observed Value = True Value + Measurement Error</a:t>
            </a:r>
          </a:p>
          <a:p>
            <a:pPr marL="114300" indent="0">
              <a:buNone/>
            </a:pPr>
            <a:endParaRPr lang="en-US" b="1" dirty="0">
              <a:solidFill>
                <a:srgbClr val="182835"/>
              </a:solidFill>
            </a:endParaRPr>
          </a:p>
          <a:p>
            <a:r>
              <a:rPr lang="en-US" b="1" dirty="0">
                <a:solidFill>
                  <a:srgbClr val="182835"/>
                </a:solidFill>
              </a:rPr>
              <a:t>True Value</a:t>
            </a:r>
          </a:p>
          <a:p>
            <a:pPr lvl="1"/>
            <a:r>
              <a:rPr lang="en-US" dirty="0">
                <a:solidFill>
                  <a:srgbClr val="182835"/>
                </a:solidFill>
              </a:rPr>
              <a:t>The actual value we are interested to measure</a:t>
            </a:r>
          </a:p>
          <a:p>
            <a:pPr lvl="1"/>
            <a:r>
              <a:rPr lang="en-US" dirty="0">
                <a:solidFill>
                  <a:srgbClr val="182835"/>
                </a:solidFill>
              </a:rPr>
              <a:t>It reflects the true performance of the process we are measuring</a:t>
            </a:r>
          </a:p>
          <a:p>
            <a:endParaRPr lang="en-US" b="1" dirty="0">
              <a:solidFill>
                <a:srgbClr val="182835"/>
              </a:solidFill>
            </a:endParaRPr>
          </a:p>
          <a:p>
            <a:r>
              <a:rPr lang="en-US" b="1" dirty="0">
                <a:solidFill>
                  <a:srgbClr val="182835"/>
                </a:solidFill>
              </a:rPr>
              <a:t>Measurement Error</a:t>
            </a:r>
          </a:p>
          <a:p>
            <a:pPr lvl="1"/>
            <a:r>
              <a:rPr lang="en-US" dirty="0">
                <a:solidFill>
                  <a:srgbClr val="182835"/>
                </a:solidFill>
              </a:rPr>
              <a:t>The errors brought in by measurement system</a:t>
            </a:r>
          </a:p>
          <a:p>
            <a:endParaRPr lang="en-US" b="1" dirty="0">
              <a:solidFill>
                <a:srgbClr val="182835"/>
              </a:solidFill>
            </a:endParaRPr>
          </a:p>
          <a:p>
            <a:r>
              <a:rPr lang="en-US" b="1" dirty="0">
                <a:solidFill>
                  <a:srgbClr val="182835"/>
                </a:solidFill>
              </a:rPr>
              <a:t>Observed Value</a:t>
            </a:r>
          </a:p>
          <a:p>
            <a:pPr lvl="1"/>
            <a:r>
              <a:rPr lang="en-US" dirty="0">
                <a:solidFill>
                  <a:srgbClr val="182835"/>
                </a:solidFill>
              </a:rPr>
              <a:t>The observed/measured value obtained by the measurement system</a:t>
            </a:r>
          </a:p>
          <a:p>
            <a:endParaRPr lang="en-US" dirty="0">
              <a:solidFill>
                <a:srgbClr val="182835"/>
              </a:solidFill>
            </a:endParaRPr>
          </a:p>
          <a:p>
            <a:endParaRPr lang="en-US" dirty="0">
              <a:solidFill>
                <a:srgbClr val="182835"/>
              </a:solidFill>
            </a:endParaRPr>
          </a:p>
        </p:txBody>
      </p:sp>
      <p:sp>
        <p:nvSpPr>
          <p:cNvPr id="7" name="Slide Number Placeholder 6"/>
          <p:cNvSpPr>
            <a:spLocks noGrp="1"/>
          </p:cNvSpPr>
          <p:nvPr>
            <p:ph type="sldNum" sz="quarter" idx="4"/>
          </p:nvPr>
        </p:nvSpPr>
        <p:spPr/>
        <p:txBody>
          <a:bodyPr/>
          <a:lstStyle/>
          <a:p>
            <a:fld id="{5A6A12F4-C341-4E64-9C18-B0BA3358FAF5}" type="slidenum">
              <a:rPr lang="en-US" smtClean="0"/>
              <a:pPr/>
              <a:t>391</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950646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Types of Observed Values:</a:t>
            </a:r>
          </a:p>
          <a:p>
            <a:pPr lvl="1"/>
            <a:r>
              <a:rPr lang="en-US" dirty="0"/>
              <a:t>Continuous measurements</a:t>
            </a:r>
          </a:p>
          <a:p>
            <a:pPr lvl="2"/>
            <a:r>
              <a:rPr lang="en-US" dirty="0"/>
              <a:t>Weight</a:t>
            </a:r>
          </a:p>
          <a:p>
            <a:pPr lvl="2"/>
            <a:r>
              <a:rPr lang="en-US" dirty="0"/>
              <a:t>Height</a:t>
            </a:r>
          </a:p>
          <a:p>
            <a:pPr lvl="2"/>
            <a:r>
              <a:rPr lang="en-US" dirty="0"/>
              <a:t>Money</a:t>
            </a:r>
          </a:p>
          <a:p>
            <a:pPr lvl="1"/>
            <a:r>
              <a:rPr lang="en-US" dirty="0"/>
              <a:t>Discrete measurements</a:t>
            </a:r>
          </a:p>
          <a:p>
            <a:pPr lvl="2"/>
            <a:r>
              <a:rPr lang="en-US" dirty="0"/>
              <a:t>Red/Yellow/Green</a:t>
            </a:r>
          </a:p>
          <a:p>
            <a:pPr lvl="2"/>
            <a:r>
              <a:rPr lang="en-US" dirty="0"/>
              <a:t>Yes/No</a:t>
            </a:r>
          </a:p>
          <a:p>
            <a:pPr lvl="2"/>
            <a:r>
              <a:rPr lang="en-US" dirty="0"/>
              <a:t>Ratings of 1–10</a:t>
            </a:r>
          </a:p>
          <a:p>
            <a:endParaRPr lang="en-US" dirty="0"/>
          </a:p>
          <a:p>
            <a:r>
              <a:rPr lang="en-US" dirty="0"/>
              <a:t>A </a:t>
            </a:r>
            <a:r>
              <a:rPr lang="en-US" i="1" dirty="0"/>
              <a:t>variable MSA </a:t>
            </a:r>
            <a:r>
              <a:rPr lang="en-US" dirty="0"/>
              <a:t>is designed for continuous measurements and an </a:t>
            </a:r>
            <a:r>
              <a:rPr lang="en-US" i="1" dirty="0"/>
              <a:t>attribute MSA </a:t>
            </a:r>
            <a:r>
              <a:rPr lang="en-US" dirty="0"/>
              <a:t>is for discrete measurements.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173861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Sources of measurement errors:</a:t>
            </a:r>
          </a:p>
          <a:p>
            <a:pPr lvl="1"/>
            <a:r>
              <a:rPr lang="en-US" dirty="0"/>
              <a:t>Human</a:t>
            </a:r>
          </a:p>
          <a:p>
            <a:pPr lvl="1"/>
            <a:r>
              <a:rPr lang="en-US" dirty="0"/>
              <a:t>Environment</a:t>
            </a:r>
          </a:p>
          <a:p>
            <a:pPr lvl="1"/>
            <a:r>
              <a:rPr lang="en-US" dirty="0"/>
              <a:t>Equipment</a:t>
            </a:r>
          </a:p>
          <a:p>
            <a:pPr lvl="1"/>
            <a:r>
              <a:rPr lang="en-US" dirty="0"/>
              <a:t>Sample</a:t>
            </a:r>
          </a:p>
          <a:p>
            <a:pPr lvl="1"/>
            <a:r>
              <a:rPr lang="en-US" dirty="0"/>
              <a:t>Process</a:t>
            </a:r>
          </a:p>
          <a:p>
            <a:pPr lvl="1"/>
            <a:r>
              <a:rPr lang="en-US" dirty="0"/>
              <a:t>Material</a:t>
            </a:r>
          </a:p>
          <a:p>
            <a:pPr lvl="1"/>
            <a:r>
              <a:rPr lang="en-US" dirty="0"/>
              <a:t>Method.</a:t>
            </a:r>
          </a:p>
          <a:p>
            <a:endParaRPr lang="en-US" dirty="0"/>
          </a:p>
          <a:p>
            <a:r>
              <a:rPr lang="en-US" dirty="0"/>
              <a:t>Fishbone diagrams can help to brainstorm the potential factors affecting the measurement system.</a:t>
            </a:r>
          </a:p>
          <a:p>
            <a:endParaRPr lang="en-US" dirty="0"/>
          </a:p>
          <a:p>
            <a:pPr lvl="1"/>
            <a:endParaRPr lang="en-US" dirty="0"/>
          </a:p>
          <a:p>
            <a:pPr lvl="1"/>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393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186289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Errors</a:t>
            </a:r>
          </a:p>
        </p:txBody>
      </p:sp>
      <p:sp>
        <p:nvSpPr>
          <p:cNvPr id="3" name="Content Placeholder 2"/>
          <p:cNvSpPr>
            <a:spLocks noGrp="1"/>
          </p:cNvSpPr>
          <p:nvPr>
            <p:ph idx="1"/>
          </p:nvPr>
        </p:nvSpPr>
        <p:spPr/>
        <p:txBody>
          <a:bodyPr>
            <a:normAutofit/>
          </a:bodyPr>
          <a:lstStyle/>
          <a:p>
            <a:r>
              <a:rPr lang="en-US" dirty="0"/>
              <a:t>The more errors the measurement system brings in, the less reliable the observed values are.</a:t>
            </a:r>
          </a:p>
          <a:p>
            <a:endParaRPr lang="en-US" dirty="0"/>
          </a:p>
          <a:p>
            <a:r>
              <a:rPr lang="en-US" dirty="0"/>
              <a:t>A valid measurement system brings in minimum amount of measurement errors.</a:t>
            </a:r>
          </a:p>
          <a:p>
            <a:endParaRPr lang="en-US" dirty="0"/>
          </a:p>
          <a:p>
            <a:r>
              <a:rPr lang="en-US" dirty="0"/>
              <a:t>The goal of MSA is to qualify the measurement system by quantitatively analyzing its characteristics.</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16174703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Characteristics of a Measurement System</a:t>
            </a:r>
          </a:p>
        </p:txBody>
      </p:sp>
      <p:sp>
        <p:nvSpPr>
          <p:cNvPr id="3" name="Content Placeholder 2"/>
          <p:cNvSpPr>
            <a:spLocks noGrp="1"/>
          </p:cNvSpPr>
          <p:nvPr>
            <p:ph idx="1"/>
          </p:nvPr>
        </p:nvSpPr>
        <p:spPr/>
        <p:txBody>
          <a:bodyPr>
            <a:normAutofit/>
          </a:bodyPr>
          <a:lstStyle/>
          <a:p>
            <a:r>
              <a:rPr lang="en-US" dirty="0"/>
              <a:t>Any measurement systems can be characterized by two aspects:</a:t>
            </a:r>
          </a:p>
          <a:p>
            <a:pPr lvl="1"/>
            <a:r>
              <a:rPr lang="en-US" dirty="0"/>
              <a:t>Accuracy (location related)</a:t>
            </a:r>
          </a:p>
          <a:p>
            <a:pPr lvl="1"/>
            <a:r>
              <a:rPr lang="en-US" dirty="0"/>
              <a:t>Precision (variation related).</a:t>
            </a:r>
          </a:p>
          <a:p>
            <a:endParaRPr lang="en-US" dirty="0"/>
          </a:p>
          <a:p>
            <a:r>
              <a:rPr lang="en-US" dirty="0"/>
              <a:t>A valid measurement system is </a:t>
            </a:r>
            <a:r>
              <a:rPr lang="en-US" i="1" dirty="0"/>
              <a:t>both</a:t>
            </a:r>
            <a:r>
              <a:rPr lang="en-US" dirty="0"/>
              <a:t> accurate and precise. </a:t>
            </a:r>
          </a:p>
          <a:p>
            <a:pPr lvl="1"/>
            <a:r>
              <a:rPr lang="en-US" dirty="0"/>
              <a:t>Being accurate does not guarantee the measurement system is precise.</a:t>
            </a:r>
          </a:p>
          <a:p>
            <a:pPr lvl="1"/>
            <a:r>
              <a:rPr lang="en-US" dirty="0"/>
              <a:t>Being precise does not guarantee the measurement system is accurate.</a:t>
            </a:r>
          </a:p>
        </p:txBody>
      </p:sp>
      <p:sp>
        <p:nvSpPr>
          <p:cNvPr id="6" name="Slide Number Placeholder 5"/>
          <p:cNvSpPr>
            <a:spLocks noGrp="1"/>
          </p:cNvSpPr>
          <p:nvPr>
            <p:ph type="sldNum" sz="quarter" idx="4"/>
          </p:nvPr>
        </p:nvSpPr>
        <p:spPr/>
        <p:txBody>
          <a:bodyPr/>
          <a:lstStyle/>
          <a:p>
            <a:fld id="{5A6A12F4-C341-4E64-9C18-B0BA3358FAF5}" type="slidenum">
              <a:rPr lang="en-US" smtClean="0"/>
              <a:pPr/>
              <a:t>395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52302446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Accuracy:</a:t>
            </a:r>
          </a:p>
          <a:p>
            <a:pPr lvl="1"/>
            <a:r>
              <a:rPr lang="en-US" dirty="0"/>
              <a:t>The level of closeness between the average observed value and the true value</a:t>
            </a:r>
          </a:p>
          <a:p>
            <a:pPr lvl="1"/>
            <a:r>
              <a:rPr lang="en-US" dirty="0"/>
              <a:t>How well the observed value reflects the true value.</a:t>
            </a:r>
          </a:p>
          <a:p>
            <a:endParaRPr lang="en-US" dirty="0"/>
          </a:p>
          <a:p>
            <a:r>
              <a:rPr lang="en-US" dirty="0"/>
              <a:t>Precision:</a:t>
            </a:r>
          </a:p>
          <a:p>
            <a:pPr lvl="1"/>
            <a:r>
              <a:rPr lang="en-US" dirty="0"/>
              <a:t>The spread of measurement values</a:t>
            </a:r>
          </a:p>
          <a:p>
            <a:pPr lvl="1"/>
            <a:r>
              <a:rPr lang="en-US" dirty="0"/>
              <a:t>How consistent the repeated measurements deliver the same values under the same circumstances.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396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3548328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precise </a:t>
            </a:r>
          </a:p>
          <a:p>
            <a:pPr lvl="1"/>
            <a:r>
              <a:rPr lang="en-US" dirty="0"/>
              <a:t>high accuracy and high precision</a:t>
            </a:r>
          </a:p>
        </p:txBody>
      </p:sp>
      <p:sp>
        <p:nvSpPr>
          <p:cNvPr id="20" name="Slide Number Placeholder 19"/>
          <p:cNvSpPr>
            <a:spLocks noGrp="1"/>
          </p:cNvSpPr>
          <p:nvPr>
            <p:ph type="sldNum" sz="quarter" idx="4"/>
          </p:nvPr>
        </p:nvSpPr>
        <p:spPr/>
        <p:txBody>
          <a:bodyPr/>
          <a:lstStyle/>
          <a:p>
            <a:fld id="{5A6A12F4-C341-4E64-9C18-B0BA3358FAF5}" type="slidenum">
              <a:rPr lang="en-US" smtClean="0"/>
              <a:pPr/>
              <a:t>397</a:t>
            </a:fld>
            <a:endParaRPr lang="en-US" dirty="0"/>
          </a:p>
        </p:txBody>
      </p:sp>
      <p:sp>
        <p:nvSpPr>
          <p:cNvPr id="19" name="Footer Placeholder 18"/>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12" name="Group 11"/>
          <p:cNvGrpSpPr/>
          <p:nvPr/>
        </p:nvGrpSpPr>
        <p:grpSpPr>
          <a:xfrm>
            <a:off x="4358640" y="2697480"/>
            <a:ext cx="3474720" cy="3474720"/>
            <a:chOff x="2667000" y="2514600"/>
            <a:chExt cx="3474720" cy="3474720"/>
          </a:xfrm>
        </p:grpSpPr>
        <p:sp>
          <p:nvSpPr>
            <p:cNvPr id="5" name="Oval 4"/>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7150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324600" y="4114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19800" y="4648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324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57150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descr="MC900423171.WMF"/>
          <p:cNvPicPr>
            <a:picLocks noChangeAspect="1"/>
          </p:cNvPicPr>
          <p:nvPr/>
        </p:nvPicPr>
        <p:blipFill>
          <a:blip r:embed="rId4" cstate="print"/>
          <a:stretch>
            <a:fillRect/>
          </a:stretch>
        </p:blipFill>
        <p:spPr>
          <a:xfrm>
            <a:off x="2346960" y="3718560"/>
            <a:ext cx="1463040" cy="1463040"/>
          </a:xfrm>
          <a:prstGeom prst="rect">
            <a:avLst/>
          </a:prstGeom>
        </p:spPr>
      </p:pic>
    </p:spTree>
    <p:custDataLst>
      <p:tags r:id="rId1"/>
    </p:custDataLst>
    <p:extLst>
      <p:ext uri="{BB962C8B-B14F-4D97-AF65-F5344CB8AC3E}">
        <p14:creationId xmlns:p14="http://schemas.microsoft.com/office/powerpoint/2010/main" val="213266670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Accurate and not precise</a:t>
            </a:r>
          </a:p>
          <a:p>
            <a:pPr lvl="1"/>
            <a:r>
              <a:rPr lang="en-US" dirty="0"/>
              <a:t>high accuracy and low precision</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398</a:t>
            </a:fld>
            <a:endParaRPr lang="en-US" dirty="0"/>
          </a:p>
        </p:txBody>
      </p:sp>
      <p:sp>
        <p:nvSpPr>
          <p:cNvPr id="20" name="Footer Placeholder 19"/>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53340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19800" y="3581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77000" y="4191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562600" y="4419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6781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019800" y="4953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367111851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Precise and not accurate </a:t>
            </a:r>
          </a:p>
          <a:p>
            <a:pPr lvl="1"/>
            <a:r>
              <a:rPr lang="en-US" dirty="0"/>
              <a:t>high precision and low accuracy</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399</a:t>
            </a:fld>
            <a:endParaRPr lang="en-US" dirty="0"/>
          </a:p>
        </p:txBody>
      </p:sp>
      <p:sp>
        <p:nvSpPr>
          <p:cNvPr id="20" name="Footer Placeholder 19"/>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7848600" y="3657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153400" y="3886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8458200" y="3733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4267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84582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7848600" y="40386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9"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1865514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rgbClr val="182835"/>
                </a:solidFill>
              </a:rPr>
              <a:t>1.1 Six Sigma Overview</a:t>
            </a:r>
          </a:p>
          <a:p>
            <a:pPr marL="114300" indent="0">
              <a:buNone/>
            </a:pPr>
            <a:r>
              <a:rPr lang="en-US" sz="1600" b="1" dirty="0"/>
              <a:t>   </a:t>
            </a:r>
            <a:r>
              <a:rPr lang="en-US" sz="1600" dirty="0"/>
              <a:t>1.1.1 What is Six Sigma</a:t>
            </a:r>
          </a:p>
          <a:p>
            <a:pPr marL="114300" indent="0">
              <a:buNone/>
            </a:pPr>
            <a:r>
              <a:rPr lang="en-US" sz="1600" dirty="0"/>
              <a:t>   1.1.2 Six Sigma History</a:t>
            </a:r>
          </a:p>
          <a:p>
            <a:pPr marL="114300" indent="0">
              <a:buNone/>
            </a:pPr>
            <a:r>
              <a:rPr lang="en-US" sz="1600" dirty="0"/>
              <a:t>   1.1.3 Six Sigma Approach Y = f(x)</a:t>
            </a:r>
          </a:p>
          <a:p>
            <a:pPr marL="114300" indent="0">
              <a:buNone/>
            </a:pPr>
            <a:r>
              <a:rPr lang="en-US" sz="1600" dirty="0"/>
              <a:t>   1.1.4 Six Sigma Methodology</a:t>
            </a:r>
          </a:p>
          <a:p>
            <a:pPr marL="114300" indent="0">
              <a:buNone/>
            </a:pPr>
            <a:r>
              <a:rPr lang="en-US" sz="1600" dirty="0"/>
              <a:t>   1.1.5 Roles and Responsibilities</a:t>
            </a:r>
          </a:p>
          <a:p>
            <a:pPr marL="114300" indent="0">
              <a:buNone/>
            </a:pPr>
            <a:endParaRPr lang="en-US" sz="1600" b="1" dirty="0"/>
          </a:p>
          <a:p>
            <a:pPr marL="114300" indent="0">
              <a:buNone/>
            </a:pPr>
            <a:r>
              <a:rPr lang="en-US" sz="1600" b="1" dirty="0">
                <a:solidFill>
                  <a:schemeClr val="bg1">
                    <a:lumMod val="50000"/>
                  </a:schemeClr>
                </a:solidFill>
              </a:rPr>
              <a:t>1.2 Six Sigma Fundamentals</a:t>
            </a:r>
          </a:p>
          <a:p>
            <a:pPr marL="114300" indent="0">
              <a:buNone/>
            </a:pPr>
            <a:r>
              <a:rPr lang="en-US" sz="1600" b="1" dirty="0">
                <a:solidFill>
                  <a:schemeClr val="bg1">
                    <a:lumMod val="50000"/>
                  </a:schemeClr>
                </a:solidFill>
              </a:rPr>
              <a:t>   </a:t>
            </a:r>
            <a:r>
              <a:rPr lang="en-US" sz="1600" dirty="0">
                <a:solidFill>
                  <a:schemeClr val="bg1">
                    <a:lumMod val="50000"/>
                  </a:schemeClr>
                </a:solidFill>
              </a:rPr>
              <a:t>1.2.1 Defining a Process</a:t>
            </a:r>
          </a:p>
          <a:p>
            <a:pPr marL="114300" indent="0">
              <a:buNone/>
            </a:pPr>
            <a:r>
              <a:rPr lang="en-US" sz="1600" dirty="0">
                <a:solidFill>
                  <a:schemeClr val="bg1">
                    <a:lumMod val="50000"/>
                  </a:schemeClr>
                </a:solidFill>
              </a:rPr>
              <a:t>   1.2.2 VOC and CTQs</a:t>
            </a:r>
          </a:p>
          <a:p>
            <a:pPr marL="114300" indent="0">
              <a:buNone/>
            </a:pPr>
            <a:r>
              <a:rPr lang="en-US" sz="1600" dirty="0">
                <a:solidFill>
                  <a:schemeClr val="bg1">
                    <a:lumMod val="50000"/>
                  </a:schemeClr>
                </a:solidFill>
              </a:rPr>
              <a:t>   1.2.3 QFD</a:t>
            </a:r>
          </a:p>
          <a:p>
            <a:pPr marL="114300" indent="0">
              <a:buNone/>
            </a:pPr>
            <a:r>
              <a:rPr lang="en-US" sz="1600" dirty="0">
                <a:solidFill>
                  <a:schemeClr val="bg1">
                    <a:lumMod val="50000"/>
                  </a:schemeClr>
                </a:solidFill>
              </a:rPr>
              <a:t>   1.2.4 Cost of Poor Quality (COPQ)</a:t>
            </a:r>
          </a:p>
          <a:p>
            <a:pPr marL="114300" indent="0">
              <a:buNone/>
            </a:pPr>
            <a:r>
              <a:rPr lang="en-US" sz="1600" dirty="0">
                <a:solidFill>
                  <a:schemeClr val="bg1">
                    <a:lumMod val="50000"/>
                  </a:schemeClr>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215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 Six Sigma Methodology</a:t>
            </a:r>
          </a:p>
        </p:txBody>
      </p:sp>
      <p:sp>
        <p:nvSpPr>
          <p:cNvPr id="10" name="Slide Number Placeholder 9"/>
          <p:cNvSpPr>
            <a:spLocks noGrp="1"/>
          </p:cNvSpPr>
          <p:nvPr>
            <p:ph type="sldNum" sz="quarter" idx="4"/>
          </p:nvPr>
        </p:nvSpPr>
        <p:spPr/>
        <p:txBody>
          <a:bodyPr/>
          <a:lstStyle/>
          <a:p>
            <a:fld id="{5A6A12F4-C341-4E64-9C18-B0BA3358FAF5}" type="slidenum">
              <a:rPr lang="en-US" smtClean="0"/>
              <a:pPr/>
              <a:t>40</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graphicFrame>
        <p:nvGraphicFramePr>
          <p:cNvPr id="4" name="Diagram 3"/>
          <p:cNvGraphicFramePr/>
          <p:nvPr>
            <p:custDataLst>
              <p:tags r:id="rId2"/>
            </p:custDataLst>
            <p:extLst>
              <p:ext uri="{D42A27DB-BD31-4B8C-83A1-F6EECF244321}">
                <p14:modId xmlns:p14="http://schemas.microsoft.com/office/powerpoint/2010/main" val="3125225970"/>
              </p:ext>
            </p:extLst>
          </p:nvPr>
        </p:nvGraphicFramePr>
        <p:xfrm>
          <a:off x="1772478" y="1752602"/>
          <a:ext cx="7981122"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1524000" y="1076981"/>
            <a:ext cx="8458200" cy="461665"/>
          </a:xfrm>
          <a:prstGeom prst="rect">
            <a:avLst/>
          </a:prstGeom>
          <a:noFill/>
        </p:spPr>
        <p:txBody>
          <a:bodyPr wrap="square" rtlCol="0">
            <a:spAutoFit/>
          </a:bodyPr>
          <a:lstStyle/>
          <a:p>
            <a:pPr algn="ctr"/>
            <a:r>
              <a:rPr lang="en-US" sz="2400" b="1" u="sng" dirty="0">
                <a:solidFill>
                  <a:srgbClr val="182835"/>
                </a:solidFill>
                <a:latin typeface="+mj-lt"/>
                <a:cs typeface="Arial" pitchFamily="34" charset="0"/>
              </a:rPr>
              <a:t>Six Sigma DMAIC Roadmap</a:t>
            </a:r>
            <a:endParaRPr lang="en-US" sz="3200" b="1" u="sng" dirty="0">
              <a:solidFill>
                <a:srgbClr val="182835"/>
              </a:solidFill>
              <a:latin typeface="+mj-lt"/>
              <a:cs typeface="Arial" pitchFamily="34" charset="0"/>
            </a:endParaRPr>
          </a:p>
        </p:txBody>
      </p:sp>
    </p:spTree>
    <p:custDataLst>
      <p:tags r:id="rId1"/>
    </p:custDataLst>
    <p:extLst>
      <p:ext uri="{BB962C8B-B14F-4D97-AF65-F5344CB8AC3E}">
        <p14:creationId xmlns:p14="http://schemas.microsoft.com/office/powerpoint/2010/main" val="689088570"/>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sp>
        <p:nvSpPr>
          <p:cNvPr id="3" name="Content Placeholder 2"/>
          <p:cNvSpPr>
            <a:spLocks noGrp="1"/>
          </p:cNvSpPr>
          <p:nvPr>
            <p:ph idx="1"/>
          </p:nvPr>
        </p:nvSpPr>
        <p:spPr/>
        <p:txBody>
          <a:bodyPr>
            <a:normAutofit/>
          </a:bodyPr>
          <a:lstStyle/>
          <a:p>
            <a:r>
              <a:rPr lang="en-US" dirty="0"/>
              <a:t>Not accurate and not precise </a:t>
            </a:r>
          </a:p>
          <a:p>
            <a:pPr lvl="1"/>
            <a:r>
              <a:rPr lang="en-US" dirty="0"/>
              <a:t>low accuracy and low precision</a:t>
            </a:r>
          </a:p>
        </p:txBody>
      </p:sp>
      <p:sp>
        <p:nvSpPr>
          <p:cNvPr id="21" name="Slide Number Placeholder 20"/>
          <p:cNvSpPr>
            <a:spLocks noGrp="1"/>
          </p:cNvSpPr>
          <p:nvPr>
            <p:ph type="sldNum" sz="quarter" idx="4"/>
          </p:nvPr>
        </p:nvSpPr>
        <p:spPr/>
        <p:txBody>
          <a:bodyPr/>
          <a:lstStyle/>
          <a:p>
            <a:fld id="{5A6A12F4-C341-4E64-9C18-B0BA3358FAF5}" type="slidenum">
              <a:rPr lang="en-US" smtClean="0"/>
              <a:pPr/>
              <a:t>400</a:t>
            </a:fld>
            <a:endParaRPr lang="en-US" dirty="0"/>
          </a:p>
        </p:txBody>
      </p:sp>
      <p:sp>
        <p:nvSpPr>
          <p:cNvPr id="19" name="Footer Placeholder 18"/>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5" name="Group 4"/>
          <p:cNvGrpSpPr/>
          <p:nvPr/>
        </p:nvGrpSpPr>
        <p:grpSpPr>
          <a:xfrm>
            <a:off x="4358640" y="2697480"/>
            <a:ext cx="3474720" cy="3474720"/>
            <a:chOff x="2667000" y="2514600"/>
            <a:chExt cx="3474720" cy="3474720"/>
          </a:xfrm>
        </p:grpSpPr>
        <p:sp>
          <p:nvSpPr>
            <p:cNvPr id="6" name="Oval 5"/>
            <p:cNvSpPr/>
            <p:nvPr/>
          </p:nvSpPr>
          <p:spPr>
            <a:xfrm>
              <a:off x="2667000" y="2514600"/>
              <a:ext cx="3474720" cy="3474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49880" y="2697480"/>
              <a:ext cx="3108960" cy="3108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032760" y="2880360"/>
              <a:ext cx="2743200" cy="2743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215640" y="3063240"/>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398520" y="3246120"/>
              <a:ext cx="2011680" cy="20116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1400" y="342900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764280" y="3611880"/>
              <a:ext cx="1280160" cy="1280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Oval 12"/>
          <p:cNvSpPr/>
          <p:nvPr/>
        </p:nvSpPr>
        <p:spPr>
          <a:xfrm>
            <a:off x="4038600" y="28194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458200" y="3124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124200" y="30480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67600" y="2971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p:cNvSpPr/>
          <p:nvPr/>
        </p:nvSpPr>
        <p:spPr>
          <a:xfrm>
            <a:off x="5029200" y="25908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Oval 17"/>
          <p:cNvSpPr/>
          <p:nvPr/>
        </p:nvSpPr>
        <p:spPr>
          <a:xfrm>
            <a:off x="6629400" y="2362200"/>
            <a:ext cx="228600" cy="228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0" name="Picture 2" descr="C:\Users\Dan\AppData\Local\Microsoft\Windows\Temporary Internet Files\Content.IE5\4LPXZ8F4\MC900440412[1].wmf"/>
          <p:cNvPicPr>
            <a:picLocks noChangeAspect="1" noChangeArrowheads="1"/>
          </p:cNvPicPr>
          <p:nvPr/>
        </p:nvPicPr>
        <p:blipFill>
          <a:blip r:embed="rId4" cstate="print"/>
          <a:srcRect/>
          <a:stretch>
            <a:fillRect/>
          </a:stretch>
        </p:blipFill>
        <p:spPr bwMode="auto">
          <a:xfrm>
            <a:off x="2286001" y="3657601"/>
            <a:ext cx="1830387" cy="1484313"/>
          </a:xfrm>
          <a:prstGeom prst="rect">
            <a:avLst/>
          </a:prstGeom>
          <a:noFill/>
        </p:spPr>
      </p:pic>
    </p:spTree>
    <p:custDataLst>
      <p:tags r:id="rId1"/>
    </p:custDataLst>
    <p:extLst>
      <p:ext uri="{BB962C8B-B14F-4D97-AF65-F5344CB8AC3E}">
        <p14:creationId xmlns:p14="http://schemas.microsoft.com/office/powerpoint/2010/main" val="398307721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MSA</a:t>
            </a:r>
            <a:r>
              <a:rPr lang="en-US" dirty="0"/>
              <a:t> Conclusions</a:t>
            </a:r>
          </a:p>
        </p:txBody>
      </p:sp>
      <p:sp>
        <p:nvSpPr>
          <p:cNvPr id="3" name="Content Placeholder 2"/>
          <p:cNvSpPr>
            <a:spLocks noGrp="1"/>
          </p:cNvSpPr>
          <p:nvPr>
            <p:ph idx="1"/>
          </p:nvPr>
        </p:nvSpPr>
        <p:spPr/>
        <p:txBody>
          <a:bodyPr>
            <a:normAutofit/>
          </a:bodyPr>
          <a:lstStyle/>
          <a:p>
            <a:r>
              <a:rPr lang="en-US" dirty="0"/>
              <a:t>If the measurement system is considered </a:t>
            </a:r>
            <a:r>
              <a:rPr lang="en-US" i="1" dirty="0"/>
              <a:t>both</a:t>
            </a:r>
            <a:r>
              <a:rPr lang="en-US" dirty="0"/>
              <a:t> accurate and precise, we can start the data-based analysis or decision making.</a:t>
            </a:r>
          </a:p>
          <a:p>
            <a:endParaRPr lang="en-US" dirty="0"/>
          </a:p>
          <a:p>
            <a:r>
              <a:rPr lang="en-US" dirty="0"/>
              <a:t>If the measurement system is either not accurate or not precise, we need to identify the factor(s) affecting it and calibrate the measurement system until it is both accurate and precise.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4339756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Stratification of Accuracy and Precision</a:t>
            </a:r>
          </a:p>
        </p:txBody>
      </p:sp>
      <p:sp>
        <p:nvSpPr>
          <p:cNvPr id="3" name="Content Placeholder 2"/>
          <p:cNvSpPr>
            <a:spLocks noGrp="1"/>
          </p:cNvSpPr>
          <p:nvPr>
            <p:ph idx="1"/>
          </p:nvPr>
        </p:nvSpPr>
        <p:spPr/>
        <p:txBody>
          <a:bodyPr/>
          <a:lstStyle/>
          <a:p>
            <a:r>
              <a:rPr lang="en-US" dirty="0"/>
              <a:t>Accuracy</a:t>
            </a:r>
          </a:p>
          <a:p>
            <a:pPr lvl="1"/>
            <a:r>
              <a:rPr lang="en-US" dirty="0"/>
              <a:t>Bias</a:t>
            </a:r>
          </a:p>
          <a:p>
            <a:pPr lvl="1"/>
            <a:r>
              <a:rPr lang="en-US" dirty="0"/>
              <a:t>Linearity</a:t>
            </a:r>
          </a:p>
          <a:p>
            <a:pPr lvl="1"/>
            <a:r>
              <a:rPr lang="en-US" dirty="0"/>
              <a:t>Stability</a:t>
            </a:r>
          </a:p>
          <a:p>
            <a:endParaRPr lang="en-US" dirty="0"/>
          </a:p>
          <a:p>
            <a:r>
              <a:rPr lang="en-US" dirty="0"/>
              <a:t>Precision</a:t>
            </a:r>
          </a:p>
          <a:p>
            <a:pPr lvl="1"/>
            <a:r>
              <a:rPr lang="en-US" dirty="0"/>
              <a:t>Repeatability</a:t>
            </a:r>
          </a:p>
          <a:p>
            <a:pPr lvl="1"/>
            <a:r>
              <a:rPr lang="en-US" dirty="0"/>
              <a:t>Reproducibility</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402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8318762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2.3.2 Bias, Linearity and Stability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403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36770889"/>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b="1" dirty="0"/>
              <a:t>Bias</a:t>
            </a:r>
            <a:r>
              <a:rPr lang="en-US" dirty="0"/>
              <a:t> is the difference between the observed value and the true value of a parameter or metric being measured.</a:t>
            </a:r>
          </a:p>
          <a:p>
            <a:endParaRPr lang="en-US" dirty="0"/>
          </a:p>
          <a:p>
            <a:r>
              <a:rPr lang="en-US" dirty="0"/>
              <a:t>It is calculated by subtracting the reference value from the average value of the measurements.</a:t>
            </a:r>
          </a:p>
          <a:p>
            <a:endParaRPr lang="en-US" dirty="0"/>
          </a:p>
          <a:p>
            <a:pPr marL="114300" indent="0" algn="ctr">
              <a:buNone/>
            </a:pPr>
            <a:r>
              <a:rPr lang="en-US" b="1" dirty="0">
                <a:solidFill>
                  <a:srgbClr val="FF0000"/>
                </a:solidFill>
              </a:rPr>
              <a:t>Bias = Grand Mean – Reference Value</a:t>
            </a:r>
          </a:p>
          <a:p>
            <a:pPr marL="114300" indent="0" algn="ctr">
              <a:buNone/>
            </a:pPr>
            <a:r>
              <a:rPr lang="en-US" dirty="0"/>
              <a:t>where the reference value is a standard agreed upon</a:t>
            </a:r>
          </a:p>
          <a:p>
            <a:pPr marL="114300" indent="0" algn="ctr">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404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05938264"/>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pic>
        <p:nvPicPr>
          <p:cNvPr id="5" name="Content Placeholder 4" descr="Normal Distribution.png"/>
          <p:cNvPicPr>
            <a:picLocks noGrp="1" noChangeAspect="1"/>
          </p:cNvPicPr>
          <p:nvPr>
            <p:ph idx="1"/>
          </p:nvPr>
        </p:nvPicPr>
        <p:blipFill>
          <a:blip r:embed="rId4" cstate="print"/>
          <a:stretch>
            <a:fillRect/>
          </a:stretch>
        </p:blipFill>
        <p:spPr>
          <a:xfrm>
            <a:off x="4061038" y="2700485"/>
            <a:ext cx="3409524" cy="2371429"/>
          </a:xfrm>
        </p:spPr>
      </p:pic>
      <p:sp>
        <p:nvSpPr>
          <p:cNvPr id="6" name="Slide Number Placeholder 5"/>
          <p:cNvSpPr>
            <a:spLocks noGrp="1"/>
          </p:cNvSpPr>
          <p:nvPr>
            <p:ph type="sldNum" sz="quarter" idx="4"/>
          </p:nvPr>
        </p:nvSpPr>
        <p:spPr/>
        <p:txBody>
          <a:bodyPr/>
          <a:lstStyle/>
          <a:p>
            <a:fld id="{5A6A12F4-C341-4E64-9C18-B0BA3358FAF5}" type="slidenum">
              <a:rPr lang="en-US" smtClean="0"/>
              <a:pPr/>
              <a:t>405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cxnSp>
        <p:nvCxnSpPr>
          <p:cNvPr id="7" name="Straight Connector 6"/>
          <p:cNvCxnSpPr/>
          <p:nvPr/>
        </p:nvCxnSpPr>
        <p:spPr>
          <a:xfrm rot="5400000">
            <a:off x="3957316" y="3023175"/>
            <a:ext cx="259080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014554" y="3023175"/>
            <a:ext cx="259080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3" idx="1"/>
          </p:cNvCxnSpPr>
          <p:nvPr/>
        </p:nvCxnSpPr>
        <p:spPr>
          <a:xfrm flipH="1">
            <a:off x="5224359" y="2918429"/>
            <a:ext cx="767060" cy="333344"/>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91419" y="2718374"/>
            <a:ext cx="3836435" cy="400110"/>
          </a:xfrm>
          <a:prstGeom prst="rect">
            <a:avLst/>
          </a:prstGeom>
          <a:noFill/>
        </p:spPr>
        <p:txBody>
          <a:bodyPr wrap="none" rtlCol="0">
            <a:spAutoFit/>
          </a:bodyPr>
          <a:lstStyle/>
          <a:p>
            <a:r>
              <a:rPr lang="en-US" sz="2000" b="1" dirty="0">
                <a:solidFill>
                  <a:srgbClr val="00B0F0"/>
                </a:solidFill>
                <a:latin typeface="+mj-lt"/>
              </a:rPr>
              <a:t>Average of the measurements</a:t>
            </a:r>
          </a:p>
        </p:txBody>
      </p:sp>
      <p:sp>
        <p:nvSpPr>
          <p:cNvPr id="14" name="TextBox 13"/>
          <p:cNvSpPr txBox="1"/>
          <p:nvPr/>
        </p:nvSpPr>
        <p:spPr>
          <a:xfrm>
            <a:off x="1752601" y="2642175"/>
            <a:ext cx="2151551" cy="400110"/>
          </a:xfrm>
          <a:prstGeom prst="rect">
            <a:avLst/>
          </a:prstGeom>
          <a:noFill/>
        </p:spPr>
        <p:txBody>
          <a:bodyPr wrap="none" rtlCol="0">
            <a:spAutoFit/>
          </a:bodyPr>
          <a:lstStyle/>
          <a:p>
            <a:r>
              <a:rPr lang="en-US" sz="2000" b="1" dirty="0">
                <a:solidFill>
                  <a:srgbClr val="00B050"/>
                </a:solidFill>
                <a:latin typeface="+mj-lt"/>
              </a:rPr>
              <a:t>Reference value</a:t>
            </a:r>
          </a:p>
        </p:txBody>
      </p:sp>
      <p:cxnSp>
        <p:nvCxnSpPr>
          <p:cNvPr id="15" name="Straight Arrow Connector 14"/>
          <p:cNvCxnSpPr>
            <a:stCxn id="14" idx="3"/>
          </p:cNvCxnSpPr>
          <p:nvPr/>
        </p:nvCxnSpPr>
        <p:spPr>
          <a:xfrm>
            <a:off x="3904152" y="2842230"/>
            <a:ext cx="405803" cy="39787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0153" y="3327974"/>
            <a:ext cx="3185487" cy="369332"/>
          </a:xfrm>
          <a:prstGeom prst="rect">
            <a:avLst/>
          </a:prstGeom>
          <a:noFill/>
        </p:spPr>
        <p:txBody>
          <a:bodyPr wrap="none" rtlCol="0">
            <a:spAutoFit/>
          </a:bodyPr>
          <a:lstStyle/>
          <a:p>
            <a:r>
              <a:rPr lang="en-US" dirty="0">
                <a:latin typeface="+mj-lt"/>
              </a:rPr>
              <a:t>Distribution of measurements</a:t>
            </a:r>
          </a:p>
        </p:txBody>
      </p:sp>
      <p:cxnSp>
        <p:nvCxnSpPr>
          <p:cNvPr id="19" name="Straight Arrow Connector 18"/>
          <p:cNvCxnSpPr/>
          <p:nvPr/>
        </p:nvCxnSpPr>
        <p:spPr>
          <a:xfrm rot="10800000" flipV="1">
            <a:off x="6379152" y="3556574"/>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99627" y="1371601"/>
            <a:ext cx="1050288" cy="584775"/>
          </a:xfrm>
          <a:prstGeom prst="rect">
            <a:avLst/>
          </a:prstGeom>
          <a:noFill/>
        </p:spPr>
        <p:txBody>
          <a:bodyPr wrap="none" rtlCol="0">
            <a:spAutoFit/>
          </a:bodyPr>
          <a:lstStyle/>
          <a:p>
            <a:r>
              <a:rPr lang="en-US" sz="3200" b="1" dirty="0">
                <a:solidFill>
                  <a:srgbClr val="FF0000"/>
                </a:solidFill>
                <a:latin typeface="+mj-lt"/>
              </a:rPr>
              <a:t>Bias</a:t>
            </a:r>
            <a:endParaRPr lang="en-US" b="1" dirty="0">
              <a:solidFill>
                <a:srgbClr val="FF0000"/>
              </a:solidFill>
              <a:latin typeface="+mj-lt"/>
            </a:endParaRPr>
          </a:p>
        </p:txBody>
      </p:sp>
      <p:cxnSp>
        <p:nvCxnSpPr>
          <p:cNvPr id="24" name="Straight Arrow Connector 23"/>
          <p:cNvCxnSpPr/>
          <p:nvPr/>
        </p:nvCxnSpPr>
        <p:spPr>
          <a:xfrm>
            <a:off x="4267200" y="1880175"/>
            <a:ext cx="99060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50900" y="5300055"/>
            <a:ext cx="9829800" cy="1200329"/>
          </a:xfrm>
          <a:prstGeom prst="rect">
            <a:avLst/>
          </a:prstGeom>
        </p:spPr>
        <p:txBody>
          <a:bodyPr wrap="square">
            <a:spAutoFit/>
          </a:bodyPr>
          <a:lstStyle/>
          <a:p>
            <a:pPr marL="236538" indent="-236538">
              <a:buFont typeface="Arial" pitchFamily="34" charset="0"/>
              <a:buChar char="•"/>
            </a:pPr>
            <a:r>
              <a:rPr lang="en-US" dirty="0"/>
              <a:t>The closer the average of all measurements is to the reference level, the smaller the bias.</a:t>
            </a:r>
          </a:p>
          <a:p>
            <a:pPr marL="236538" indent="-236538">
              <a:buFont typeface="Arial" pitchFamily="34" charset="0"/>
              <a:buChar char="•"/>
            </a:pPr>
            <a:endParaRPr lang="en-US" dirty="0"/>
          </a:p>
          <a:p>
            <a:pPr marL="236538" indent="-236538">
              <a:buFont typeface="Arial" pitchFamily="34" charset="0"/>
              <a:buChar char="•"/>
            </a:pPr>
            <a:r>
              <a:rPr lang="en-US" dirty="0"/>
              <a:t>The reference level is the average of measurements of the same items using the master or standard instrument.</a:t>
            </a:r>
          </a:p>
        </p:txBody>
      </p:sp>
    </p:spTree>
    <p:custDataLst>
      <p:tags r:id="rId1"/>
    </p:custDataLst>
    <p:extLst>
      <p:ext uri="{BB962C8B-B14F-4D97-AF65-F5344CB8AC3E}">
        <p14:creationId xmlns:p14="http://schemas.microsoft.com/office/powerpoint/2010/main" val="82985882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normAutofit/>
          </a:bodyPr>
          <a:lstStyle/>
          <a:p>
            <a:r>
              <a:rPr lang="en-US" dirty="0"/>
              <a:t>To determine whether the difference between the average of observed measurement and the reference value is statistically significant (we will explain more details about statistical significance in the Analyze module), we can either conduct a </a:t>
            </a:r>
            <a:r>
              <a:rPr lang="en-US" i="1" dirty="0"/>
              <a:t>hypothesis testing </a:t>
            </a:r>
            <a:r>
              <a:rPr lang="en-US" dirty="0"/>
              <a:t>or </a:t>
            </a:r>
            <a:r>
              <a:rPr lang="en-US" i="1" dirty="0"/>
              <a:t>compare</a:t>
            </a:r>
            <a:r>
              <a:rPr lang="en-US" dirty="0"/>
              <a:t> the reference value against the confidence intervals of the average measurements.</a:t>
            </a:r>
          </a:p>
          <a:p>
            <a:endParaRPr lang="en-US" dirty="0"/>
          </a:p>
          <a:p>
            <a:r>
              <a:rPr lang="en-US" dirty="0"/>
              <a:t>If the reference value falls into the confidence intervals, the bias is not statistically significant and can be ignored. Otherwise, the bias is statistically significant and must be fixed.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3334819"/>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Potential causes of bias:</a:t>
            </a:r>
          </a:p>
          <a:p>
            <a:pPr lvl="1"/>
            <a:r>
              <a:rPr lang="en-US" dirty="0"/>
              <a:t>Errors in measuring the reference value</a:t>
            </a:r>
          </a:p>
          <a:p>
            <a:pPr lvl="1"/>
            <a:r>
              <a:rPr lang="en-US" dirty="0"/>
              <a:t>Lack of proper training for appraisers</a:t>
            </a:r>
          </a:p>
          <a:p>
            <a:pPr lvl="1"/>
            <a:r>
              <a:rPr lang="en-US" dirty="0"/>
              <a:t>Damaged equipment or instrument</a:t>
            </a:r>
          </a:p>
          <a:p>
            <a:pPr lvl="1"/>
            <a:r>
              <a:rPr lang="en-US" dirty="0"/>
              <a:t>Measurement instrument not calibrated precisely</a:t>
            </a:r>
          </a:p>
          <a:p>
            <a:pPr lvl="1"/>
            <a:r>
              <a:rPr lang="en-US" dirty="0"/>
              <a:t>Appraisers read the data incorrectly.</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407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2585200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b="1" dirty="0"/>
              <a:t>Linearity</a:t>
            </a:r>
            <a:r>
              <a:rPr lang="en-US" dirty="0"/>
              <a:t> is the degree of the consistency of bias over the entire expected measurement range.</a:t>
            </a:r>
          </a:p>
          <a:p>
            <a:endParaRPr lang="en-US" dirty="0"/>
          </a:p>
          <a:p>
            <a:r>
              <a:rPr lang="en-US" dirty="0"/>
              <a:t>It quantifies how the bias changes over the range of measurement.</a:t>
            </a:r>
          </a:p>
          <a:p>
            <a:endParaRPr lang="en-US" dirty="0"/>
          </a:p>
          <a:p>
            <a:r>
              <a:rPr lang="en-US" dirty="0"/>
              <a:t>For example, a scale is off by 0.01 pounds when measuring an object of 10 pounds. However, it is off by 10 pounds when measuring an object of 100 pounds. The scale’s bias is not linear.</a:t>
            </a:r>
          </a:p>
        </p:txBody>
      </p:sp>
      <p:sp>
        <p:nvSpPr>
          <p:cNvPr id="6" name="Slide Number Placeholder 5"/>
          <p:cNvSpPr>
            <a:spLocks noGrp="1"/>
          </p:cNvSpPr>
          <p:nvPr>
            <p:ph type="sldNum" sz="quarter" idx="4"/>
          </p:nvPr>
        </p:nvSpPr>
        <p:spPr/>
        <p:txBody>
          <a:bodyPr/>
          <a:lstStyle/>
          <a:p>
            <a:fld id="{5A6A12F4-C341-4E64-9C18-B0BA3358FAF5}" type="slidenum">
              <a:rPr lang="en-US" smtClean="0"/>
              <a:pPr/>
              <a:t>408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06797703"/>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409</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600201"/>
            <a:ext cx="8242738"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78411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1.1.5 Roles and Responsibilities</a:t>
            </a:r>
          </a:p>
        </p:txBody>
      </p:sp>
      <p:sp>
        <p:nvSpPr>
          <p:cNvPr id="8" name="Slide Number Placeholder 7"/>
          <p:cNvSpPr>
            <a:spLocks noGrp="1"/>
          </p:cNvSpPr>
          <p:nvPr>
            <p:ph type="sldNum" sz="quarter" idx="4"/>
          </p:nvPr>
        </p:nvSpPr>
        <p:spPr/>
        <p:txBody>
          <a:bodyPr/>
          <a:lstStyle/>
          <a:p>
            <a:fld id="{5A6A12F4-C341-4E64-9C18-B0BA3358FAF5}" type="slidenum">
              <a:rPr lang="en-US" smtClean="0"/>
              <a:pPr/>
              <a:t>41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842813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endParaRPr lang="en-US" b="1" dirty="0"/>
          </a:p>
        </p:txBody>
      </p:sp>
      <p:sp>
        <p:nvSpPr>
          <p:cNvPr id="3" name="Content Placeholder 2"/>
          <p:cNvSpPr>
            <a:spLocks noGrp="1"/>
          </p:cNvSpPr>
          <p:nvPr>
            <p:ph idx="1"/>
          </p:nvPr>
        </p:nvSpPr>
        <p:spPr/>
        <p:txBody>
          <a:bodyPr>
            <a:normAutofit/>
          </a:bodyPr>
          <a:lstStyle/>
          <a:p>
            <a:r>
              <a:rPr lang="en-US" dirty="0"/>
              <a:t>Create a scatter plot for bias (Y-axis) and reference level (X-axis).</a:t>
            </a:r>
          </a:p>
          <a:p>
            <a:r>
              <a:rPr lang="en-US" dirty="0"/>
              <a:t>Find a best fit linear regression line and compute the slope of the line.</a:t>
            </a:r>
          </a:p>
          <a:p>
            <a:r>
              <a:rPr lang="en-US" dirty="0"/>
              <a:t>The closer the slope is to zero, the better the measurement system performs. </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6018" name="Picture 2"/>
          <p:cNvPicPr>
            <a:picLocks noChangeAspect="1" noChangeArrowheads="1"/>
          </p:cNvPicPr>
          <p:nvPr/>
        </p:nvPicPr>
        <p:blipFill>
          <a:blip r:embed="rId4" cstate="print"/>
          <a:srcRect/>
          <a:stretch>
            <a:fillRect/>
          </a:stretch>
        </p:blipFill>
        <p:spPr bwMode="auto">
          <a:xfrm>
            <a:off x="2430065" y="2625246"/>
            <a:ext cx="6671469" cy="396605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58258924"/>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normAutofit/>
          </a:bodyPr>
          <a:lstStyle/>
          <a:p>
            <a:r>
              <a:rPr lang="en-US" dirty="0"/>
              <a:t>Formula of the linearity of a measurement system: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411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5" name="TextBox 4"/>
          <p:cNvSpPr txBox="1"/>
          <p:nvPr/>
        </p:nvSpPr>
        <p:spPr>
          <a:xfrm>
            <a:off x="2362200" y="1905000"/>
            <a:ext cx="5400646" cy="1077218"/>
          </a:xfrm>
          <a:prstGeom prst="rect">
            <a:avLst/>
          </a:prstGeom>
          <a:noFill/>
        </p:spPr>
        <p:txBody>
          <a:bodyPr wrap="none" rtlCol="0">
            <a:spAutoFit/>
          </a:bodyPr>
          <a:lstStyle/>
          <a:p>
            <a:r>
              <a:rPr lang="en-US" sz="2400" i="1" dirty="0">
                <a:latin typeface="+mj-lt"/>
              </a:rPr>
              <a:t>Linearity = |Slope| × Process Variation</a:t>
            </a:r>
          </a:p>
          <a:p>
            <a:endParaRPr lang="en-US" sz="2000" i="1" dirty="0">
              <a:latin typeface="+mj-lt"/>
            </a:endParaRPr>
          </a:p>
          <a:p>
            <a:r>
              <a:rPr lang="en-US" sz="2000" i="1" dirty="0">
                <a:latin typeface="+mj-lt"/>
              </a:rPr>
              <a:t>where</a:t>
            </a:r>
          </a:p>
        </p:txBody>
      </p:sp>
      <p:graphicFrame>
        <p:nvGraphicFramePr>
          <p:cNvPr id="6" name="Object 5"/>
          <p:cNvGraphicFramePr>
            <a:graphicFrameLocks noChangeAspect="1"/>
          </p:cNvGraphicFramePr>
          <p:nvPr>
            <p:extLst>
              <p:ext uri="{D42A27DB-BD31-4B8C-83A1-F6EECF244321}">
                <p14:modId xmlns:p14="http://schemas.microsoft.com/office/powerpoint/2010/main" val="1830647717"/>
              </p:ext>
            </p:extLst>
          </p:nvPr>
        </p:nvGraphicFramePr>
        <p:xfrm>
          <a:off x="2362200" y="2928708"/>
          <a:ext cx="3200400" cy="1567093"/>
        </p:xfrm>
        <a:graphic>
          <a:graphicData uri="http://schemas.openxmlformats.org/presentationml/2006/ole">
            <mc:AlternateContent xmlns:mc="http://schemas.openxmlformats.org/markup-compatibility/2006">
              <mc:Choice xmlns:v="urn:schemas-microsoft-com:vml" Requires="v">
                <p:oleObj spid="_x0000_s7171" name="Equation" r:id="rId5" imgW="1841500" imgH="901700" progId="Equation.3">
                  <p:embed/>
                </p:oleObj>
              </mc:Choice>
              <mc:Fallback>
                <p:oleObj name="Equation" r:id="rId5" imgW="1841500" imgH="901700" progId="Equation.3">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928708"/>
                        <a:ext cx="3200400" cy="1567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62200" y="4684060"/>
            <a:ext cx="3898824" cy="923330"/>
          </a:xfrm>
          <a:prstGeom prst="rect">
            <a:avLst/>
          </a:prstGeom>
          <a:noFill/>
        </p:spPr>
        <p:txBody>
          <a:bodyPr wrap="none" rtlCol="0">
            <a:spAutoFit/>
          </a:bodyPr>
          <a:lstStyle/>
          <a:p>
            <a:r>
              <a:rPr lang="en-US" i="1" dirty="0">
                <a:latin typeface="Source Sans Pro" panose="020B0503030403020204" pitchFamily="34" charset="0"/>
              </a:rPr>
              <a:t>x</a:t>
            </a:r>
            <a:r>
              <a:rPr lang="en-US" i="1" baseline="-25000" dirty="0">
                <a:latin typeface="Source Sans Pro" panose="020B0503030403020204" pitchFamily="34" charset="0"/>
              </a:rPr>
              <a:t>i</a:t>
            </a:r>
            <a:r>
              <a:rPr lang="en-US" dirty="0">
                <a:latin typeface="Source Sans Pro" panose="020B0503030403020204" pitchFamily="34" charset="0"/>
              </a:rPr>
              <a:t> </a:t>
            </a:r>
            <a:r>
              <a:rPr lang="en-US" dirty="0">
                <a:latin typeface="+mj-lt"/>
              </a:rPr>
              <a:t>is the reference value;</a:t>
            </a:r>
          </a:p>
          <a:p>
            <a:r>
              <a:rPr lang="en-US" i="1" dirty="0">
                <a:latin typeface="+mj-lt"/>
              </a:rPr>
              <a:t>y</a:t>
            </a:r>
            <a:r>
              <a:rPr lang="en-US" i="1" baseline="-25000" dirty="0">
                <a:latin typeface="+mj-lt"/>
              </a:rPr>
              <a:t>i</a:t>
            </a:r>
            <a:r>
              <a:rPr lang="en-US" dirty="0">
                <a:latin typeface="+mj-lt"/>
              </a:rPr>
              <a:t> is the bias at each reference level;</a:t>
            </a:r>
          </a:p>
          <a:p>
            <a:r>
              <a:rPr lang="en-US" i="1" dirty="0">
                <a:latin typeface="+mj-lt"/>
              </a:rPr>
              <a:t>n</a:t>
            </a:r>
            <a:r>
              <a:rPr lang="en-US" dirty="0">
                <a:latin typeface="+mj-lt"/>
              </a:rPr>
              <a:t> is the sample size.</a:t>
            </a:r>
          </a:p>
        </p:txBody>
      </p:sp>
    </p:spTree>
    <p:custDataLst>
      <p:tags r:id="rId2"/>
    </p:custDataLst>
    <p:extLst>
      <p:ext uri="{BB962C8B-B14F-4D97-AF65-F5344CB8AC3E}">
        <p14:creationId xmlns:p14="http://schemas.microsoft.com/office/powerpoint/2010/main" val="281541437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Linearity</a:t>
            </a:r>
          </a:p>
        </p:txBody>
      </p:sp>
      <p:sp>
        <p:nvSpPr>
          <p:cNvPr id="3" name="Content Placeholder 2"/>
          <p:cNvSpPr>
            <a:spLocks noGrp="1"/>
          </p:cNvSpPr>
          <p:nvPr>
            <p:ph idx="1"/>
          </p:nvPr>
        </p:nvSpPr>
        <p:spPr/>
        <p:txBody>
          <a:bodyPr/>
          <a:lstStyle/>
          <a:p>
            <a:r>
              <a:rPr lang="en-US" dirty="0"/>
              <a:t>Potential causes of linearity:</a:t>
            </a:r>
          </a:p>
          <a:p>
            <a:pPr lvl="1">
              <a:lnSpc>
                <a:spcPct val="150000"/>
              </a:lnSpc>
            </a:pPr>
            <a:r>
              <a:rPr lang="en-US" dirty="0"/>
              <a:t>Errors in measuring the lower end or higher end of the reference value</a:t>
            </a:r>
          </a:p>
          <a:p>
            <a:pPr lvl="1">
              <a:lnSpc>
                <a:spcPct val="150000"/>
              </a:lnSpc>
            </a:pPr>
            <a:r>
              <a:rPr lang="en-US" dirty="0"/>
              <a:t>Lack of proper training for appraisers</a:t>
            </a:r>
          </a:p>
          <a:p>
            <a:pPr lvl="1">
              <a:lnSpc>
                <a:spcPct val="150000"/>
              </a:lnSpc>
            </a:pPr>
            <a:r>
              <a:rPr lang="en-US" dirty="0"/>
              <a:t>Damaged equipment or instrument</a:t>
            </a:r>
          </a:p>
          <a:p>
            <a:pPr lvl="1">
              <a:lnSpc>
                <a:spcPct val="150000"/>
              </a:lnSpc>
            </a:pPr>
            <a:r>
              <a:rPr lang="en-US" dirty="0"/>
              <a:t>Measurement instrument not calibrated correctly at the lower or higher end of the measurement scale</a:t>
            </a:r>
          </a:p>
          <a:p>
            <a:pPr lvl="1">
              <a:lnSpc>
                <a:spcPct val="150000"/>
              </a:lnSpc>
            </a:pPr>
            <a:r>
              <a:rPr lang="en-US" dirty="0"/>
              <a:t>Innate nature of the instrument.</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3531529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b="1" dirty="0"/>
              <a:t>Stability</a:t>
            </a:r>
            <a:r>
              <a:rPr lang="en-US" dirty="0"/>
              <a:t> is the consistency level needed to obtain the same values when measuring the same objects over an extended period of time.</a:t>
            </a:r>
          </a:p>
          <a:p>
            <a:endParaRPr lang="en-US" dirty="0"/>
          </a:p>
          <a:p>
            <a:r>
              <a:rPr lang="en-US" dirty="0"/>
              <a:t>A measurement system that has low bias and linearity close to zero but cannot consistently perform well would not deliver reliable data.</a:t>
            </a:r>
          </a:p>
          <a:p>
            <a:endParaRPr lang="en-US" dirty="0"/>
          </a:p>
          <a:p>
            <a:r>
              <a:rPr lang="en-US" dirty="0"/>
              <a:t>Stability is evaluated using control charts.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40006221"/>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pic>
        <p:nvPicPr>
          <p:cNvPr id="5" name="Content Placeholder 4" descr="Normal Distribution.png"/>
          <p:cNvPicPr>
            <a:picLocks noGrp="1" noChangeAspect="1"/>
          </p:cNvPicPr>
          <p:nvPr>
            <p:ph idx="1"/>
          </p:nvPr>
        </p:nvPicPr>
        <p:blipFill>
          <a:blip r:embed="rId4" cstate="print"/>
          <a:stretch>
            <a:fillRect/>
          </a:stretch>
        </p:blipFill>
        <p:spPr>
          <a:xfrm>
            <a:off x="4686300" y="2114018"/>
            <a:ext cx="2438400" cy="1695983"/>
          </a:xfrm>
        </p:spPr>
      </p:pic>
      <p:sp>
        <p:nvSpPr>
          <p:cNvPr id="15" name="Slide Number Placeholder 14"/>
          <p:cNvSpPr>
            <a:spLocks noGrp="1"/>
          </p:cNvSpPr>
          <p:nvPr>
            <p:ph type="sldNum" sz="quarter" idx="4"/>
          </p:nvPr>
        </p:nvSpPr>
        <p:spPr/>
        <p:txBody>
          <a:bodyPr/>
          <a:lstStyle/>
          <a:p>
            <a:fld id="{5A6A12F4-C341-4E64-9C18-B0BA3358FAF5}" type="slidenum">
              <a:rPr lang="en-US" smtClean="0"/>
              <a:pPr/>
              <a:t>414</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cxnSp>
        <p:nvCxnSpPr>
          <p:cNvPr id="6" name="Straight Connector 5"/>
          <p:cNvCxnSpPr/>
          <p:nvPr/>
        </p:nvCxnSpPr>
        <p:spPr>
          <a:xfrm rot="5400000">
            <a:off x="4899660" y="27584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6760" y="272796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981200"/>
            <a:ext cx="36576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0" y="12192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pic>
        <p:nvPicPr>
          <p:cNvPr id="10" name="Content Placeholder 4" descr="Normal Distribution.png"/>
          <p:cNvPicPr>
            <a:picLocks noChangeAspect="1"/>
          </p:cNvPicPr>
          <p:nvPr/>
        </p:nvPicPr>
        <p:blipFill>
          <a:blip r:embed="rId4" cstate="print"/>
          <a:stretch>
            <a:fillRect/>
          </a:stretch>
        </p:blipFill>
        <p:spPr>
          <a:xfrm>
            <a:off x="4686300" y="4933418"/>
            <a:ext cx="2438400" cy="1695983"/>
          </a:xfrm>
          <a:prstGeom prst="rect">
            <a:avLst/>
          </a:prstGeom>
        </p:spPr>
      </p:pic>
      <p:cxnSp>
        <p:nvCxnSpPr>
          <p:cNvPr id="11" name="Straight Connector 10"/>
          <p:cNvCxnSpPr/>
          <p:nvPr/>
        </p:nvCxnSpPr>
        <p:spPr>
          <a:xfrm rot="5400000">
            <a:off x="4899660" y="5577840"/>
            <a:ext cx="2011680"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175760" y="5577840"/>
            <a:ext cx="201168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81600" y="4800600"/>
            <a:ext cx="731520" cy="1588"/>
          </a:xfrm>
          <a:prstGeom prst="straightConnector1">
            <a:avLst/>
          </a:prstGeom>
          <a:ln w="349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05400" y="4114801"/>
            <a:ext cx="1050288" cy="584775"/>
          </a:xfrm>
          <a:prstGeom prst="rect">
            <a:avLst/>
          </a:prstGeom>
          <a:noFill/>
        </p:spPr>
        <p:txBody>
          <a:bodyPr wrap="none" rtlCol="0">
            <a:spAutoFit/>
          </a:bodyPr>
          <a:lstStyle/>
          <a:p>
            <a:r>
              <a:rPr lang="en-US" sz="3200" b="1" dirty="0">
                <a:solidFill>
                  <a:srgbClr val="FF0000"/>
                </a:solidFill>
              </a:rPr>
              <a:t>Bias</a:t>
            </a:r>
            <a:endParaRPr lang="en-US" b="1" dirty="0">
              <a:solidFill>
                <a:srgbClr val="FF0000"/>
              </a:solidFill>
            </a:endParaRPr>
          </a:p>
        </p:txBody>
      </p:sp>
      <p:cxnSp>
        <p:nvCxnSpPr>
          <p:cNvPr id="16" name="Straight Arrow Connector 15"/>
          <p:cNvCxnSpPr/>
          <p:nvPr/>
        </p:nvCxnSpPr>
        <p:spPr>
          <a:xfrm rot="5400000">
            <a:off x="1561305" y="4051254"/>
            <a:ext cx="51816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3325899" y="3821214"/>
            <a:ext cx="897233" cy="461665"/>
          </a:xfrm>
          <a:prstGeom prst="rect">
            <a:avLst/>
          </a:prstGeom>
          <a:noFill/>
        </p:spPr>
        <p:txBody>
          <a:bodyPr wrap="none" rtlCol="0">
            <a:spAutoFit/>
          </a:bodyPr>
          <a:lstStyle/>
          <a:p>
            <a:r>
              <a:rPr lang="en-US" sz="2400" b="1" dirty="0"/>
              <a:t>Time</a:t>
            </a:r>
          </a:p>
        </p:txBody>
      </p:sp>
    </p:spTree>
    <p:custDataLst>
      <p:tags r:id="rId1"/>
    </p:custDataLst>
    <p:extLst>
      <p:ext uri="{BB962C8B-B14F-4D97-AF65-F5344CB8AC3E}">
        <p14:creationId xmlns:p14="http://schemas.microsoft.com/office/powerpoint/2010/main" val="2560452069"/>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normAutofit/>
          </a:bodyPr>
          <a:lstStyle/>
          <a:p>
            <a:r>
              <a:rPr lang="en-US" dirty="0"/>
              <a:t>Control charts are used to evaluate the stability of a measurement system.</a:t>
            </a:r>
          </a:p>
          <a:p>
            <a:endParaRPr lang="en-US" dirty="0"/>
          </a:p>
          <a:p>
            <a:r>
              <a:rPr lang="en-US" dirty="0"/>
              <a:t>When there are no data points out of control, the measurement system is considered stable.</a:t>
            </a:r>
          </a:p>
          <a:p>
            <a:endParaRPr lang="en-US" sz="3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87042" name="Picture 2"/>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1089813" y="3352800"/>
            <a:ext cx="9199574" cy="27432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340858924"/>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a:t>
            </a:r>
          </a:p>
        </p:txBody>
      </p:sp>
      <p:sp>
        <p:nvSpPr>
          <p:cNvPr id="3" name="Content Placeholder 2"/>
          <p:cNvSpPr>
            <a:spLocks noGrp="1"/>
          </p:cNvSpPr>
          <p:nvPr>
            <p:ph idx="1"/>
          </p:nvPr>
        </p:nvSpPr>
        <p:spPr/>
        <p:txBody>
          <a:bodyPr/>
          <a:lstStyle/>
          <a:p>
            <a:r>
              <a:rPr lang="en-US" dirty="0"/>
              <a:t>Potential causes of instability:</a:t>
            </a:r>
          </a:p>
          <a:p>
            <a:pPr lvl="1">
              <a:lnSpc>
                <a:spcPct val="150000"/>
              </a:lnSpc>
            </a:pPr>
            <a:r>
              <a:rPr lang="en-US" dirty="0"/>
              <a:t>Inconsistent training for appraisers</a:t>
            </a:r>
          </a:p>
          <a:p>
            <a:pPr lvl="1">
              <a:lnSpc>
                <a:spcPct val="150000"/>
              </a:lnSpc>
            </a:pPr>
            <a:r>
              <a:rPr lang="en-US" dirty="0"/>
              <a:t>Damaged equipment or instrument</a:t>
            </a:r>
          </a:p>
          <a:p>
            <a:pPr lvl="1">
              <a:lnSpc>
                <a:spcPct val="150000"/>
              </a:lnSpc>
            </a:pPr>
            <a:r>
              <a:rPr lang="en-US" dirty="0"/>
              <a:t>Worn equipment or instrument</a:t>
            </a:r>
          </a:p>
          <a:p>
            <a:pPr lvl="1">
              <a:lnSpc>
                <a:spcPct val="150000"/>
              </a:lnSpc>
            </a:pPr>
            <a:r>
              <a:rPr lang="en-US" dirty="0"/>
              <a:t>Measurement instrument not calibrated</a:t>
            </a:r>
          </a:p>
          <a:p>
            <a:pPr lvl="1">
              <a:lnSpc>
                <a:spcPct val="150000"/>
              </a:lnSpc>
            </a:pPr>
            <a:r>
              <a:rPr lang="en-US" dirty="0"/>
              <a:t>Appraisers do not follow the procedure consistently.</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50013666"/>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2.3.3 Gage R&amp;R</a:t>
            </a:r>
          </a:p>
        </p:txBody>
      </p:sp>
      <p:sp>
        <p:nvSpPr>
          <p:cNvPr id="5" name="Slide Number Placeholder 4"/>
          <p:cNvSpPr>
            <a:spLocks noGrp="1"/>
          </p:cNvSpPr>
          <p:nvPr>
            <p:ph type="sldNum" sz="quarter" idx="4"/>
          </p:nvPr>
        </p:nvSpPr>
        <p:spPr/>
        <p:txBody>
          <a:bodyPr/>
          <a:lstStyle/>
          <a:p>
            <a:fld id="{5A6A12F4-C341-4E64-9C18-B0BA3358FAF5}" type="slidenum">
              <a:rPr lang="en-US" smtClean="0"/>
              <a:pPr/>
              <a:t>417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37446327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Repeatability </a:t>
            </a:r>
          </a:p>
        </p:txBody>
      </p:sp>
      <p:sp>
        <p:nvSpPr>
          <p:cNvPr id="3" name="Content Placeholder 2"/>
          <p:cNvSpPr>
            <a:spLocks noGrp="1"/>
          </p:cNvSpPr>
          <p:nvPr>
            <p:ph idx="1"/>
          </p:nvPr>
        </p:nvSpPr>
        <p:spPr/>
        <p:txBody>
          <a:bodyPr>
            <a:normAutofit/>
          </a:bodyPr>
          <a:lstStyle/>
          <a:p>
            <a:r>
              <a:rPr lang="en-US" b="1" dirty="0"/>
              <a:t>Repeatability</a:t>
            </a:r>
            <a:r>
              <a:rPr lang="en-US" dirty="0"/>
              <a:t> evaluates whether the same appraiser can obtain the same value multiple times when measuring the same object using the same equipment under the same environment.</a:t>
            </a:r>
          </a:p>
          <a:p>
            <a:endParaRPr lang="en-US" dirty="0"/>
          </a:p>
          <a:p>
            <a:r>
              <a:rPr lang="en-US" dirty="0"/>
              <a:t>It refers to the level of agreement between the repeated measurements of the same appraiser under the same condition.</a:t>
            </a:r>
          </a:p>
          <a:p>
            <a:endParaRPr lang="en-US" dirty="0"/>
          </a:p>
          <a:p>
            <a:r>
              <a:rPr lang="en-US" dirty="0"/>
              <a:t>Repeatability measures the inherent variation of the measurement instrument.</a:t>
            </a:r>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418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53071560"/>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Reproducibility</a:t>
            </a:r>
          </a:p>
        </p:txBody>
      </p:sp>
      <p:sp>
        <p:nvSpPr>
          <p:cNvPr id="3" name="Content Placeholder 2"/>
          <p:cNvSpPr>
            <a:spLocks noGrp="1"/>
          </p:cNvSpPr>
          <p:nvPr>
            <p:ph idx="1"/>
          </p:nvPr>
        </p:nvSpPr>
        <p:spPr/>
        <p:txBody>
          <a:bodyPr>
            <a:normAutofit/>
          </a:bodyPr>
          <a:lstStyle/>
          <a:p>
            <a:r>
              <a:rPr lang="en-US" b="1" dirty="0"/>
              <a:t>Reproducibility </a:t>
            </a:r>
            <a:r>
              <a:rPr lang="en-US" dirty="0"/>
              <a:t>evaluates whether different appraisers can obtain the same value when measuring the same object independently.</a:t>
            </a:r>
          </a:p>
          <a:p>
            <a:endParaRPr lang="en-US" dirty="0"/>
          </a:p>
          <a:p>
            <a:r>
              <a:rPr lang="en-US" dirty="0"/>
              <a:t>It refers to the level of agreement between different appraisers.</a:t>
            </a:r>
          </a:p>
          <a:p>
            <a:endParaRPr lang="en-US" dirty="0"/>
          </a:p>
          <a:p>
            <a:r>
              <a:rPr lang="en-US" dirty="0"/>
              <a:t>It is not caused by the inherent variation of the measurement instrument. It reflects the variability caused by different appraisers, locations, gauges, environments 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419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9746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The various roles in a Six Sigma program are commonly referred to as “Belts.”</a:t>
            </a:r>
          </a:p>
          <a:p>
            <a:pPr marL="114300" indent="0">
              <a:buNone/>
            </a:pPr>
            <a:endParaRPr lang="en-US" dirty="0"/>
          </a:p>
          <a:p>
            <a:r>
              <a:rPr lang="en-US" dirty="0"/>
              <a:t>In addition to Belts, there are also other key roles with specific responsibilities.</a:t>
            </a:r>
          </a:p>
          <a:p>
            <a:pPr marL="114300" indent="0">
              <a:buNone/>
            </a:pPr>
            <a:endParaRPr lang="en-US" dirty="0"/>
          </a:p>
          <a:p>
            <a:r>
              <a:rPr lang="en-US" dirty="0"/>
              <a:t>Let us explore the different roles and their corresponding responsibilities in a Six Sigma program.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2319810"/>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Gauge R&amp;R (i.e. Gauge Repeatability &amp; Reproducibility) is a method to analyze the variability of a measurement system by partitioning the variation of the measurements using ANOVA (Analysis of Variance).</a:t>
            </a:r>
          </a:p>
          <a:p>
            <a:endParaRPr lang="en-US" dirty="0"/>
          </a:p>
          <a:p>
            <a:r>
              <a:rPr lang="en-US" dirty="0"/>
              <a:t>Gauge R&amp;R only addresses the precision of a measurement system.</a:t>
            </a:r>
          </a:p>
        </p:txBody>
      </p:sp>
      <p:sp>
        <p:nvSpPr>
          <p:cNvPr id="6" name="Slide Number Placeholder 5"/>
          <p:cNvSpPr>
            <a:spLocks noGrp="1"/>
          </p:cNvSpPr>
          <p:nvPr>
            <p:ph type="sldNum" sz="quarter" idx="4"/>
          </p:nvPr>
        </p:nvSpPr>
        <p:spPr/>
        <p:txBody>
          <a:bodyPr/>
          <a:lstStyle/>
          <a:p>
            <a:fld id="{5A6A12F4-C341-4E64-9C18-B0BA3358FAF5}" type="slidenum">
              <a:rPr lang="en-US" smtClean="0"/>
              <a:pPr/>
              <a:t>420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333795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Data collection of a gauge R&amp;R study:</a:t>
            </a:r>
          </a:p>
          <a:p>
            <a:pPr lvl="1"/>
            <a:r>
              <a:rPr lang="en-US" dirty="0"/>
              <a:t>let </a:t>
            </a:r>
            <a:r>
              <a:rPr lang="en-US" i="1" dirty="0"/>
              <a:t>k</a:t>
            </a:r>
            <a:r>
              <a:rPr lang="en-US" dirty="0"/>
              <a:t> appraisers measure </a:t>
            </a:r>
            <a:r>
              <a:rPr lang="en-US" i="1" dirty="0"/>
              <a:t>n</a:t>
            </a:r>
            <a:r>
              <a:rPr lang="en-US" dirty="0"/>
              <a:t> random samples independently and repeat the process </a:t>
            </a:r>
            <a:r>
              <a:rPr lang="en-US" i="1" dirty="0"/>
              <a:t>p</a:t>
            </a:r>
            <a:r>
              <a:rPr lang="en-US" dirty="0"/>
              <a:t> times.</a:t>
            </a:r>
          </a:p>
          <a:p>
            <a:endParaRPr lang="en-US" dirty="0"/>
          </a:p>
          <a:p>
            <a:r>
              <a:rPr lang="en-US" dirty="0"/>
              <a:t>Different appraisers perform the measurement independently.</a:t>
            </a:r>
          </a:p>
          <a:p>
            <a:endParaRPr lang="en-US" dirty="0"/>
          </a:p>
          <a:p>
            <a:r>
              <a:rPr lang="en-US" dirty="0"/>
              <a:t>The order of measurement (e.g. sequence of samples and sequence of appraisers) is randomized.</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421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9091903"/>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lstStyle/>
          <a:p>
            <a:r>
              <a:rPr lang="en-US" dirty="0"/>
              <a:t>The potential sources of variance in the measurement:</a:t>
            </a:r>
          </a:p>
          <a:p>
            <a:pPr lvl="1"/>
            <a:r>
              <a:rPr lang="en-US" dirty="0"/>
              <a:t>Appraisers:</a:t>
            </a:r>
          </a:p>
          <a:p>
            <a:pPr lvl="1"/>
            <a:r>
              <a:rPr lang="en-US" dirty="0"/>
              <a:t>Parts: </a:t>
            </a:r>
          </a:p>
          <a:p>
            <a:pPr lvl="1"/>
            <a:r>
              <a:rPr lang="en-US" dirty="0"/>
              <a:t>Appraisers × Parts:</a:t>
            </a:r>
          </a:p>
          <a:p>
            <a:pPr lvl="1"/>
            <a:r>
              <a:rPr lang="en-US" dirty="0"/>
              <a:t>Repeatability:</a:t>
            </a:r>
          </a:p>
          <a:p>
            <a:endParaRPr lang="en-US" dirty="0"/>
          </a:p>
          <a:p>
            <a:r>
              <a:rPr lang="en-US" dirty="0"/>
              <a:t>Variance Components</a:t>
            </a:r>
          </a:p>
        </p:txBody>
      </p:sp>
      <p:sp>
        <p:nvSpPr>
          <p:cNvPr id="7" name="Slide Number Placeholder 6"/>
          <p:cNvSpPr>
            <a:spLocks noGrp="1"/>
          </p:cNvSpPr>
          <p:nvPr>
            <p:ph type="sldNum" sz="quarter" idx="4"/>
          </p:nvPr>
        </p:nvSpPr>
        <p:spPr/>
        <p:txBody>
          <a:bodyPr/>
          <a:lstStyle/>
          <a:p>
            <a:fld id="{5A6A12F4-C341-4E64-9C18-B0BA3358FAF5}" type="slidenum">
              <a:rPr lang="en-US" smtClean="0"/>
              <a:pPr/>
              <a:t>422</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38772151"/>
              </p:ext>
            </p:extLst>
          </p:nvPr>
        </p:nvGraphicFramePr>
        <p:xfrm>
          <a:off x="2670493" y="1490351"/>
          <a:ext cx="1120140" cy="533400"/>
        </p:xfrm>
        <a:graphic>
          <a:graphicData uri="http://schemas.openxmlformats.org/presentationml/2006/ole">
            <mc:AlternateContent xmlns:mc="http://schemas.openxmlformats.org/markup-compatibility/2006">
              <mc:Choice xmlns:v="urn:schemas-microsoft-com:vml" Requires="v">
                <p:oleObj spid="_x0000_s8199" name="Equation" r:id="rId5" imgW="533169" imgH="253890" progId="Equation.3">
                  <p:embed/>
                </p:oleObj>
              </mc:Choice>
              <mc:Fallback>
                <p:oleObj name="Equation" r:id="rId5" imgW="533169" imgH="25389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93" y="1490351"/>
                        <a:ext cx="112014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7" name="Object 3"/>
          <p:cNvGraphicFramePr>
            <a:graphicFrameLocks noChangeAspect="1"/>
          </p:cNvGraphicFramePr>
          <p:nvPr>
            <p:extLst>
              <p:ext uri="{D42A27DB-BD31-4B8C-83A1-F6EECF244321}">
                <p14:modId xmlns:p14="http://schemas.microsoft.com/office/powerpoint/2010/main" val="1863760238"/>
              </p:ext>
            </p:extLst>
          </p:nvPr>
        </p:nvGraphicFramePr>
        <p:xfrm>
          <a:off x="1906635" y="1905000"/>
          <a:ext cx="720725" cy="533400"/>
        </p:xfrm>
        <a:graphic>
          <a:graphicData uri="http://schemas.openxmlformats.org/presentationml/2006/ole">
            <mc:AlternateContent xmlns:mc="http://schemas.openxmlformats.org/markup-compatibility/2006">
              <mc:Choice xmlns:v="urn:schemas-microsoft-com:vml" Requires="v">
                <p:oleObj spid="_x0000_s8200" name="Equation" r:id="rId7" imgW="342751" imgH="253890" progId="Equation.3">
                  <p:embed/>
                </p:oleObj>
              </mc:Choice>
              <mc:Fallback>
                <p:oleObj name="Equation" r:id="rId7" imgW="342751" imgH="253890" progId="Equation.3">
                  <p:embed/>
                  <p:pic>
                    <p:nvPicPr>
                      <p:cNvPr id="8806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6635" y="1905000"/>
                        <a:ext cx="7207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8" name="Object 4"/>
          <p:cNvGraphicFramePr>
            <a:graphicFrameLocks noChangeAspect="1"/>
          </p:cNvGraphicFramePr>
          <p:nvPr>
            <p:extLst>
              <p:ext uri="{D42A27DB-BD31-4B8C-83A1-F6EECF244321}">
                <p14:modId xmlns:p14="http://schemas.microsoft.com/office/powerpoint/2010/main" val="1497775917"/>
              </p:ext>
            </p:extLst>
          </p:nvPr>
        </p:nvGraphicFramePr>
        <p:xfrm>
          <a:off x="3505200" y="2284464"/>
          <a:ext cx="1627187" cy="533400"/>
        </p:xfrm>
        <a:graphic>
          <a:graphicData uri="http://schemas.openxmlformats.org/presentationml/2006/ole">
            <mc:AlternateContent xmlns:mc="http://schemas.openxmlformats.org/markup-compatibility/2006">
              <mc:Choice xmlns:v="urn:schemas-microsoft-com:vml" Requires="v">
                <p:oleObj spid="_x0000_s8201" name="Equation" r:id="rId9" imgW="774360" imgH="253800" progId="Equation.3">
                  <p:embed/>
                </p:oleObj>
              </mc:Choice>
              <mc:Fallback>
                <p:oleObj name="Equation" r:id="rId9" imgW="774360" imgH="253800" progId="Equation.3">
                  <p:embed/>
                  <p:pic>
                    <p:nvPicPr>
                      <p:cNvPr id="88068" name="Object 4"/>
                      <p:cNvPicPr>
                        <a:picLocks noChangeAspect="1" noChangeArrowheads="1"/>
                      </p:cNvPicPr>
                      <p:nvPr/>
                    </p:nvPicPr>
                    <p:blipFill>
                      <a:blip r:embed="rId10"/>
                      <a:srcRect/>
                      <a:stretch>
                        <a:fillRect/>
                      </a:stretch>
                    </p:blipFill>
                    <p:spPr bwMode="auto">
                      <a:xfrm>
                        <a:off x="3505200" y="2284464"/>
                        <a:ext cx="16271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69" name="Object 5"/>
          <p:cNvGraphicFramePr>
            <a:graphicFrameLocks noChangeAspect="1"/>
          </p:cNvGraphicFramePr>
          <p:nvPr>
            <p:extLst>
              <p:ext uri="{D42A27DB-BD31-4B8C-83A1-F6EECF244321}">
                <p14:modId xmlns:p14="http://schemas.microsoft.com/office/powerpoint/2010/main" val="1926619746"/>
              </p:ext>
            </p:extLst>
          </p:nvPr>
        </p:nvGraphicFramePr>
        <p:xfrm>
          <a:off x="2819400" y="2705100"/>
          <a:ext cx="1281113" cy="533400"/>
        </p:xfrm>
        <a:graphic>
          <a:graphicData uri="http://schemas.openxmlformats.org/presentationml/2006/ole">
            <mc:AlternateContent xmlns:mc="http://schemas.openxmlformats.org/markup-compatibility/2006">
              <mc:Choice xmlns:v="urn:schemas-microsoft-com:vml" Requires="v">
                <p:oleObj spid="_x0000_s8202" name="Equation" r:id="rId11" imgW="609336" imgH="253890" progId="Equation.3">
                  <p:embed/>
                </p:oleObj>
              </mc:Choice>
              <mc:Fallback>
                <p:oleObj name="Equation" r:id="rId11" imgW="609336" imgH="253890" progId="Equation.3">
                  <p:embed/>
                  <p:pic>
                    <p:nvPicPr>
                      <p:cNvPr id="8806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9400" y="2705100"/>
                        <a:ext cx="12811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70" name="Object 6"/>
          <p:cNvGraphicFramePr>
            <a:graphicFrameLocks noChangeAspect="1"/>
          </p:cNvGraphicFramePr>
          <p:nvPr>
            <p:extLst>
              <p:ext uri="{D42A27DB-BD31-4B8C-83A1-F6EECF244321}">
                <p14:modId xmlns:p14="http://schemas.microsoft.com/office/powerpoint/2010/main" val="257323605"/>
              </p:ext>
            </p:extLst>
          </p:nvPr>
        </p:nvGraphicFramePr>
        <p:xfrm>
          <a:off x="2146300" y="4724400"/>
          <a:ext cx="7239000" cy="620486"/>
        </p:xfrm>
        <a:graphic>
          <a:graphicData uri="http://schemas.openxmlformats.org/presentationml/2006/ole">
            <mc:AlternateContent xmlns:mc="http://schemas.openxmlformats.org/markup-compatibility/2006">
              <mc:Choice xmlns:v="urn:schemas-microsoft-com:vml" Requires="v">
                <p:oleObj spid="_x0000_s8203" name="Equation" r:id="rId13" imgW="3009900" imgH="254000" progId="Equation.3">
                  <p:embed/>
                </p:oleObj>
              </mc:Choice>
              <mc:Fallback>
                <p:oleObj name="Equation" r:id="rId13" imgW="3009900" imgH="254000" progId="Equation.3">
                  <p:embed/>
                  <p:pic>
                    <p:nvPicPr>
                      <p:cNvPr id="8807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6300" y="4724400"/>
                        <a:ext cx="7239000" cy="620486"/>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159283028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6" name="Content Placeholder 5"/>
          <p:cNvSpPr>
            <a:spLocks noGrp="1"/>
          </p:cNvSpPr>
          <p:nvPr>
            <p:ph idx="1"/>
          </p:nvPr>
        </p:nvSpPr>
        <p:spPr/>
        <p:txBody>
          <a:bodyPr/>
          <a:lstStyle/>
          <a:p>
            <a:pPr marL="225425" indent="-225425"/>
            <a:r>
              <a:rPr lang="en-US" dirty="0"/>
              <a:t>A valid measurement system has low variability in both repeatability and reproducibility so that the total variability observed can reflect the true variability in the objects (parts) being measured.</a:t>
            </a:r>
          </a:p>
          <a:p>
            <a:pPr marL="225425" indent="-225425"/>
            <a:endParaRPr lang="en-US" dirty="0"/>
          </a:p>
          <a:p>
            <a:pPr marL="225425" indent="-225425"/>
            <a:endParaRPr lang="en-US" dirty="0"/>
          </a:p>
          <a:p>
            <a:pPr marL="225425" indent="-225425"/>
            <a:endParaRPr lang="en-US" dirty="0"/>
          </a:p>
          <a:p>
            <a:pPr marL="225425" indent="-225425"/>
            <a:endParaRPr lang="en-US" dirty="0"/>
          </a:p>
          <a:p>
            <a:pPr marL="225425" indent="-225425"/>
            <a:endParaRPr lang="en-US" dirty="0"/>
          </a:p>
          <a:p>
            <a:pPr marL="225425" indent="-225425"/>
            <a:r>
              <a:rPr lang="en-US" dirty="0"/>
              <a:t>Gauge R&amp;R variance reflects the precision level of the measurement system.</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423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graphicFrame>
        <p:nvGraphicFramePr>
          <p:cNvPr id="89090" name="Object 2"/>
          <p:cNvGraphicFramePr>
            <a:graphicFrameLocks noChangeAspect="1"/>
          </p:cNvGraphicFramePr>
          <p:nvPr>
            <p:extLst>
              <p:ext uri="{D42A27DB-BD31-4B8C-83A1-F6EECF244321}">
                <p14:modId xmlns:p14="http://schemas.microsoft.com/office/powerpoint/2010/main" val="2222723334"/>
              </p:ext>
            </p:extLst>
          </p:nvPr>
        </p:nvGraphicFramePr>
        <p:xfrm>
          <a:off x="2513012" y="3733800"/>
          <a:ext cx="4668838" cy="533400"/>
        </p:xfrm>
        <a:graphic>
          <a:graphicData uri="http://schemas.openxmlformats.org/presentationml/2006/ole">
            <mc:AlternateContent xmlns:mc="http://schemas.openxmlformats.org/markup-compatibility/2006">
              <mc:Choice xmlns:v="urn:schemas-microsoft-com:vml" Requires="v">
                <p:oleObj spid="_x0000_s9221" name="Equation" r:id="rId5" imgW="2222500" imgH="254000" progId="Equation.3">
                  <p:embed/>
                </p:oleObj>
              </mc:Choice>
              <mc:Fallback>
                <p:oleObj name="Equation" r:id="rId5" imgW="2222500" imgH="254000" progId="Equation.3">
                  <p:embed/>
                  <p:pic>
                    <p:nvPicPr>
                      <p:cNvPr id="8909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012" y="3733800"/>
                        <a:ext cx="46688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1" name="Object 3"/>
          <p:cNvGraphicFramePr>
            <a:graphicFrameLocks noChangeAspect="1"/>
          </p:cNvGraphicFramePr>
          <p:nvPr>
            <p:extLst>
              <p:ext uri="{D42A27DB-BD31-4B8C-83A1-F6EECF244321}">
                <p14:modId xmlns:p14="http://schemas.microsoft.com/office/powerpoint/2010/main" val="3330317063"/>
              </p:ext>
            </p:extLst>
          </p:nvPr>
        </p:nvGraphicFramePr>
        <p:xfrm>
          <a:off x="2513012" y="2667000"/>
          <a:ext cx="4802188" cy="533400"/>
        </p:xfrm>
        <a:graphic>
          <a:graphicData uri="http://schemas.openxmlformats.org/presentationml/2006/ole">
            <mc:AlternateContent xmlns:mc="http://schemas.openxmlformats.org/markup-compatibility/2006">
              <mc:Choice xmlns:v="urn:schemas-microsoft-com:vml" Requires="v">
                <p:oleObj spid="_x0000_s9222" name="Equation" r:id="rId7" imgW="2286000" imgH="254000" progId="Equation.3">
                  <p:embed/>
                </p:oleObj>
              </mc:Choice>
              <mc:Fallback>
                <p:oleObj name="Equation" r:id="rId7" imgW="2286000" imgH="254000" progId="Equation.3">
                  <p:embed/>
                  <p:pic>
                    <p:nvPicPr>
                      <p:cNvPr id="8909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2" y="2667000"/>
                        <a:ext cx="48021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438401" y="3352800"/>
            <a:ext cx="883575" cy="400110"/>
          </a:xfrm>
          <a:prstGeom prst="rect">
            <a:avLst/>
          </a:prstGeom>
          <a:noFill/>
        </p:spPr>
        <p:txBody>
          <a:bodyPr wrap="none" rtlCol="0">
            <a:spAutoFit/>
          </a:bodyPr>
          <a:lstStyle/>
          <a:p>
            <a:r>
              <a:rPr lang="en-US" sz="2000" dirty="0">
                <a:latin typeface="+mj-lt"/>
              </a:rPr>
              <a:t>where</a:t>
            </a:r>
            <a:endParaRPr lang="en-US" dirty="0">
              <a:latin typeface="+mj-lt"/>
            </a:endParaRPr>
          </a:p>
        </p:txBody>
      </p:sp>
      <p:graphicFrame>
        <p:nvGraphicFramePr>
          <p:cNvPr id="89092" name="Object 4"/>
          <p:cNvGraphicFramePr>
            <a:graphicFrameLocks noChangeAspect="1"/>
          </p:cNvGraphicFramePr>
          <p:nvPr>
            <p:extLst>
              <p:ext uri="{D42A27DB-BD31-4B8C-83A1-F6EECF244321}">
                <p14:modId xmlns:p14="http://schemas.microsoft.com/office/powerpoint/2010/main" val="2114842496"/>
              </p:ext>
            </p:extLst>
          </p:nvPr>
        </p:nvGraphicFramePr>
        <p:xfrm>
          <a:off x="2513012" y="5257800"/>
          <a:ext cx="3921125" cy="533400"/>
        </p:xfrm>
        <a:graphic>
          <a:graphicData uri="http://schemas.openxmlformats.org/presentationml/2006/ole">
            <mc:AlternateContent xmlns:mc="http://schemas.openxmlformats.org/markup-compatibility/2006">
              <mc:Choice xmlns:v="urn:schemas-microsoft-com:vml" Requires="v">
                <p:oleObj spid="_x0000_s9223" name="Equation" r:id="rId9" imgW="1866090" imgH="253890" progId="Equation.3">
                  <p:embed/>
                </p:oleObj>
              </mc:Choice>
              <mc:Fallback>
                <p:oleObj name="Equation" r:id="rId9" imgW="1866090" imgH="253890" progId="Equation.3">
                  <p:embed/>
                  <p:pic>
                    <p:nvPicPr>
                      <p:cNvPr id="8909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3012" y="5257800"/>
                        <a:ext cx="39211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47433020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Variation Components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424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92163" name="Object 3"/>
          <p:cNvGraphicFramePr>
            <a:graphicFrameLocks noChangeAspect="1"/>
          </p:cNvGraphicFramePr>
          <p:nvPr>
            <p:extLst>
              <p:ext uri="{D42A27DB-BD31-4B8C-83A1-F6EECF244321}">
                <p14:modId xmlns:p14="http://schemas.microsoft.com/office/powerpoint/2010/main" val="2581958387"/>
              </p:ext>
            </p:extLst>
          </p:nvPr>
        </p:nvGraphicFramePr>
        <p:xfrm>
          <a:off x="2455973" y="1828801"/>
          <a:ext cx="3425825" cy="523875"/>
        </p:xfrm>
        <a:graphic>
          <a:graphicData uri="http://schemas.openxmlformats.org/presentationml/2006/ole">
            <mc:AlternateContent xmlns:mc="http://schemas.openxmlformats.org/markup-compatibility/2006">
              <mc:Choice xmlns:v="urn:schemas-microsoft-com:vml" Requires="v">
                <p:oleObj spid="_x0000_s10247" name="Equation" r:id="rId5" imgW="1498600" imgH="228600" progId="Equation.3">
                  <p:embed/>
                </p:oleObj>
              </mc:Choice>
              <mc:Fallback>
                <p:oleObj name="Equation" r:id="rId5" imgW="1498600" imgH="228600" progId="Equation.3">
                  <p:embed/>
                  <p:pic>
                    <p:nvPicPr>
                      <p:cNvPr id="9216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5973" y="1828801"/>
                        <a:ext cx="3425825" cy="523875"/>
                      </a:xfrm>
                      <a:prstGeom prst="rect">
                        <a:avLst/>
                      </a:prstGeom>
                      <a:noFill/>
                      <a:extLst/>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2759134592"/>
              </p:ext>
            </p:extLst>
          </p:nvPr>
        </p:nvGraphicFramePr>
        <p:xfrm>
          <a:off x="2455972" y="2462213"/>
          <a:ext cx="4762500" cy="554037"/>
        </p:xfrm>
        <a:graphic>
          <a:graphicData uri="http://schemas.openxmlformats.org/presentationml/2006/ole">
            <mc:AlternateContent xmlns:mc="http://schemas.openxmlformats.org/markup-compatibility/2006">
              <mc:Choice xmlns:v="urn:schemas-microsoft-com:vml" Requires="v">
                <p:oleObj spid="_x0000_s10248" name="Equation" r:id="rId7" imgW="2082800" imgH="241300" progId="Equation.3">
                  <p:embed/>
                </p:oleObj>
              </mc:Choice>
              <mc:Fallback>
                <p:oleObj name="Equation" r:id="rId7" imgW="2082800" imgH="241300" progId="Equation.3">
                  <p:embed/>
                  <p:pic>
                    <p:nvPicPr>
                      <p:cNvPr id="9216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55972" y="2462213"/>
                        <a:ext cx="4762500" cy="554037"/>
                      </a:xfrm>
                      <a:prstGeom prst="rect">
                        <a:avLst/>
                      </a:prstGeom>
                      <a:noFill/>
                      <a:extLst/>
                    </p:spPr>
                  </p:pic>
                </p:oleObj>
              </mc:Fallback>
            </mc:AlternateContent>
          </a:graphicData>
        </a:graphic>
      </p:graphicFrame>
      <p:graphicFrame>
        <p:nvGraphicFramePr>
          <p:cNvPr id="92165" name="Object 5"/>
          <p:cNvGraphicFramePr>
            <a:graphicFrameLocks noChangeAspect="1"/>
          </p:cNvGraphicFramePr>
          <p:nvPr>
            <p:extLst>
              <p:ext uri="{D42A27DB-BD31-4B8C-83A1-F6EECF244321}">
                <p14:modId xmlns:p14="http://schemas.microsoft.com/office/powerpoint/2010/main" val="76766221"/>
              </p:ext>
            </p:extLst>
          </p:nvPr>
        </p:nvGraphicFramePr>
        <p:xfrm>
          <a:off x="2455972" y="3125786"/>
          <a:ext cx="5110162" cy="554038"/>
        </p:xfrm>
        <a:graphic>
          <a:graphicData uri="http://schemas.openxmlformats.org/presentationml/2006/ole">
            <mc:AlternateContent xmlns:mc="http://schemas.openxmlformats.org/markup-compatibility/2006">
              <mc:Choice xmlns:v="urn:schemas-microsoft-com:vml" Requires="v">
                <p:oleObj spid="_x0000_s10249" name="Equation" r:id="rId9" imgW="2235200" imgH="241300" progId="Equation.3">
                  <p:embed/>
                </p:oleObj>
              </mc:Choice>
              <mc:Fallback>
                <p:oleObj name="Equation" r:id="rId9" imgW="2235200" imgH="241300" progId="Equation.3">
                  <p:embed/>
                  <p:pic>
                    <p:nvPicPr>
                      <p:cNvPr id="9216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972" y="3125786"/>
                        <a:ext cx="5110162" cy="554038"/>
                      </a:xfrm>
                      <a:prstGeom prst="rect">
                        <a:avLst/>
                      </a:prstGeom>
                      <a:noFill/>
                      <a:extLst/>
                    </p:spPr>
                  </p:pic>
                </p:oleObj>
              </mc:Fallback>
            </mc:AlternateContent>
          </a:graphicData>
        </a:graphic>
      </p:graphicFrame>
      <p:graphicFrame>
        <p:nvGraphicFramePr>
          <p:cNvPr id="92166" name="Object 6"/>
          <p:cNvGraphicFramePr>
            <a:graphicFrameLocks noChangeAspect="1"/>
          </p:cNvGraphicFramePr>
          <p:nvPr>
            <p:extLst>
              <p:ext uri="{D42A27DB-BD31-4B8C-83A1-F6EECF244321}">
                <p14:modId xmlns:p14="http://schemas.microsoft.com/office/powerpoint/2010/main" val="293151496"/>
              </p:ext>
            </p:extLst>
          </p:nvPr>
        </p:nvGraphicFramePr>
        <p:xfrm>
          <a:off x="2455973" y="3789362"/>
          <a:ext cx="3571875" cy="554038"/>
        </p:xfrm>
        <a:graphic>
          <a:graphicData uri="http://schemas.openxmlformats.org/presentationml/2006/ole">
            <mc:AlternateContent xmlns:mc="http://schemas.openxmlformats.org/markup-compatibility/2006">
              <mc:Choice xmlns:v="urn:schemas-microsoft-com:vml" Requires="v">
                <p:oleObj spid="_x0000_s10250" name="Equation" r:id="rId11" imgW="1562100" imgH="241300" progId="Equation.3">
                  <p:embed/>
                </p:oleObj>
              </mc:Choice>
              <mc:Fallback>
                <p:oleObj name="Equation" r:id="rId11" imgW="1562100" imgH="241300" progId="Equation.3">
                  <p:embed/>
                  <p:pic>
                    <p:nvPicPr>
                      <p:cNvPr id="9216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5973" y="3789362"/>
                        <a:ext cx="357187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1" y="4495800"/>
            <a:ext cx="813043" cy="369332"/>
          </a:xfrm>
          <a:prstGeom prst="rect">
            <a:avLst/>
          </a:prstGeom>
          <a:noFill/>
        </p:spPr>
        <p:txBody>
          <a:bodyPr wrap="none" rtlCol="0">
            <a:spAutoFit/>
          </a:bodyPr>
          <a:lstStyle/>
          <a:p>
            <a:r>
              <a:rPr lang="en-US" dirty="0">
                <a:latin typeface="+mj-lt"/>
              </a:rPr>
              <a:t>where</a:t>
            </a:r>
          </a:p>
        </p:txBody>
      </p:sp>
      <p:graphicFrame>
        <p:nvGraphicFramePr>
          <p:cNvPr id="92167" name="Object 7"/>
          <p:cNvGraphicFramePr>
            <a:graphicFrameLocks noChangeAspect="1"/>
          </p:cNvGraphicFramePr>
          <p:nvPr>
            <p:extLst>
              <p:ext uri="{D42A27DB-BD31-4B8C-83A1-F6EECF244321}">
                <p14:modId xmlns:p14="http://schemas.microsoft.com/office/powerpoint/2010/main" val="3707742378"/>
              </p:ext>
            </p:extLst>
          </p:nvPr>
        </p:nvGraphicFramePr>
        <p:xfrm>
          <a:off x="2438401" y="4821589"/>
          <a:ext cx="6569777" cy="729734"/>
        </p:xfrm>
        <a:graphic>
          <a:graphicData uri="http://schemas.openxmlformats.org/presentationml/2006/ole">
            <mc:AlternateContent xmlns:mc="http://schemas.openxmlformats.org/markup-compatibility/2006">
              <mc:Choice xmlns:v="urn:schemas-microsoft-com:vml" Requires="v">
                <p:oleObj spid="_x0000_s10251" name="Equation" r:id="rId13" imgW="2286000" imgH="254000" progId="Equation.3">
                  <p:embed/>
                </p:oleObj>
              </mc:Choice>
              <mc:Fallback>
                <p:oleObj name="Equation" r:id="rId13" imgW="2286000" imgH="254000" progId="Equation.3">
                  <p:embed/>
                  <p:pic>
                    <p:nvPicPr>
                      <p:cNvPr id="9216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1" y="4821589"/>
                        <a:ext cx="6569777" cy="729734"/>
                      </a:xfrm>
                      <a:prstGeom prst="rect">
                        <a:avLst/>
                      </a:prstGeom>
                      <a:noFill/>
                      <a:extLst/>
                    </p:spPr>
                  </p:pic>
                </p:oleObj>
              </mc:Fallback>
            </mc:AlternateContent>
          </a:graphicData>
        </a:graphic>
      </p:graphicFrame>
      <p:sp>
        <p:nvSpPr>
          <p:cNvPr id="12" name="TextBox 11"/>
          <p:cNvSpPr txBox="1"/>
          <p:nvPr/>
        </p:nvSpPr>
        <p:spPr>
          <a:xfrm>
            <a:off x="2438400" y="5486400"/>
            <a:ext cx="7239000" cy="923330"/>
          </a:xfrm>
          <a:prstGeom prst="rect">
            <a:avLst/>
          </a:prstGeom>
          <a:noFill/>
        </p:spPr>
        <p:txBody>
          <a:bodyPr wrap="square" rtlCol="0">
            <a:spAutoFit/>
          </a:bodyPr>
          <a:lstStyle/>
          <a:p>
            <a:endParaRPr lang="en-US" dirty="0"/>
          </a:p>
          <a:p>
            <a:r>
              <a:rPr lang="en-US" dirty="0">
                <a:latin typeface="Source Sans Pro" panose="020B0503030403020204" pitchFamily="34" charset="0"/>
              </a:rPr>
              <a:t>Z</a:t>
            </a:r>
            <a:r>
              <a:rPr lang="en-US" baseline="-25000" dirty="0">
                <a:latin typeface="Source Sans Pro" panose="020B0503030403020204" pitchFamily="34" charset="0"/>
              </a:rPr>
              <a:t>0</a:t>
            </a:r>
            <a:r>
              <a:rPr lang="en-US" dirty="0">
                <a:latin typeface="Source Sans Pro" panose="020B0503030403020204" pitchFamily="34" charset="0"/>
              </a:rPr>
              <a:t> </a:t>
            </a:r>
            <a:r>
              <a:rPr lang="en-US" dirty="0">
                <a:latin typeface="+mj-lt"/>
              </a:rPr>
              <a:t>is a sigma multiplier that assumes a specific confidence level in the spread of the data. </a:t>
            </a:r>
          </a:p>
        </p:txBody>
      </p:sp>
    </p:spTree>
    <p:custDataLst>
      <p:tags r:id="rId2"/>
    </p:custDataLst>
    <p:extLst>
      <p:ext uri="{BB962C8B-B14F-4D97-AF65-F5344CB8AC3E}">
        <p14:creationId xmlns:p14="http://schemas.microsoft.com/office/powerpoint/2010/main" val="397855929"/>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 R&amp;R</a:t>
            </a:r>
          </a:p>
        </p:txBody>
      </p:sp>
      <p:sp>
        <p:nvSpPr>
          <p:cNvPr id="3" name="Content Placeholder 2"/>
          <p:cNvSpPr>
            <a:spLocks noGrp="1"/>
          </p:cNvSpPr>
          <p:nvPr>
            <p:ph idx="1"/>
          </p:nvPr>
        </p:nvSpPr>
        <p:spPr/>
        <p:txBody>
          <a:bodyPr>
            <a:normAutofit/>
          </a:bodyPr>
          <a:lstStyle/>
          <a:p>
            <a:r>
              <a:rPr lang="en-US" dirty="0"/>
              <a:t>The percentage of variation R&amp;R contributes to the total variation in the measurement:</a:t>
            </a:r>
          </a:p>
          <a:p>
            <a:endParaRPr lang="en-US" dirty="0"/>
          </a:p>
          <a:p>
            <a:pPr marL="114300" indent="0">
              <a:buNone/>
            </a:pPr>
            <a:endParaRPr lang="en-US" dirty="0"/>
          </a:p>
          <a:p>
            <a:endParaRPr lang="en-US" dirty="0"/>
          </a:p>
          <a:p>
            <a:endParaRPr lang="en-US" dirty="0"/>
          </a:p>
          <a:p>
            <a:endParaRPr lang="en-US" dirty="0"/>
          </a:p>
          <a:p>
            <a:endParaRPr lang="en-US" dirty="0"/>
          </a:p>
        </p:txBody>
      </p:sp>
      <p:sp>
        <p:nvSpPr>
          <p:cNvPr id="7" name="Slide Number Placeholder 6"/>
          <p:cNvSpPr>
            <a:spLocks noGrp="1"/>
          </p:cNvSpPr>
          <p:nvPr>
            <p:ph type="sldNum" sz="quarter" idx="4"/>
          </p:nvPr>
        </p:nvSpPr>
        <p:spPr/>
        <p:txBody>
          <a:bodyPr/>
          <a:lstStyle/>
          <a:p>
            <a:fld id="{5A6A12F4-C341-4E64-9C18-B0BA3358FAF5}" type="slidenum">
              <a:rPr lang="en-US" smtClean="0"/>
              <a:pPr/>
              <a:t>425</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45546351"/>
              </p:ext>
            </p:extLst>
          </p:nvPr>
        </p:nvGraphicFramePr>
        <p:xfrm>
          <a:off x="2362200" y="2362200"/>
          <a:ext cx="5207000" cy="863600"/>
        </p:xfrm>
        <a:graphic>
          <a:graphicData uri="http://schemas.openxmlformats.org/presentationml/2006/ole">
            <mc:AlternateContent xmlns:mc="http://schemas.openxmlformats.org/markup-compatibility/2006">
              <mc:Choice xmlns:v="urn:schemas-microsoft-com:vml" Requires="v">
                <p:oleObj spid="_x0000_s11268" name="Equation" r:id="rId5" imgW="2603500" imgH="431800" progId="Equation.3">
                  <p:embed/>
                </p:oleObj>
              </mc:Choice>
              <mc:Fallback>
                <p:oleObj name="Equation" r:id="rId5" imgW="26035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362200"/>
                        <a:ext cx="52070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362201" y="3516868"/>
            <a:ext cx="813043" cy="369332"/>
          </a:xfrm>
          <a:prstGeom prst="rect">
            <a:avLst/>
          </a:prstGeom>
          <a:noFill/>
        </p:spPr>
        <p:txBody>
          <a:bodyPr wrap="none" rtlCol="0">
            <a:spAutoFit/>
          </a:bodyPr>
          <a:lstStyle/>
          <a:p>
            <a:r>
              <a:rPr lang="en-US" dirty="0">
                <a:latin typeface="+mj-lt"/>
              </a:rPr>
              <a:t>where</a:t>
            </a:r>
          </a:p>
        </p:txBody>
      </p:sp>
      <p:graphicFrame>
        <p:nvGraphicFramePr>
          <p:cNvPr id="10" name="Object 9"/>
          <p:cNvGraphicFramePr>
            <a:graphicFrameLocks noChangeAspect="1"/>
          </p:cNvGraphicFramePr>
          <p:nvPr>
            <p:extLst>
              <p:ext uri="{D42A27DB-BD31-4B8C-83A1-F6EECF244321}">
                <p14:modId xmlns:p14="http://schemas.microsoft.com/office/powerpoint/2010/main" val="1149284728"/>
              </p:ext>
            </p:extLst>
          </p:nvPr>
        </p:nvGraphicFramePr>
        <p:xfrm>
          <a:off x="3124200" y="3429000"/>
          <a:ext cx="4800600" cy="533400"/>
        </p:xfrm>
        <a:graphic>
          <a:graphicData uri="http://schemas.openxmlformats.org/presentationml/2006/ole">
            <mc:AlternateContent xmlns:mc="http://schemas.openxmlformats.org/markup-compatibility/2006">
              <mc:Choice xmlns:v="urn:schemas-microsoft-com:vml" Requires="v">
                <p:oleObj spid="_x0000_s11269" name="Equation" r:id="rId7" imgW="2743200" imgH="304800" progId="Equation.3">
                  <p:embed/>
                </p:oleObj>
              </mc:Choice>
              <mc:Fallback>
                <p:oleObj name="Equation" r:id="rId7" imgW="2743200" imgH="304800" progId="Equation.3">
                  <p:embed/>
                  <p:pic>
                    <p:nvPicPr>
                      <p:cNvPr id="1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429000"/>
                        <a:ext cx="4800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09282538"/>
              </p:ext>
            </p:extLst>
          </p:nvPr>
        </p:nvGraphicFramePr>
        <p:xfrm>
          <a:off x="2057400" y="4482036"/>
          <a:ext cx="7467600" cy="1685608"/>
        </p:xfrm>
        <a:graphic>
          <a:graphicData uri="http://schemas.openxmlformats.org/drawingml/2006/table">
            <a:tbl>
              <a:tblPr firstRow="1" firstCol="1" bandRow="1"/>
              <a:tblGrid>
                <a:gridCol w="2111791">
                  <a:extLst>
                    <a:ext uri="{9D8B030D-6E8A-4147-A177-3AD203B41FA5}">
                      <a16:colId xmlns:a16="http://schemas.microsoft.com/office/drawing/2014/main" val="20000"/>
                    </a:ext>
                  </a:extLst>
                </a:gridCol>
                <a:gridCol w="1717421">
                  <a:extLst>
                    <a:ext uri="{9D8B030D-6E8A-4147-A177-3AD203B41FA5}">
                      <a16:colId xmlns:a16="http://schemas.microsoft.com/office/drawing/2014/main" val="20001"/>
                    </a:ext>
                  </a:extLst>
                </a:gridCol>
                <a:gridCol w="1717421">
                  <a:extLst>
                    <a:ext uri="{9D8B030D-6E8A-4147-A177-3AD203B41FA5}">
                      <a16:colId xmlns:a16="http://schemas.microsoft.com/office/drawing/2014/main" val="20002"/>
                    </a:ext>
                  </a:extLst>
                </a:gridCol>
                <a:gridCol w="1920967">
                  <a:extLst>
                    <a:ext uri="{9D8B030D-6E8A-4147-A177-3AD203B41FA5}">
                      <a16:colId xmlns:a16="http://schemas.microsoft.com/office/drawing/2014/main" val="20003"/>
                    </a:ext>
                  </a:extLst>
                </a:gridCol>
              </a:tblGrid>
              <a:tr h="323850">
                <a:tc>
                  <a:txBody>
                    <a:bodyPr/>
                    <a:lstStyle/>
                    <a:p>
                      <a:pPr marL="228600" marR="0">
                        <a:lnSpc>
                          <a:spcPct val="110000"/>
                        </a:lnSpc>
                        <a:spcBef>
                          <a:spcPts val="0"/>
                        </a:spcBef>
                        <a:spcAft>
                          <a:spcPts val="0"/>
                        </a:spcAft>
                      </a:pPr>
                      <a:r>
                        <a:rPr lang="en-US" sz="1400" b="1" kern="1200" dirty="0">
                          <a:solidFill>
                            <a:srgbClr val="000000"/>
                          </a:solidFill>
                          <a:effectLst/>
                          <a:latin typeface="+mj-lt"/>
                          <a:ea typeface="Times New Roman" panose="02020603050405020304" pitchFamily="18" charset="0"/>
                          <a:cs typeface="Arial" panose="020B0604020202020204" pitchFamily="34" charset="0"/>
                        </a:rPr>
                        <a:t>Measurement System</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dirty="0">
                          <a:solidFill>
                            <a:srgbClr val="000000"/>
                          </a:solidFill>
                          <a:effectLst/>
                          <a:latin typeface="+mj-lt"/>
                          <a:ea typeface="Times New Roman" panose="02020603050405020304" pitchFamily="18" charset="0"/>
                          <a:cs typeface="Arial" panose="020B0604020202020204" pitchFamily="34" charset="0"/>
                        </a:rPr>
                        <a:t>% Study </a:t>
                      </a:r>
                      <a:r>
                        <a:rPr lang="en-US" sz="1400" b="1" kern="1200" dirty="0" err="1">
                          <a:solidFill>
                            <a:srgbClr val="000000"/>
                          </a:solidFill>
                          <a:effectLst/>
                          <a:latin typeface="+mj-lt"/>
                          <a:ea typeface="Times New Roman" panose="02020603050405020304" pitchFamily="18" charset="0"/>
                          <a:cs typeface="Arial" panose="020B0604020202020204" pitchFamily="34" charset="0"/>
                        </a:rPr>
                        <a:t>Var</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a:solidFill>
                            <a:srgbClr val="000000"/>
                          </a:solidFill>
                          <a:effectLst/>
                          <a:latin typeface="+mj-lt"/>
                          <a:ea typeface="Times New Roman" panose="02020603050405020304" pitchFamily="18" charset="0"/>
                          <a:cs typeface="Arial" panose="020B0604020202020204" pitchFamily="34" charset="0"/>
                        </a:rPr>
                        <a:t>% Contribution</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28600" marR="0">
                        <a:lnSpc>
                          <a:spcPct val="110000"/>
                        </a:lnSpc>
                        <a:spcBef>
                          <a:spcPts val="0"/>
                        </a:spcBef>
                        <a:spcAft>
                          <a:spcPts val="0"/>
                        </a:spcAft>
                      </a:pPr>
                      <a:r>
                        <a:rPr lang="en-US" sz="1400" b="1" kern="1200">
                          <a:solidFill>
                            <a:srgbClr val="000000"/>
                          </a:solidFill>
                          <a:effectLst/>
                          <a:latin typeface="+mj-lt"/>
                          <a:ea typeface="Times New Roman" panose="02020603050405020304" pitchFamily="18" charset="0"/>
                          <a:cs typeface="Arial" panose="020B0604020202020204" pitchFamily="34" charset="0"/>
                        </a:rPr>
                        <a:t>Distinct Categories</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08305">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Acceptable</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10% or less</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1% or Less</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5 or Greater</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8305">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Marginal</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10% - 30%</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1% - 9%</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 </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8305">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Unacceptable</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30% or Greater</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a:solidFill>
                            <a:srgbClr val="000000"/>
                          </a:solidFill>
                          <a:effectLst/>
                          <a:latin typeface="+mj-lt"/>
                          <a:ea typeface="Times New Roman" panose="02020603050405020304" pitchFamily="18" charset="0"/>
                          <a:cs typeface="Arial" panose="020B0604020202020204" pitchFamily="34" charset="0"/>
                        </a:rPr>
                        <a:t>9% or Greater</a:t>
                      </a:r>
                      <a:endParaRPr lang="en-US" sz="110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lnSpc>
                          <a:spcPct val="110000"/>
                        </a:lnSpc>
                        <a:spcBef>
                          <a:spcPts val="0"/>
                        </a:spcBef>
                        <a:spcAft>
                          <a:spcPts val="0"/>
                        </a:spcAft>
                      </a:pPr>
                      <a:r>
                        <a:rPr lang="en-US" sz="1200" kern="1200" dirty="0">
                          <a:solidFill>
                            <a:srgbClr val="000000"/>
                          </a:solidFill>
                          <a:effectLst/>
                          <a:latin typeface="+mj-lt"/>
                          <a:ea typeface="Times New Roman" panose="02020603050405020304" pitchFamily="18" charset="0"/>
                          <a:cs typeface="Arial" panose="020B0604020202020204" pitchFamily="34" charset="0"/>
                        </a:rPr>
                        <a:t>Less than 5</a:t>
                      </a:r>
                      <a:endParaRPr lang="en-US" sz="1100" dirty="0">
                        <a:effectLst/>
                        <a:latin typeface="+mj-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Rectangle 250"/>
          <p:cNvSpPr>
            <a:spLocks noChangeArrowheads="1"/>
          </p:cNvSpPr>
          <p:nvPr/>
        </p:nvSpPr>
        <p:spPr bwMode="auto">
          <a:xfrm>
            <a:off x="1676400" y="44954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2"/>
    </p:custDataLst>
    <p:extLst>
      <p:ext uri="{BB962C8B-B14F-4D97-AF65-F5344CB8AC3E}">
        <p14:creationId xmlns:p14="http://schemas.microsoft.com/office/powerpoint/2010/main" val="346840772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2.3.4 Variable and Attribute MSA</a:t>
            </a:r>
          </a:p>
        </p:txBody>
      </p:sp>
      <p:sp>
        <p:nvSpPr>
          <p:cNvPr id="5" name="Slide Number Placeholder 4"/>
          <p:cNvSpPr>
            <a:spLocks noGrp="1"/>
          </p:cNvSpPr>
          <p:nvPr>
            <p:ph type="sldNum" sz="quarter" idx="4"/>
          </p:nvPr>
        </p:nvSpPr>
        <p:spPr/>
        <p:txBody>
          <a:bodyPr/>
          <a:lstStyle/>
          <a:p>
            <a:fld id="{5A6A12F4-C341-4E64-9C18-B0BA3358FAF5}" type="slidenum">
              <a:rPr lang="en-US" smtClean="0"/>
              <a:pPr/>
              <a:t>426</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3524755"/>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Gage R&amp;R</a:t>
            </a:r>
          </a:p>
        </p:txBody>
      </p:sp>
      <p:sp>
        <p:nvSpPr>
          <p:cNvPr id="9" name="Content Placeholder 8"/>
          <p:cNvSpPr>
            <a:spLocks noGrp="1"/>
          </p:cNvSpPr>
          <p:nvPr>
            <p:ph idx="1"/>
          </p:nvPr>
        </p:nvSpPr>
        <p:spPr>
          <a:xfrm>
            <a:off x="457200" y="990600"/>
            <a:ext cx="10769600" cy="5486400"/>
          </a:xfrm>
        </p:spPr>
        <p:txBody>
          <a:bodyPr/>
          <a:lstStyle/>
          <a:p>
            <a:pPr>
              <a:spcAft>
                <a:spcPts val="600"/>
              </a:spcAft>
              <a:defRPr/>
            </a:pPr>
            <a:r>
              <a:rPr lang="en-US" dirty="0">
                <a:solidFill>
                  <a:srgbClr val="18283B"/>
                </a:solidFill>
              </a:rPr>
              <a:t>Whenever something is measured repeatedly or by different people or processes, the results of the measurements will vary. Variation comes from two primary sources: </a:t>
            </a:r>
          </a:p>
          <a:p>
            <a:pPr marL="914400" lvl="1" indent="-457200">
              <a:spcAft>
                <a:spcPts val="600"/>
              </a:spcAft>
              <a:buFont typeface="+mj-lt"/>
              <a:buAutoNum type="arabicPeriod"/>
              <a:defRPr/>
            </a:pPr>
            <a:r>
              <a:rPr lang="en-US" dirty="0">
                <a:solidFill>
                  <a:srgbClr val="18283B"/>
                </a:solidFill>
              </a:rPr>
              <a:t>Differences between the parts being measured</a:t>
            </a:r>
          </a:p>
          <a:p>
            <a:pPr marL="914400" lvl="1" indent="-457200">
              <a:spcAft>
                <a:spcPts val="600"/>
              </a:spcAft>
              <a:buFont typeface="+mj-lt"/>
              <a:buAutoNum type="arabicPeriod"/>
              <a:defRPr/>
            </a:pPr>
            <a:r>
              <a:rPr lang="en-US" dirty="0">
                <a:solidFill>
                  <a:srgbClr val="18283B"/>
                </a:solidFill>
              </a:rPr>
              <a:t>The measurement system.</a:t>
            </a:r>
          </a:p>
          <a:p>
            <a:pPr>
              <a:spcAft>
                <a:spcPts val="600"/>
              </a:spcAft>
              <a:defRPr/>
            </a:pPr>
            <a:r>
              <a:rPr lang="en-US" dirty="0">
                <a:solidFill>
                  <a:srgbClr val="18283B"/>
                </a:solidFill>
              </a:rPr>
              <a:t> We can use a gage R&amp;R to conduct a measurement system analysis to determine what portion of the variability comes from the parts and what portion comes from the measurement system.</a:t>
            </a:r>
          </a:p>
          <a:p>
            <a:pPr>
              <a:spcAft>
                <a:spcPts val="600"/>
              </a:spcAft>
              <a:defRPr/>
            </a:pPr>
            <a:r>
              <a:rPr lang="en-US" dirty="0">
                <a:solidFill>
                  <a:srgbClr val="18283B"/>
                </a:solidFill>
              </a:rPr>
              <a:t> There are key study results that help us determine the components of variation within our measurement system. </a:t>
            </a:r>
          </a:p>
        </p:txBody>
      </p:sp>
      <p:sp>
        <p:nvSpPr>
          <p:cNvPr id="5" name="Slide Number Placeholder 4"/>
          <p:cNvSpPr>
            <a:spLocks noGrp="1"/>
          </p:cNvSpPr>
          <p:nvPr>
            <p:ph type="sldNum" sz="quarter" idx="4"/>
          </p:nvPr>
        </p:nvSpPr>
        <p:spPr/>
        <p:txBody>
          <a:bodyPr/>
          <a:lstStyle/>
          <a:p>
            <a:fld id="{5A6A12F4-C341-4E64-9C18-B0BA3358FAF5}" type="slidenum">
              <a:rPr lang="en-US" smtClean="0"/>
              <a:pPr/>
              <a:t>427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4544877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Measures of a Variable Gage R&amp;R</a:t>
            </a:r>
          </a:p>
        </p:txBody>
      </p:sp>
      <p:sp>
        <p:nvSpPr>
          <p:cNvPr id="6" name="Content Placeholder 5"/>
          <p:cNvSpPr>
            <a:spLocks noGrp="1"/>
          </p:cNvSpPr>
          <p:nvPr>
            <p:ph idx="1"/>
          </p:nvPr>
        </p:nvSpPr>
        <p:spPr>
          <a:xfrm>
            <a:off x="533400" y="1104900"/>
            <a:ext cx="10769600" cy="5486400"/>
          </a:xfrm>
        </p:spPr>
        <p:txBody>
          <a:bodyPr>
            <a:normAutofit fontScale="92500"/>
          </a:bodyPr>
          <a:lstStyle/>
          <a:p>
            <a:pPr indent="-342900">
              <a:spcAft>
                <a:spcPts val="600"/>
              </a:spcAft>
              <a:defRPr/>
            </a:pPr>
            <a:r>
              <a:rPr lang="en-US" dirty="0">
                <a:solidFill>
                  <a:srgbClr val="182835"/>
                </a:solidFill>
              </a:rPr>
              <a:t>%Contribution: The percent of contribution for a source is 100 times the variance component for that source divided by the total variation.</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%Study </a:t>
            </a:r>
            <a:r>
              <a:rPr lang="en-US" dirty="0" err="1">
                <a:solidFill>
                  <a:srgbClr val="182835"/>
                </a:solidFill>
              </a:rPr>
              <a:t>Var</a:t>
            </a:r>
            <a:r>
              <a:rPr lang="en-US" dirty="0">
                <a:solidFill>
                  <a:srgbClr val="182835"/>
                </a:solidFill>
              </a:rPr>
              <a:t> (6*SD): The percent of study variation for a source is 100 times the study variation for that source divided by the total variation. </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%Tolerance (SV/Tolerance): The percent of spec range taken up by the total width of the distribution of the data based on variation from that source.</a:t>
            </a:r>
          </a:p>
          <a:p>
            <a:pPr>
              <a:spcAft>
                <a:spcPts val="600"/>
              </a:spcAft>
              <a:defRPr/>
            </a:pPr>
            <a:endParaRPr lang="en-US" dirty="0">
              <a:solidFill>
                <a:srgbClr val="182835"/>
              </a:solidFill>
            </a:endParaRPr>
          </a:p>
          <a:p>
            <a:pPr indent="-342900">
              <a:spcAft>
                <a:spcPts val="600"/>
              </a:spcAft>
              <a:defRPr/>
            </a:pPr>
            <a:r>
              <a:rPr lang="en-US" dirty="0">
                <a:solidFill>
                  <a:srgbClr val="182835"/>
                </a:solidFill>
              </a:rPr>
              <a:t>Distinct Categories: The number of distinct categories of parts that the measurement system is able to distinguish. If a measurement system is not capable of distinguishing at least five types of parts, it is probably not adequate.</a:t>
            </a:r>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428</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8689867"/>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Variable Gage R&amp;R Guidelines </a:t>
            </a:r>
            <a:r>
              <a:rPr lang="en-US" sz="3200" dirty="0"/>
              <a:t>(AIAG)</a:t>
            </a:r>
            <a:endParaRPr lang="en-US" sz="4400" dirty="0"/>
          </a:p>
        </p:txBody>
      </p:sp>
      <p:sp>
        <p:nvSpPr>
          <p:cNvPr id="5" name="Content Placeholder 4"/>
          <p:cNvSpPr>
            <a:spLocks noGrp="1"/>
          </p:cNvSpPr>
          <p:nvPr>
            <p:ph idx="1"/>
          </p:nvPr>
        </p:nvSpPr>
        <p:spPr>
          <a:xfrm>
            <a:off x="533400" y="1104900"/>
            <a:ext cx="10671048" cy="5486400"/>
          </a:xfrm>
        </p:spPr>
        <p:txBody>
          <a:bodyPr/>
          <a:lstStyle/>
          <a:p>
            <a:pPr indent="-342900">
              <a:defRPr/>
            </a:pPr>
            <a:r>
              <a:rPr lang="en-US" b="1" dirty="0"/>
              <a:t>Percent Tolerance and Percent Study Variation</a:t>
            </a:r>
          </a:p>
          <a:p>
            <a:pPr marL="800100" lvl="1" indent="-342900">
              <a:defRPr/>
            </a:pPr>
            <a:r>
              <a:rPr lang="en-US" dirty="0"/>
              <a:t>10% or less – Acceptable</a:t>
            </a:r>
          </a:p>
          <a:p>
            <a:pPr marL="800100" lvl="1" indent="-342900">
              <a:defRPr/>
            </a:pPr>
            <a:r>
              <a:rPr lang="en-US" dirty="0"/>
              <a:t>10% to 30% – Marginal</a:t>
            </a:r>
          </a:p>
          <a:p>
            <a:pPr marL="800100" lvl="1" indent="-342900">
              <a:defRPr/>
            </a:pPr>
            <a:r>
              <a:rPr lang="en-US" dirty="0"/>
              <a:t>30% or greater – Unacceptable</a:t>
            </a:r>
          </a:p>
          <a:p>
            <a:pPr>
              <a:defRPr/>
            </a:pPr>
            <a:endParaRPr lang="en-US" dirty="0"/>
          </a:p>
          <a:p>
            <a:pPr indent="-342900">
              <a:defRPr/>
            </a:pPr>
            <a:r>
              <a:rPr lang="en-US" b="1" dirty="0"/>
              <a:t>Percent Contribution</a:t>
            </a:r>
          </a:p>
          <a:p>
            <a:pPr marL="800100" lvl="1" indent="-342900">
              <a:defRPr/>
            </a:pPr>
            <a:r>
              <a:rPr lang="en-US" dirty="0"/>
              <a:t>1% or less – Acceptable</a:t>
            </a:r>
          </a:p>
          <a:p>
            <a:pPr marL="800100" lvl="1" indent="-342900">
              <a:defRPr/>
            </a:pPr>
            <a:r>
              <a:rPr lang="en-US" dirty="0"/>
              <a:t>1% to 9% – Marginal</a:t>
            </a:r>
          </a:p>
          <a:p>
            <a:pPr marL="800100" lvl="1" indent="-342900">
              <a:defRPr/>
            </a:pPr>
            <a:r>
              <a:rPr lang="en-US" dirty="0"/>
              <a:t>9% or greater – Unacceptable</a:t>
            </a:r>
          </a:p>
          <a:p>
            <a:pPr indent="-342900">
              <a:defRPr/>
            </a:pPr>
            <a:endParaRPr lang="en-US" dirty="0"/>
          </a:p>
          <a:p>
            <a:pPr indent="-342900">
              <a:defRPr/>
            </a:pPr>
            <a:r>
              <a:rPr lang="en-US" b="1" dirty="0"/>
              <a:t>Distinct Categories</a:t>
            </a:r>
          </a:p>
          <a:p>
            <a:pPr marL="800100" lvl="1" indent="-342900">
              <a:defRPr/>
            </a:pPr>
            <a:r>
              <a:rPr lang="en-US" dirty="0"/>
              <a:t>Look for five or more distinct categories to indicate that your measurement system is acceptable</a:t>
            </a:r>
            <a:r>
              <a:rPr lang="en-US" sz="2400" dirty="0"/>
              <a:t>. </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429</a:t>
            </a:fld>
            <a:endParaRPr lang="en-US" dirty="0"/>
          </a:p>
        </p:txBody>
      </p:sp>
      <p:sp>
        <p:nvSpPr>
          <p:cNvPr id="3" name="Footer Placeholder 2"/>
          <p:cNvSpPr>
            <a:spLocks noGrp="1"/>
          </p:cNvSpPr>
          <p:nvPr>
            <p:ph type="ftr" sz="quarter" idx="3"/>
          </p:nvPr>
        </p:nvSpPr>
        <p:spPr/>
        <p:txBody>
          <a:bodyPr/>
          <a:lstStyle/>
          <a:p>
            <a:r>
              <a:rPr lang="en-US"/>
              <a:t>© Lean Partner Global</a:t>
            </a:r>
            <a:endParaRPr lang="en-US" dirty="0"/>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52356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29400" y="2057400"/>
            <a:ext cx="3200400" cy="1736716"/>
            <a:chOff x="5105400" y="2054423"/>
            <a:chExt cx="3200400" cy="1736716"/>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82837" cy="17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29400" y="2054423"/>
              <a:ext cx="914400" cy="307777"/>
            </a:xfrm>
            <a:prstGeom prst="rect">
              <a:avLst/>
            </a:prstGeom>
            <a:noFill/>
          </p:spPr>
          <p:txBody>
            <a:bodyPr wrap="square" rtlCol="0">
              <a:spAutoFit/>
            </a:bodyPr>
            <a:lstStyle/>
            <a:p>
              <a:pPr algn="ctr"/>
              <a:r>
                <a:rPr lang="en-US" sz="1400" dirty="0"/>
                <a:t>Expert</a:t>
              </a:r>
            </a:p>
          </p:txBody>
        </p:sp>
        <p:sp>
          <p:nvSpPr>
            <p:cNvPr id="10" name="TextBox 9"/>
            <p:cNvSpPr txBox="1"/>
            <p:nvPr/>
          </p:nvSpPr>
          <p:spPr>
            <a:xfrm>
              <a:off x="7543800" y="3456801"/>
              <a:ext cx="762000" cy="276999"/>
            </a:xfrm>
            <a:prstGeom prst="rect">
              <a:avLst/>
            </a:prstGeom>
            <a:noFill/>
          </p:spPr>
          <p:txBody>
            <a:bodyPr wrap="square" rtlCol="0">
              <a:spAutoFit/>
            </a:bodyPr>
            <a:lstStyle/>
            <a:p>
              <a:pPr algn="ctr"/>
              <a:r>
                <a:rPr lang="en-US" sz="1200" b="1" dirty="0"/>
                <a:t>Novice</a:t>
              </a:r>
            </a:p>
          </p:txBody>
        </p:sp>
        <p:cxnSp>
          <p:nvCxnSpPr>
            <p:cNvPr id="11" name="Straight Arrow Connector 10"/>
            <p:cNvCxnSpPr>
              <a:stCxn id="8" idx="2"/>
              <a:endCxn id="10" idx="0"/>
            </p:cNvCxnSpPr>
            <p:nvPr/>
          </p:nvCxnSpPr>
          <p:spPr>
            <a:xfrm>
              <a:off x="7086600" y="2362200"/>
              <a:ext cx="838200" cy="1094601"/>
            </a:xfrm>
            <a:prstGeom prst="straightConnector1">
              <a:avLst/>
            </a:prstGeom>
            <a:ln w="28575">
              <a:solidFill>
                <a:srgbClr val="182835"/>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rmAutofit/>
          </a:bodyPr>
          <a:lstStyle/>
          <a:p>
            <a:r>
              <a:rPr lang="en-US" dirty="0"/>
              <a:t>Each of the four Six Sigma belts represents a different level of expertise in the field of Six Sigma. </a:t>
            </a:r>
          </a:p>
          <a:p>
            <a:pPr lvl="1"/>
            <a:r>
              <a:rPr lang="en-US" dirty="0"/>
              <a:t>Six Sigma Master Black Belt (MBB)</a:t>
            </a:r>
          </a:p>
          <a:p>
            <a:pPr lvl="1"/>
            <a:r>
              <a:rPr lang="en-US" dirty="0"/>
              <a:t>Six Sigma Black Belt (BB)</a:t>
            </a:r>
          </a:p>
          <a:p>
            <a:pPr lvl="1"/>
            <a:r>
              <a:rPr lang="en-US" dirty="0"/>
              <a:t>Six Sigma Green Belt (GB)</a:t>
            </a:r>
          </a:p>
          <a:p>
            <a:pPr lvl="1"/>
            <a:r>
              <a:rPr lang="en-US" dirty="0"/>
              <a:t>Six Sigma Yellow Belt (YB)</a:t>
            </a:r>
          </a:p>
          <a:p>
            <a:endParaRPr lang="en-US" dirty="0"/>
          </a:p>
          <a:p>
            <a:r>
              <a:rPr lang="en-US" dirty="0"/>
              <a:t>In addition to Belts, there are other critical and complementary roles:</a:t>
            </a:r>
          </a:p>
          <a:p>
            <a:pPr lvl="1"/>
            <a:r>
              <a:rPr lang="en-US" dirty="0"/>
              <a:t>Champions</a:t>
            </a:r>
          </a:p>
          <a:p>
            <a:pPr lvl="1"/>
            <a:r>
              <a:rPr lang="en-US" dirty="0"/>
              <a:t>Sponsors</a:t>
            </a:r>
          </a:p>
          <a:p>
            <a:pPr lvl="1"/>
            <a:r>
              <a:rPr lang="en-US" dirty="0"/>
              <a:t>Stakeholders</a:t>
            </a:r>
          </a:p>
          <a:p>
            <a:pPr lvl="1"/>
            <a:r>
              <a:rPr lang="en-US" dirty="0"/>
              <a:t>Subject Matter Experts (</a:t>
            </a:r>
            <a:r>
              <a:rPr lang="en-US" dirty="0" err="1"/>
              <a:t>SMEs</a:t>
            </a:r>
            <a:r>
              <a:rPr lang="en-US" dirty="0"/>
              <a:t>).</a:t>
            </a:r>
          </a:p>
          <a:p>
            <a:endParaRPr lang="en-US"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43</a:t>
            </a:fld>
            <a:endParaRPr lang="en-US" dirty="0"/>
          </a:p>
        </p:txBody>
      </p:sp>
      <p:sp>
        <p:nvSpPr>
          <p:cNvPr id="12" name="Footer Placeholder 11"/>
          <p:cNvSpPr>
            <a:spLocks noGrp="1"/>
          </p:cNvSpPr>
          <p:nvPr>
            <p:ph type="ftr" sz="quarter" idx="3"/>
          </p:nvPr>
        </p:nvSpPr>
        <p:spPr/>
        <p:txBody>
          <a:bodyPr/>
          <a:lstStyle/>
          <a:p>
            <a:r>
              <a:rPr lang="en-US"/>
              <a:t>© Lean Partner Global</a:t>
            </a:r>
            <a:endParaRPr lang="en-US" dirty="0"/>
          </a:p>
        </p:txBody>
      </p:sp>
      <p:sp>
        <p:nvSpPr>
          <p:cNvPr id="9" name="Date Placeholder 8"/>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37463489"/>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654859589"/>
              </p:ext>
            </p:extLst>
          </p:nvPr>
        </p:nvGraphicFramePr>
        <p:xfrm>
          <a:off x="2133600" y="2590800"/>
          <a:ext cx="7272780" cy="3391404"/>
        </p:xfrm>
        <a:graphic>
          <a:graphicData uri="http://schemas.openxmlformats.org/drawingml/2006/table">
            <a:tbl>
              <a:tblPr firstRow="1" bandRow="1">
                <a:tableStyleId>{5C22544A-7EE6-4342-B048-85BDC9FD1C3A}</a:tableStyleId>
              </a:tblPr>
              <a:tblGrid>
                <a:gridCol w="3636390">
                  <a:extLst>
                    <a:ext uri="{9D8B030D-6E8A-4147-A177-3AD203B41FA5}">
                      <a16:colId xmlns:a16="http://schemas.microsoft.com/office/drawing/2014/main" val="20000"/>
                    </a:ext>
                  </a:extLst>
                </a:gridCol>
                <a:gridCol w="3636390">
                  <a:extLst>
                    <a:ext uri="{9D8B030D-6E8A-4147-A177-3AD203B41FA5}">
                      <a16:colId xmlns:a16="http://schemas.microsoft.com/office/drawing/2014/main" val="20001"/>
                    </a:ext>
                  </a:extLst>
                </a:gridCol>
              </a:tblGrid>
              <a:tr h="374440">
                <a:tc>
                  <a:txBody>
                    <a:bodyPr/>
                    <a:lstStyle/>
                    <a:p>
                      <a:pPr algn="l"/>
                      <a:r>
                        <a:rPr lang="en-US" sz="1900" dirty="0">
                          <a:solidFill>
                            <a:srgbClr val="000000"/>
                          </a:solidFill>
                          <a:latin typeface="+mj-lt"/>
                        </a:rPr>
                        <a:t>Number of Categories</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a:r>
                        <a:rPr lang="en-US" sz="1900" dirty="0">
                          <a:solidFill>
                            <a:srgbClr val="000000"/>
                          </a:solidFill>
                          <a:latin typeface="+mj-lt"/>
                        </a:rPr>
                        <a:t>Conclusion</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620825">
                <a:tc>
                  <a:txBody>
                    <a:bodyPr/>
                    <a:lstStyle/>
                    <a:p>
                      <a:r>
                        <a:rPr lang="en-US" sz="1900" dirty="0">
                          <a:solidFill>
                            <a:srgbClr val="000000"/>
                          </a:solidFill>
                          <a:latin typeface="+mj-lt"/>
                        </a:rPr>
                        <a:t>Distinct</a:t>
                      </a:r>
                      <a:r>
                        <a:rPr lang="en-US" sz="1900" baseline="0" dirty="0">
                          <a:solidFill>
                            <a:srgbClr val="000000"/>
                          </a:solidFill>
                          <a:latin typeface="+mj-lt"/>
                        </a:rPr>
                        <a:t> Categories = 1</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700" dirty="0">
                          <a:solidFill>
                            <a:srgbClr val="000000"/>
                          </a:solidFill>
                          <a:latin typeface="+mj-lt"/>
                        </a:rPr>
                        <a:t>Measurement</a:t>
                      </a:r>
                      <a:r>
                        <a:rPr lang="en-US" sz="1700" baseline="0" dirty="0">
                          <a:solidFill>
                            <a:srgbClr val="000000"/>
                          </a:solidFill>
                          <a:latin typeface="+mj-lt"/>
                        </a:rPr>
                        <a:t> system cannot discriminate between parts</a:t>
                      </a:r>
                      <a:endParaRPr lang="en-US" sz="17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86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2</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700" dirty="0">
                          <a:solidFill>
                            <a:srgbClr val="000000"/>
                          </a:solidFill>
                          <a:latin typeface="+mj-lt"/>
                        </a:rPr>
                        <a:t>Measurement system</a:t>
                      </a:r>
                      <a:r>
                        <a:rPr lang="en-US" sz="1700" baseline="0" dirty="0">
                          <a:solidFill>
                            <a:srgbClr val="000000"/>
                          </a:solidFill>
                          <a:latin typeface="+mj-lt"/>
                        </a:rPr>
                        <a:t> can only distinguish between high/low or big/small</a:t>
                      </a:r>
                      <a:endParaRPr lang="en-US" sz="1700" dirty="0">
                        <a:solidFill>
                          <a:srgbClr val="000000"/>
                        </a:solidFill>
                        <a:latin typeface="+mj-lt"/>
                      </a:endParaRP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20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3 or 4</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700" dirty="0">
                          <a:solidFill>
                            <a:srgbClr val="000000"/>
                          </a:solidFill>
                          <a:latin typeface="+mj-lt"/>
                        </a:rPr>
                        <a:t>Measurement system is of little or no value</a:t>
                      </a: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86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000000"/>
                          </a:solidFill>
                          <a:latin typeface="+mj-lt"/>
                        </a:rPr>
                        <a:t>Distinct</a:t>
                      </a:r>
                      <a:r>
                        <a:rPr lang="en-US" sz="1900" baseline="0" dirty="0">
                          <a:solidFill>
                            <a:srgbClr val="000000"/>
                          </a:solidFill>
                          <a:latin typeface="+mj-lt"/>
                        </a:rPr>
                        <a:t> Categories = 5+</a:t>
                      </a:r>
                      <a:endParaRPr lang="en-US" sz="1900" dirty="0">
                        <a:solidFill>
                          <a:srgbClr val="000000"/>
                        </a:solidFill>
                        <a:latin typeface="+mj-lt"/>
                      </a:endParaRPr>
                    </a:p>
                  </a:txBody>
                  <a:tcPr marL="86409" marR="86409" marT="43205" marB="432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700" dirty="0">
                          <a:solidFill>
                            <a:srgbClr val="000000"/>
                          </a:solidFill>
                          <a:latin typeface="+mj-lt"/>
                        </a:rPr>
                        <a:t>According</a:t>
                      </a:r>
                      <a:r>
                        <a:rPr lang="en-US" sz="1700" baseline="0" dirty="0">
                          <a:solidFill>
                            <a:srgbClr val="000000"/>
                          </a:solidFill>
                          <a:latin typeface="+mj-lt"/>
                        </a:rPr>
                        <a:t> to AIAG, the measurement system can acceptably discriminate parts</a:t>
                      </a:r>
                      <a:endParaRPr lang="en-US" sz="1700" dirty="0">
                        <a:solidFill>
                          <a:srgbClr val="000000"/>
                        </a:solidFill>
                        <a:latin typeface="+mj-lt"/>
                      </a:endParaRPr>
                    </a:p>
                  </a:txBody>
                  <a:tcPr marL="86409" marR="86409" marT="43205" marB="432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8" name="Title 1"/>
          <p:cNvSpPr>
            <a:spLocks noGrp="1"/>
          </p:cNvSpPr>
          <p:nvPr>
            <p:ph type="title"/>
          </p:nvPr>
        </p:nvSpPr>
        <p:spPr/>
        <p:txBody>
          <a:bodyPr/>
          <a:lstStyle/>
          <a:p>
            <a:r>
              <a:rPr lang="en-US" dirty="0"/>
              <a:t>Guidelines for Distinct Categories</a:t>
            </a:r>
          </a:p>
        </p:txBody>
      </p:sp>
      <p:sp>
        <p:nvSpPr>
          <p:cNvPr id="5" name="Content Placeholder 4"/>
          <p:cNvSpPr>
            <a:spLocks noGrp="1"/>
          </p:cNvSpPr>
          <p:nvPr>
            <p:ph idx="1"/>
          </p:nvPr>
        </p:nvSpPr>
        <p:spPr/>
        <p:txBody>
          <a:bodyPr/>
          <a:lstStyle/>
          <a:p>
            <a:r>
              <a:rPr lang="en-US" dirty="0"/>
              <a:t>Distinct categories is the number of categories of parts that your measurement system can distinguish. If it is below five, it is likely not able to distinguish between parts. </a:t>
            </a:r>
          </a:p>
          <a:p>
            <a:endParaRPr lang="en-US"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430</a:t>
            </a:fld>
            <a:endParaRPr lang="en-US" dirty="0"/>
          </a:p>
        </p:txBody>
      </p:sp>
      <p:sp>
        <p:nvSpPr>
          <p:cNvPr id="3" name="Footer Placeholder 2"/>
          <p:cNvSpPr>
            <a:spLocks noGrp="1"/>
          </p:cNvSpPr>
          <p:nvPr>
            <p:ph type="ftr" sz="quarter" idx="3"/>
          </p:nvPr>
        </p:nvSpPr>
        <p:spPr/>
        <p:txBody>
          <a:bodyPr/>
          <a:lstStyle/>
          <a:p>
            <a:r>
              <a:rPr lang="en-US"/>
              <a:t>© Lean Partner Global</a:t>
            </a:r>
            <a:endParaRPr lang="en-US" dirty="0"/>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64299214"/>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 </a:t>
            </a:r>
          </a:p>
        </p:txBody>
      </p:sp>
      <p:sp>
        <p:nvSpPr>
          <p:cNvPr id="3" name="Content Placeholder 2"/>
          <p:cNvSpPr>
            <a:spLocks noGrp="1"/>
          </p:cNvSpPr>
          <p:nvPr>
            <p:ph idx="1"/>
          </p:nvPr>
        </p:nvSpPr>
        <p:spPr/>
        <p:txBody>
          <a:bodyPr>
            <a:normAutofit/>
          </a:bodyPr>
          <a:lstStyle/>
          <a:p>
            <a:r>
              <a:rPr lang="en-US" dirty="0"/>
              <a:t>Data File: “Variable MSA” tab in “Sample Data.xlsx” (an example in the AIAG MSA Reference Manual, 3rd Edition)</a:t>
            </a:r>
          </a:p>
          <a:p>
            <a:r>
              <a:rPr lang="en-US" dirty="0"/>
              <a:t>Step 1: Initiate the MSA study</a:t>
            </a:r>
          </a:p>
          <a:p>
            <a:pPr lvl="1"/>
            <a:r>
              <a:rPr lang="en-US" dirty="0"/>
              <a:t>Click on </a:t>
            </a:r>
            <a:r>
              <a:rPr lang="en-US" dirty="0" err="1"/>
              <a:t>SigmaXL</a:t>
            </a:r>
            <a:r>
              <a:rPr lang="en-US" dirty="0"/>
              <a:t> -&gt; Measurement Systems Analysis -&gt; Create Gauge R&amp;R (Crossed) Worksheet</a:t>
            </a:r>
          </a:p>
          <a:p>
            <a:pPr lvl="1"/>
            <a:r>
              <a:rPr lang="en-US" dirty="0"/>
              <a:t>A new window named “Create Gauge R&amp;R (Crossed) Worksheet” appears</a:t>
            </a:r>
          </a:p>
          <a:p>
            <a:pPr lvl="1"/>
            <a:r>
              <a:rPr lang="en-US" dirty="0"/>
              <a:t>Enter 10 as the “Number of Parts/Samples”</a:t>
            </a:r>
          </a:p>
          <a:p>
            <a:pPr lvl="1"/>
            <a:r>
              <a:rPr lang="en-US" dirty="0"/>
              <a:t>Enter 3 as the “Number of Operators/Appraisers”</a:t>
            </a:r>
          </a:p>
          <a:p>
            <a:pPr lvl="1"/>
            <a:r>
              <a:rPr lang="en-US" dirty="0"/>
              <a:t>Enter 3 as the “Number of Replicates/Trials”</a:t>
            </a:r>
          </a:p>
          <a:p>
            <a:pPr lvl="1"/>
            <a:r>
              <a:rPr lang="en-US" dirty="0"/>
              <a:t>Uncheck the checkboxes for both “Randomize Parts/Sample” and “Randomize Operators/Appraisers”</a:t>
            </a:r>
          </a:p>
          <a:p>
            <a:pPr lvl="1"/>
            <a:r>
              <a:rPr lang="en-US" dirty="0"/>
              <a:t>Click “OK&gt;&gt;”</a:t>
            </a:r>
          </a:p>
          <a:p>
            <a:pPr lvl="1"/>
            <a:r>
              <a:rPr lang="en-US" dirty="0"/>
              <a:t>A new tab named “Gage R&amp;R (Crossed) WKS” is generated.</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431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2737896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432</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4">
            <a:extLst>
              <a:ext uri="{FF2B5EF4-FFF2-40B4-BE49-F238E27FC236}">
                <a16:creationId xmlns:a16="http://schemas.microsoft.com/office/drawing/2014/main" id="{6D94CC5F-1EF1-4C8D-974E-79808C6ACCD9}"/>
              </a:ext>
            </a:extLst>
          </p:cNvPr>
          <p:cNvPicPr>
            <a:picLocks noChangeAspect="1"/>
          </p:cNvPicPr>
          <p:nvPr/>
        </p:nvPicPr>
        <p:blipFill>
          <a:blip r:embed="rId4"/>
          <a:stretch>
            <a:fillRect/>
          </a:stretch>
        </p:blipFill>
        <p:spPr>
          <a:xfrm>
            <a:off x="3505200" y="1234441"/>
            <a:ext cx="4368800" cy="5242559"/>
          </a:xfrm>
          <a:prstGeom prst="rect">
            <a:avLst/>
          </a:prstGeom>
        </p:spPr>
      </p:pic>
    </p:spTree>
    <p:custDataLst>
      <p:tags r:id="rId1"/>
    </p:custDataLst>
    <p:extLst>
      <p:ext uri="{BB962C8B-B14F-4D97-AF65-F5344CB8AC3E}">
        <p14:creationId xmlns:p14="http://schemas.microsoft.com/office/powerpoint/2010/main" val="1207023556"/>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433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6" name="Picture 5">
            <a:extLst>
              <a:ext uri="{FF2B5EF4-FFF2-40B4-BE49-F238E27FC236}">
                <a16:creationId xmlns:a16="http://schemas.microsoft.com/office/drawing/2014/main" id="{EDB5A3F8-AFFB-447B-9280-44E612897574}"/>
              </a:ext>
            </a:extLst>
          </p:cNvPr>
          <p:cNvPicPr>
            <a:picLocks noChangeAspect="1"/>
          </p:cNvPicPr>
          <p:nvPr/>
        </p:nvPicPr>
        <p:blipFill>
          <a:blip r:embed="rId4"/>
          <a:stretch>
            <a:fillRect/>
          </a:stretch>
        </p:blipFill>
        <p:spPr>
          <a:xfrm>
            <a:off x="2679700" y="1103637"/>
            <a:ext cx="6019800" cy="5487663"/>
          </a:xfrm>
          <a:prstGeom prst="rect">
            <a:avLst/>
          </a:prstGeom>
        </p:spPr>
      </p:pic>
    </p:spTree>
    <p:custDataLst>
      <p:tags r:id="rId1"/>
    </p:custDataLst>
    <p:extLst>
      <p:ext uri="{BB962C8B-B14F-4D97-AF65-F5344CB8AC3E}">
        <p14:creationId xmlns:p14="http://schemas.microsoft.com/office/powerpoint/2010/main" val="111303581"/>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SigmaXL to Implement a Variable MSA</a:t>
            </a:r>
            <a:endParaRPr lang="en-US" dirty="0"/>
          </a:p>
        </p:txBody>
      </p:sp>
      <p:sp>
        <p:nvSpPr>
          <p:cNvPr id="7" name="Content Placeholder 2"/>
          <p:cNvSpPr>
            <a:spLocks noGrp="1"/>
          </p:cNvSpPr>
          <p:nvPr>
            <p:ph idx="1"/>
          </p:nvPr>
        </p:nvSpPr>
        <p:spPr>
          <a:xfrm>
            <a:off x="381000" y="1143000"/>
            <a:ext cx="4267200" cy="5562600"/>
          </a:xfrm>
        </p:spPr>
        <p:txBody>
          <a:bodyPr/>
          <a:lstStyle/>
          <a:p>
            <a:r>
              <a:rPr lang="en-US" dirty="0"/>
              <a:t>Step 2: Data collection</a:t>
            </a:r>
          </a:p>
          <a:p>
            <a:pPr lvl="1"/>
            <a:r>
              <a:rPr lang="en-US" dirty="0"/>
              <a:t>In the newly generated tab “Gage R&amp;R (Crossed) WKS”, </a:t>
            </a:r>
            <a:r>
              <a:rPr lang="en-US" dirty="0" err="1"/>
              <a:t>SigmaXL</a:t>
            </a:r>
            <a:r>
              <a:rPr lang="en-US" dirty="0"/>
              <a:t> has provided the template which we organize the data</a:t>
            </a:r>
          </a:p>
          <a:p>
            <a:pPr lvl="1"/>
            <a:r>
              <a:rPr lang="en-US" dirty="0"/>
              <a:t>In the “Variable MSA” tab in “Sample Data.xlsx”, there are all the measurement data collected by three operators (i.e. operator A, B and C). The data are listed in the same standardized order as the tab “Gage R&amp;R (Crossed) WKS”.</a:t>
            </a:r>
          </a:p>
          <a:p>
            <a:pPr lvl="1"/>
            <a:endParaRPr lang="en-US" dirty="0"/>
          </a:p>
          <a:p>
            <a:pPr lvl="1"/>
            <a:endParaRPr lang="en-US" dirty="0"/>
          </a:p>
          <a:p>
            <a:endParaRPr lang="en-US" dirty="0"/>
          </a:p>
        </p:txBody>
      </p:sp>
      <p:sp>
        <p:nvSpPr>
          <p:cNvPr id="5" name="Slide Number Placeholder 4"/>
          <p:cNvSpPr>
            <a:spLocks noGrp="1"/>
          </p:cNvSpPr>
          <p:nvPr>
            <p:ph type="sldNum" sz="quarter" idx="4"/>
          </p:nvPr>
        </p:nvSpPr>
        <p:spPr/>
        <p:txBody>
          <a:bodyPr/>
          <a:lstStyle/>
          <a:p>
            <a:fld id="{5A6A12F4-C341-4E64-9C18-B0BA3358FAF5}" type="slidenum">
              <a:rPr lang="en-US" smtClean="0"/>
              <a:pPr/>
              <a:t>434</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7" name="Picture 16">
            <a:extLst>
              <a:ext uri="{FF2B5EF4-FFF2-40B4-BE49-F238E27FC236}">
                <a16:creationId xmlns:a16="http://schemas.microsoft.com/office/drawing/2014/main" id="{DCA20398-6B80-4CDF-99CD-A2CFE5AB2842}"/>
              </a:ext>
            </a:extLst>
          </p:cNvPr>
          <p:cNvPicPr>
            <a:picLocks noChangeAspect="1"/>
          </p:cNvPicPr>
          <p:nvPr/>
        </p:nvPicPr>
        <p:blipFill>
          <a:blip r:embed="rId4"/>
          <a:stretch>
            <a:fillRect/>
          </a:stretch>
        </p:blipFill>
        <p:spPr>
          <a:xfrm>
            <a:off x="4658139" y="1447800"/>
            <a:ext cx="6350403" cy="4343400"/>
          </a:xfrm>
          <a:prstGeom prst="rect">
            <a:avLst/>
          </a:prstGeom>
        </p:spPr>
      </p:pic>
    </p:spTree>
    <p:custDataLst>
      <p:tags r:id="rId1"/>
    </p:custDataLst>
    <p:extLst>
      <p:ext uri="{BB962C8B-B14F-4D97-AF65-F5344CB8AC3E}">
        <p14:creationId xmlns:p14="http://schemas.microsoft.com/office/powerpoint/2010/main" val="973885451"/>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0" name="Content Placeholder 2"/>
          <p:cNvSpPr>
            <a:spLocks noGrp="1"/>
          </p:cNvSpPr>
          <p:nvPr>
            <p:ph idx="1"/>
          </p:nvPr>
        </p:nvSpPr>
        <p:spPr>
          <a:xfrm>
            <a:off x="381000" y="1143000"/>
            <a:ext cx="4038600" cy="4572000"/>
          </a:xfrm>
        </p:spPr>
        <p:txBody>
          <a:bodyPr>
            <a:normAutofit/>
          </a:bodyPr>
          <a:lstStyle/>
          <a:p>
            <a:r>
              <a:rPr lang="en-US" dirty="0"/>
              <a:t>Step 3: Enter the data into the tab “Gage R&amp;R (Crossed) WKS”</a:t>
            </a:r>
          </a:p>
          <a:p>
            <a:pPr lvl="1"/>
            <a:r>
              <a:rPr lang="en-US" dirty="0"/>
              <a:t>Transfer the data from the “Measurement” column in “Variable MSA” tab of “Sample Data.xlsx” to the “Measurement” column in “Gage R&amp;R (Crossed) WKS” tab. </a:t>
            </a:r>
          </a:p>
          <a:p>
            <a:pPr lvl="1"/>
            <a:endParaRPr lang="en-US" dirty="0"/>
          </a:p>
          <a:p>
            <a:pPr lvl="1"/>
            <a:endParaRPr lang="en-US" dirty="0"/>
          </a:p>
          <a:p>
            <a:pPr lvl="1"/>
            <a:endParaRPr lang="en-US" dirty="0"/>
          </a:p>
          <a:p>
            <a:pPr lvl="1"/>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435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6" name="Picture 5">
            <a:extLst>
              <a:ext uri="{FF2B5EF4-FFF2-40B4-BE49-F238E27FC236}">
                <a16:creationId xmlns:a16="http://schemas.microsoft.com/office/drawing/2014/main" id="{6FAD08A4-5A54-4BED-91DE-29F7601D7441}"/>
              </a:ext>
            </a:extLst>
          </p:cNvPr>
          <p:cNvPicPr>
            <a:picLocks noChangeAspect="1"/>
          </p:cNvPicPr>
          <p:nvPr/>
        </p:nvPicPr>
        <p:blipFill>
          <a:blip r:embed="rId4"/>
          <a:stretch>
            <a:fillRect/>
          </a:stretch>
        </p:blipFill>
        <p:spPr>
          <a:xfrm>
            <a:off x="4724400" y="1143000"/>
            <a:ext cx="6045200" cy="5397500"/>
          </a:xfrm>
          <a:prstGeom prst="rect">
            <a:avLst/>
          </a:prstGeom>
        </p:spPr>
      </p:pic>
    </p:spTree>
    <p:custDataLst>
      <p:tags r:id="rId1"/>
    </p:custDataLst>
    <p:extLst>
      <p:ext uri="{BB962C8B-B14F-4D97-AF65-F5344CB8AC3E}">
        <p14:creationId xmlns:p14="http://schemas.microsoft.com/office/powerpoint/2010/main" val="3999679057"/>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3" name="Content Placeholder 2"/>
          <p:cNvSpPr>
            <a:spLocks noGrp="1"/>
          </p:cNvSpPr>
          <p:nvPr>
            <p:ph idx="1"/>
          </p:nvPr>
        </p:nvSpPr>
        <p:spPr/>
        <p:txBody>
          <a:bodyPr>
            <a:normAutofit/>
          </a:bodyPr>
          <a:lstStyle/>
          <a:p>
            <a:r>
              <a:rPr lang="en-US" dirty="0"/>
              <a:t>Step 4: Implement Gauge R&amp;R</a:t>
            </a:r>
          </a:p>
          <a:p>
            <a:pPr lvl="1"/>
            <a:r>
              <a:rPr lang="en-US" dirty="0"/>
              <a:t>Click </a:t>
            </a:r>
            <a:r>
              <a:rPr lang="en-US" dirty="0" err="1"/>
              <a:t>SigmaXL</a:t>
            </a:r>
            <a:r>
              <a:rPr lang="en-US" dirty="0"/>
              <a:t> -&gt; Measurement Systems Analysis -&gt; Analyze Gage R&amp;R (Crossed)</a:t>
            </a:r>
          </a:p>
          <a:p>
            <a:pPr lvl="1"/>
            <a:r>
              <a:rPr lang="en-US" dirty="0"/>
              <a:t>A new window named “Analyze Gage R&amp;R (Crossed)” appears with the data range automatically selected in the box right below “Please select your data”</a:t>
            </a:r>
          </a:p>
          <a:p>
            <a:pPr lvl="1"/>
            <a:r>
              <a:rPr lang="en-US" dirty="0"/>
              <a:t>Click “Next&gt;&gt;”</a:t>
            </a:r>
          </a:p>
          <a:p>
            <a:pPr lvl="1"/>
            <a:r>
              <a:rPr lang="en-US" dirty="0"/>
              <a:t>A new window also named “Analyze Gauge R&amp;R (Crossed)” pops up.</a:t>
            </a:r>
          </a:p>
          <a:p>
            <a:pPr lvl="1"/>
            <a:r>
              <a:rPr lang="en-US" dirty="0"/>
              <a:t>Select “Part” column as “Part”</a:t>
            </a:r>
          </a:p>
          <a:p>
            <a:pPr lvl="1"/>
            <a:r>
              <a:rPr lang="en-US" dirty="0"/>
              <a:t>Select “Operator” column as “Operator”</a:t>
            </a:r>
          </a:p>
          <a:p>
            <a:pPr lvl="1"/>
            <a:r>
              <a:rPr lang="en-US" dirty="0"/>
              <a:t>Select “Measurement” column as “Measurement”</a:t>
            </a:r>
          </a:p>
          <a:p>
            <a:pPr lvl="1"/>
            <a:r>
              <a:rPr lang="en-US" dirty="0"/>
              <a:t>Enter 5.15 as the “Standard Deviation Multiplier” and enter 95% as the “Confidence Level”.</a:t>
            </a:r>
          </a:p>
          <a:p>
            <a:pPr lvl="1"/>
            <a:r>
              <a:rPr lang="en-US" dirty="0"/>
              <a:t>Click “OK”</a:t>
            </a:r>
          </a:p>
          <a:p>
            <a:pPr lvl="1"/>
            <a:r>
              <a:rPr lang="en-US" dirty="0"/>
              <a:t>A new tab named “Analyze Gage R&amp;R (1)” appears automatically.</a:t>
            </a:r>
          </a:p>
        </p:txBody>
      </p:sp>
      <p:sp>
        <p:nvSpPr>
          <p:cNvPr id="9" name="Slide Number Placeholder 8"/>
          <p:cNvSpPr>
            <a:spLocks noGrp="1"/>
          </p:cNvSpPr>
          <p:nvPr>
            <p:ph type="sldNum" sz="quarter" idx="4"/>
          </p:nvPr>
        </p:nvSpPr>
        <p:spPr/>
        <p:txBody>
          <a:bodyPr/>
          <a:lstStyle/>
          <a:p>
            <a:fld id="{5A6A12F4-C341-4E64-9C18-B0BA3358FAF5}" type="slidenum">
              <a:rPr lang="en-US" smtClean="0"/>
              <a:pPr/>
              <a:t>436</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6078530"/>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9" name="Slide Number Placeholder 8"/>
          <p:cNvSpPr>
            <a:spLocks noGrp="1"/>
          </p:cNvSpPr>
          <p:nvPr>
            <p:ph type="sldNum" sz="quarter" idx="4"/>
          </p:nvPr>
        </p:nvSpPr>
        <p:spPr/>
        <p:txBody>
          <a:bodyPr/>
          <a:lstStyle/>
          <a:p>
            <a:fld id="{5A6A12F4-C341-4E64-9C18-B0BA3358FAF5}" type="slidenum">
              <a:rPr lang="en-US" smtClean="0"/>
              <a:pPr/>
              <a:t>437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 name="Picture 9">
            <a:extLst>
              <a:ext uri="{FF2B5EF4-FFF2-40B4-BE49-F238E27FC236}">
                <a16:creationId xmlns:a16="http://schemas.microsoft.com/office/drawing/2014/main" id="{A1073FFE-B2D6-48FB-8B82-656FF947E421}"/>
              </a:ext>
            </a:extLst>
          </p:cNvPr>
          <p:cNvPicPr>
            <a:picLocks noChangeAspect="1"/>
          </p:cNvPicPr>
          <p:nvPr/>
        </p:nvPicPr>
        <p:blipFill>
          <a:blip r:embed="rId3"/>
          <a:stretch>
            <a:fillRect/>
          </a:stretch>
        </p:blipFill>
        <p:spPr>
          <a:xfrm>
            <a:off x="488418" y="2372388"/>
            <a:ext cx="3585637" cy="3126676"/>
          </a:xfrm>
          <a:prstGeom prst="rect">
            <a:avLst/>
          </a:prstGeom>
        </p:spPr>
      </p:pic>
      <p:pic>
        <p:nvPicPr>
          <p:cNvPr id="11" name="Picture 10">
            <a:extLst>
              <a:ext uri="{FF2B5EF4-FFF2-40B4-BE49-F238E27FC236}">
                <a16:creationId xmlns:a16="http://schemas.microsoft.com/office/drawing/2014/main" id="{FE46FA8B-91CA-44B2-80B8-5E9EBE3A28D5}"/>
              </a:ext>
            </a:extLst>
          </p:cNvPr>
          <p:cNvPicPr>
            <a:picLocks noChangeAspect="1"/>
          </p:cNvPicPr>
          <p:nvPr/>
        </p:nvPicPr>
        <p:blipFill>
          <a:blip r:embed="rId4"/>
          <a:stretch>
            <a:fillRect/>
          </a:stretch>
        </p:blipFill>
        <p:spPr>
          <a:xfrm>
            <a:off x="4195238" y="1577477"/>
            <a:ext cx="6787580" cy="4716498"/>
          </a:xfrm>
          <a:prstGeom prst="rect">
            <a:avLst/>
          </a:prstGeom>
        </p:spPr>
      </p:pic>
      <p:sp>
        <p:nvSpPr>
          <p:cNvPr id="19" name="Right Arrow 18"/>
          <p:cNvSpPr/>
          <p:nvPr/>
        </p:nvSpPr>
        <p:spPr>
          <a:xfrm>
            <a:off x="3868646" y="3783326"/>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06415306"/>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3" name="Content Placeholder 2"/>
          <p:cNvSpPr>
            <a:spLocks noGrp="1"/>
          </p:cNvSpPr>
          <p:nvPr>
            <p:ph idx="1"/>
          </p:nvPr>
        </p:nvSpPr>
        <p:spPr/>
        <p:txBody>
          <a:bodyPr>
            <a:normAutofit/>
          </a:bodyPr>
          <a:lstStyle/>
          <a:p>
            <a:r>
              <a:rPr lang="en-US" dirty="0"/>
              <a:t>5.15 is the recommended standard deviation multiplier by the Automotive Industry Action Group (AIAG). It corresponds to 99% of data in the normal distribution. If we use 6 as the standard deviation multiplier, it corresponds to 99.73% of the data in the normal distribution.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438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72398844"/>
              </p:ext>
            </p:extLst>
          </p:nvPr>
        </p:nvGraphicFramePr>
        <p:xfrm>
          <a:off x="2971800" y="3276601"/>
          <a:ext cx="5105400" cy="2029665"/>
        </p:xfrm>
        <a:graphic>
          <a:graphicData uri="http://schemas.openxmlformats.org/drawingml/2006/table">
            <a:tbl>
              <a:tblPr firstRow="1" firstCol="1" bandRow="1"/>
              <a:tblGrid>
                <a:gridCol w="2564251">
                  <a:extLst>
                    <a:ext uri="{9D8B030D-6E8A-4147-A177-3AD203B41FA5}">
                      <a16:colId xmlns:a16="http://schemas.microsoft.com/office/drawing/2014/main" val="20000"/>
                    </a:ext>
                  </a:extLst>
                </a:gridCol>
                <a:gridCol w="2541149">
                  <a:extLst>
                    <a:ext uri="{9D8B030D-6E8A-4147-A177-3AD203B41FA5}">
                      <a16:colId xmlns:a16="http://schemas.microsoft.com/office/drawing/2014/main" val="20001"/>
                    </a:ext>
                  </a:extLst>
                </a:gridCol>
              </a:tblGrid>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Confidence Level</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Sigma Multiplier</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90%</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3.29</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5933">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95%</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3.92</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933">
                <a:tc>
                  <a:txBody>
                    <a:bodyPr/>
                    <a:lstStyle/>
                    <a:p>
                      <a:pPr marL="0" marR="0">
                        <a:lnSpc>
                          <a:spcPct val="115000"/>
                        </a:lnSpc>
                        <a:spcBef>
                          <a:spcPts val="0"/>
                        </a:spcBef>
                        <a:spcAft>
                          <a:spcPts val="0"/>
                        </a:spcAft>
                      </a:pPr>
                      <a:r>
                        <a:rPr lang="en-US" sz="2300">
                          <a:effectLst/>
                          <a:latin typeface="+mj-lt"/>
                          <a:ea typeface="Times New Roman" panose="02020603050405020304" pitchFamily="18" charset="0"/>
                          <a:cs typeface="Times New Roman" panose="02020603050405020304" pitchFamily="18" charset="0"/>
                        </a:rPr>
                        <a:t>99%</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5.15</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5933">
                <a:tc>
                  <a:txBody>
                    <a:bodyPr/>
                    <a:lstStyle/>
                    <a:p>
                      <a:pPr marL="0" marR="0">
                        <a:lnSpc>
                          <a:spcPct val="115000"/>
                        </a:lnSpc>
                        <a:spcBef>
                          <a:spcPts val="0"/>
                        </a:spcBef>
                        <a:spcAft>
                          <a:spcPts val="0"/>
                        </a:spcAft>
                      </a:pPr>
                      <a:r>
                        <a:rPr lang="en-US" sz="2300">
                          <a:effectLst/>
                          <a:latin typeface="+mj-lt"/>
                          <a:ea typeface="Times New Roman" panose="02020603050405020304" pitchFamily="18" charset="0"/>
                          <a:cs typeface="Times New Roman" panose="02020603050405020304" pitchFamily="18" charset="0"/>
                        </a:rPr>
                        <a:t>99.73%</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300" dirty="0">
                          <a:effectLst/>
                          <a:latin typeface="+mj-lt"/>
                          <a:ea typeface="Times New Roman" panose="02020603050405020304" pitchFamily="18" charset="0"/>
                          <a:cs typeface="Times New Roman" panose="02020603050405020304" pitchFamily="18" charset="0"/>
                        </a:rPr>
                        <a:t>6</a:t>
                      </a:r>
                    </a:p>
                  </a:txBody>
                  <a:tcPr marL="130333" marR="130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160688148"/>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76400" y="3409092"/>
            <a:ext cx="8229600" cy="1391508"/>
          </a:xfrm>
          <a:prstGeom prst="rect">
            <a:avLst/>
          </a:prstGeom>
        </p:spPr>
      </p:pic>
      <p:sp>
        <p:nvSpPr>
          <p:cNvPr id="2" name="Title 1"/>
          <p:cNvSpPr>
            <a:spLocks noGrp="1"/>
          </p:cNvSpPr>
          <p:nvPr>
            <p:ph type="title"/>
          </p:nvPr>
        </p:nvSpPr>
        <p:spPr/>
        <p:txBody>
          <a:bodyPr>
            <a:noAutofit/>
          </a:bodyPr>
          <a:lstStyle/>
          <a:p>
            <a:r>
              <a:rPr lang="en-US" dirty="0"/>
              <a:t>Use </a:t>
            </a:r>
            <a:r>
              <a:rPr lang="en-US" dirty="0" err="1"/>
              <a:t>SigmaXL</a:t>
            </a:r>
            <a:r>
              <a:rPr lang="en-US" dirty="0"/>
              <a:t> to Implement a Variable MSA</a:t>
            </a:r>
          </a:p>
        </p:txBody>
      </p:sp>
      <p:sp>
        <p:nvSpPr>
          <p:cNvPr id="12" name="Content Placeholder 2"/>
          <p:cNvSpPr>
            <a:spLocks noGrp="1"/>
          </p:cNvSpPr>
          <p:nvPr>
            <p:ph idx="1"/>
          </p:nvPr>
        </p:nvSpPr>
        <p:spPr/>
        <p:txBody>
          <a:bodyPr>
            <a:normAutofit/>
          </a:bodyPr>
          <a:lstStyle/>
          <a:p>
            <a:r>
              <a:rPr lang="en-US" dirty="0"/>
              <a:t>Step 4: Analyze the MSA results</a:t>
            </a:r>
          </a:p>
          <a:p>
            <a:pPr>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439</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5" name="Rounded Rectangular Callout 14"/>
          <p:cNvSpPr/>
          <p:nvPr/>
        </p:nvSpPr>
        <p:spPr>
          <a:xfrm>
            <a:off x="4076701" y="1808891"/>
            <a:ext cx="5943600" cy="1295400"/>
          </a:xfrm>
          <a:prstGeom prst="wedgeRoundRectCallout">
            <a:avLst>
              <a:gd name="adj1" fmla="val 34379"/>
              <a:gd name="adj2" fmla="val -14610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mj-lt"/>
              </a:rPr>
              <a:t>The percentage of variation R&amp;R contributes to the total variation is 27.86% and the precision level of this measurement system is not good. Actions are required to calibrate the measurement system.</a:t>
            </a:r>
          </a:p>
        </p:txBody>
      </p:sp>
      <p:sp>
        <p:nvSpPr>
          <p:cNvPr id="16" name="TextBox 15"/>
          <p:cNvSpPr txBox="1"/>
          <p:nvPr/>
        </p:nvSpPr>
        <p:spPr>
          <a:xfrm>
            <a:off x="1981200" y="5105401"/>
            <a:ext cx="7924800" cy="646331"/>
          </a:xfrm>
          <a:prstGeom prst="rect">
            <a:avLst/>
          </a:prstGeom>
          <a:noFill/>
        </p:spPr>
        <p:txBody>
          <a:bodyPr wrap="square" rtlCol="0">
            <a:spAutoFit/>
          </a:bodyPr>
          <a:lstStyle/>
          <a:p>
            <a:r>
              <a:rPr lang="en-US" dirty="0">
                <a:latin typeface="+mj-lt"/>
              </a:rPr>
              <a:t>Note: The tab “Analyze Gage R&amp;R (1)” in </a:t>
            </a:r>
            <a:r>
              <a:rPr lang="en-US" dirty="0" err="1">
                <a:latin typeface="+mj-lt"/>
              </a:rPr>
              <a:t>SigmaXL</a:t>
            </a:r>
            <a:r>
              <a:rPr lang="en-US" dirty="0">
                <a:latin typeface="+mj-lt"/>
              </a:rPr>
              <a:t> covers the detailed calculation of the sources of variation and also variance components.</a:t>
            </a:r>
          </a:p>
        </p:txBody>
      </p:sp>
      <p:sp>
        <p:nvSpPr>
          <p:cNvPr id="17" name="Right Arrow 16"/>
          <p:cNvSpPr/>
          <p:nvPr/>
        </p:nvSpPr>
        <p:spPr>
          <a:xfrm rot="5400000">
            <a:off x="7620000" y="3048000"/>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90032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Autofit/>
          </a:bodyPr>
          <a:lstStyle/>
          <a:p>
            <a:r>
              <a:rPr lang="en-US" dirty="0"/>
              <a:t>The </a:t>
            </a:r>
            <a:r>
              <a:rPr lang="en-US" b="1" dirty="0"/>
              <a:t>Master Black Belt </a:t>
            </a:r>
            <a:r>
              <a:rPr lang="en-US" dirty="0"/>
              <a:t>(MBB) is the most experienced, educated, and capable Six Sigma expert.</a:t>
            </a:r>
          </a:p>
          <a:p>
            <a:pPr marL="114300" indent="0">
              <a:buNone/>
            </a:pPr>
            <a:r>
              <a:rPr lang="en-US" dirty="0"/>
              <a:t> </a:t>
            </a:r>
          </a:p>
          <a:p>
            <a:r>
              <a:rPr lang="en-US" dirty="0"/>
              <a:t>A typical MBB has managed dozens of Black Belt level projects. </a:t>
            </a:r>
          </a:p>
          <a:p>
            <a:pPr marL="114300" indent="0">
              <a:buNone/>
            </a:pPr>
            <a:r>
              <a:rPr lang="en-US" dirty="0"/>
              <a:t> </a:t>
            </a:r>
          </a:p>
          <a:p>
            <a:r>
              <a:rPr lang="en-US" dirty="0"/>
              <a:t>The MBB can simultaneously lead multiple Six Sigma Belt projects while mentoring and certifying Black Belt and Green Belt candidates. </a:t>
            </a:r>
          </a:p>
          <a:p>
            <a:pPr marL="114300" indent="0">
              <a:buNone/>
            </a:pPr>
            <a:endParaRPr lang="en-US" dirty="0"/>
          </a:p>
          <a:p>
            <a:r>
              <a:rPr lang="en-US" dirty="0"/>
              <a:t>The MBB typically works with high-level operations directors, senior executives, and business managers to help with assessing and planning business strategies and tactics.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9052712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rmAutofit/>
          </a:bodyPr>
          <a:lstStyle/>
          <a:p>
            <a:r>
              <a:rPr lang="en-US" dirty="0"/>
              <a:t>Data File: “Attribute MSA” tab in “Sample Data.xlsx” (an example in the AIAG MSA Reference Manual, 3rd Edition)</a:t>
            </a:r>
          </a:p>
          <a:p>
            <a:r>
              <a:rPr lang="en-US" dirty="0"/>
              <a:t>Steps in </a:t>
            </a:r>
            <a:r>
              <a:rPr lang="en-US" dirty="0" err="1"/>
              <a:t>SigmaXL</a:t>
            </a:r>
            <a:r>
              <a:rPr lang="en-US" dirty="0"/>
              <a:t> to run an attribute MSA</a:t>
            </a:r>
          </a:p>
          <a:p>
            <a:pPr lvl="1"/>
            <a:endParaRPr lang="en-US" dirty="0"/>
          </a:p>
          <a:p>
            <a:pPr lvl="1"/>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440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3878419"/>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Autofit/>
          </a:bodyPr>
          <a:lstStyle/>
          <a:p>
            <a:pPr marL="342900" lvl="1">
              <a:buClr>
                <a:schemeClr val="accent1"/>
              </a:buClr>
            </a:pPr>
            <a:r>
              <a:rPr lang="en-US" sz="2000" b="1" dirty="0"/>
              <a:t>Step 1: Organize the original data into four columns (“Part”, “Reference”, “Appraiser” and “Assessed Result”)</a:t>
            </a:r>
          </a:p>
          <a:p>
            <a:pPr lvl="1"/>
            <a:r>
              <a:rPr lang="en-US" sz="1800" dirty="0"/>
              <a:t>Select the entire range of the original data (“Part”, “Reference”, “Appraiser A”, “Appraiser B” and “Appraiser C” columns)</a:t>
            </a:r>
          </a:p>
          <a:p>
            <a:pPr lvl="1"/>
            <a:r>
              <a:rPr lang="en-US" sz="1800" dirty="0"/>
              <a:t>Click </a:t>
            </a:r>
            <a:r>
              <a:rPr lang="en-US" sz="1800" dirty="0" err="1"/>
              <a:t>SigmaXL</a:t>
            </a:r>
            <a:r>
              <a:rPr lang="en-US" sz="1800" dirty="0"/>
              <a:t> -&gt; Data Manipulation -&gt; Stack Subgroups Across Rows</a:t>
            </a:r>
          </a:p>
          <a:p>
            <a:pPr lvl="1"/>
            <a:r>
              <a:rPr lang="en-US" sz="1800" dirty="0"/>
              <a:t>A new window named “Stack Subgroups” pops with the selected data range appearing in the box under “Please select your data”</a:t>
            </a:r>
          </a:p>
          <a:p>
            <a:pPr lvl="1"/>
            <a:r>
              <a:rPr lang="en-US" sz="1800" dirty="0"/>
              <a:t>Click “Next&gt;&gt;”</a:t>
            </a:r>
          </a:p>
          <a:p>
            <a:pPr lvl="1"/>
            <a:r>
              <a:rPr lang="en-US" sz="1800" dirty="0"/>
              <a:t>A new window named “Stack Subgroups Across Rows” appears</a:t>
            </a:r>
          </a:p>
          <a:p>
            <a:pPr lvl="1"/>
            <a:r>
              <a:rPr lang="en-US" sz="1800" dirty="0"/>
              <a:t>Select “Appraiser A”, “Appraiser B” and “Appraiser C” as “Numeric Data Variables”</a:t>
            </a:r>
          </a:p>
          <a:p>
            <a:pPr lvl="1"/>
            <a:r>
              <a:rPr lang="en-US" sz="1800" dirty="0"/>
              <a:t>Select “Part” and “Reference” as the “Additional Category Columns”</a:t>
            </a:r>
          </a:p>
          <a:p>
            <a:pPr lvl="1"/>
            <a:r>
              <a:rPr lang="en-US" sz="1800" dirty="0"/>
              <a:t>Enter “Assessed Result” as the “Stacked Data (Y) Column Heading (Optional)</a:t>
            </a:r>
          </a:p>
          <a:p>
            <a:pPr lvl="1"/>
            <a:r>
              <a:rPr lang="en-US" sz="1800" dirty="0"/>
              <a:t>Enter “Appraiser” as the “Category (X) Column Heading (Optional)”</a:t>
            </a:r>
          </a:p>
          <a:p>
            <a:pPr lvl="1"/>
            <a:r>
              <a:rPr lang="en-US" sz="1800" dirty="0"/>
              <a:t>Click “OK&gt;&gt;”</a:t>
            </a:r>
          </a:p>
          <a:p>
            <a:pPr lvl="1"/>
            <a:r>
              <a:rPr lang="en-US" sz="1800" dirty="0"/>
              <a:t>The stacked data are created in a new worksheet.</a:t>
            </a:r>
          </a:p>
          <a:p>
            <a:pPr lvl="1"/>
            <a:endParaRPr lang="en-US" sz="1800" dirty="0"/>
          </a:p>
          <a:p>
            <a:pPr lvl="1"/>
            <a:endParaRPr lang="en-US" sz="1800" dirty="0"/>
          </a:p>
          <a:p>
            <a:pPr lvl="1"/>
            <a:endParaRPr lang="en-US" sz="1800" dirty="0"/>
          </a:p>
          <a:p>
            <a:pPr lvl="1"/>
            <a:endParaRPr lang="en-US" sz="1800" dirty="0"/>
          </a:p>
        </p:txBody>
      </p:sp>
      <p:sp>
        <p:nvSpPr>
          <p:cNvPr id="4" name="Slide Number Placeholder 3"/>
          <p:cNvSpPr>
            <a:spLocks noGrp="1"/>
          </p:cNvSpPr>
          <p:nvPr>
            <p:ph type="sldNum" sz="quarter" idx="4"/>
          </p:nvPr>
        </p:nvSpPr>
        <p:spPr/>
        <p:txBody>
          <a:bodyPr/>
          <a:lstStyle/>
          <a:p>
            <a:fld id="{5A6A12F4-C341-4E64-9C18-B0BA3358FAF5}" type="slidenum">
              <a:rPr lang="en-US" smtClean="0"/>
              <a:pPr/>
              <a:t>441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9901868"/>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a:extLst>
              <a:ext uri="{FF2B5EF4-FFF2-40B4-BE49-F238E27FC236}">
                <a16:creationId xmlns:a16="http://schemas.microsoft.com/office/drawing/2014/main" id="{D17AC7B9-55ED-4DD0-A05A-2D1A3088C3DD}"/>
              </a:ext>
            </a:extLst>
          </p:cNvPr>
          <p:cNvPicPr>
            <a:picLocks noChangeAspect="1"/>
          </p:cNvPicPr>
          <p:nvPr/>
        </p:nvPicPr>
        <p:blipFill>
          <a:blip r:embed="rId3"/>
          <a:stretch>
            <a:fillRect/>
          </a:stretch>
        </p:blipFill>
        <p:spPr>
          <a:xfrm>
            <a:off x="4089400" y="1087159"/>
            <a:ext cx="3200400" cy="2790749"/>
          </a:xfrm>
          <a:prstGeom prst="rect">
            <a:avLst/>
          </a:prstGeom>
        </p:spPr>
      </p:pic>
      <p:pic>
        <p:nvPicPr>
          <p:cNvPr id="7" name="Picture 6">
            <a:extLst>
              <a:ext uri="{FF2B5EF4-FFF2-40B4-BE49-F238E27FC236}">
                <a16:creationId xmlns:a16="http://schemas.microsoft.com/office/drawing/2014/main" id="{5987245B-1019-46DC-B27B-6792EF3E6E88}"/>
              </a:ext>
            </a:extLst>
          </p:cNvPr>
          <p:cNvPicPr>
            <a:picLocks noChangeAspect="1"/>
          </p:cNvPicPr>
          <p:nvPr/>
        </p:nvPicPr>
        <p:blipFill>
          <a:blip r:embed="rId4"/>
          <a:stretch>
            <a:fillRect/>
          </a:stretch>
        </p:blipFill>
        <p:spPr>
          <a:xfrm>
            <a:off x="2260600" y="3974467"/>
            <a:ext cx="6858000" cy="2576946"/>
          </a:xfrm>
          <a:prstGeom prst="rect">
            <a:avLst/>
          </a:prstGeom>
        </p:spPr>
      </p:pic>
      <p:sp>
        <p:nvSpPr>
          <p:cNvPr id="19" name="Right Arrow 18"/>
          <p:cNvSpPr/>
          <p:nvPr/>
        </p:nvSpPr>
        <p:spPr>
          <a:xfrm rot="5400000">
            <a:off x="5461000" y="382206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240275019"/>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p:cNvPicPr>
            <a:picLocks noChangeAspect="1"/>
          </p:cNvPicPr>
          <p:nvPr/>
        </p:nvPicPr>
        <p:blipFill>
          <a:blip r:embed="rId3"/>
          <a:stretch>
            <a:fillRect/>
          </a:stretch>
        </p:blipFill>
        <p:spPr>
          <a:xfrm>
            <a:off x="2108200" y="1259860"/>
            <a:ext cx="7162800" cy="519394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33383820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p:txBody>
          <a:bodyPr>
            <a:normAutofit lnSpcReduction="10000"/>
          </a:bodyPr>
          <a:lstStyle/>
          <a:p>
            <a:r>
              <a:rPr lang="en-US" dirty="0"/>
              <a:t>Step 2: Run MSA using </a:t>
            </a:r>
            <a:r>
              <a:rPr lang="en-US" dirty="0" err="1"/>
              <a:t>SigmaXL</a:t>
            </a:r>
            <a:endParaRPr lang="en-US" dirty="0"/>
          </a:p>
          <a:p>
            <a:pPr lvl="1"/>
            <a:r>
              <a:rPr lang="en-US" dirty="0"/>
              <a:t>Select the entire range of the data (“Part”, “Reference”, “Appraiser” and “Assessment Result” columns)</a:t>
            </a:r>
          </a:p>
          <a:p>
            <a:pPr lvl="1"/>
            <a:r>
              <a:rPr lang="en-US" dirty="0"/>
              <a:t>Click </a:t>
            </a:r>
            <a:r>
              <a:rPr lang="en-US" dirty="0" err="1"/>
              <a:t>SigmaXL</a:t>
            </a:r>
            <a:r>
              <a:rPr lang="en-US" dirty="0"/>
              <a:t> -&gt; Measurement Systems Analysis -&gt; Attribute MSA (Binary)</a:t>
            </a:r>
          </a:p>
          <a:p>
            <a:pPr lvl="1"/>
            <a:r>
              <a:rPr lang="en-US" dirty="0"/>
              <a:t>A new window named “Attribute MSA (Binary)” pops with the selected data range appearing in the box under “Please select your data”</a:t>
            </a:r>
          </a:p>
          <a:p>
            <a:pPr lvl="1"/>
            <a:r>
              <a:rPr lang="en-US" dirty="0"/>
              <a:t>Click “Next&gt;&gt;”</a:t>
            </a:r>
          </a:p>
          <a:p>
            <a:pPr lvl="1"/>
            <a:r>
              <a:rPr lang="en-US" dirty="0"/>
              <a:t>A new window named “Attribute MSA (Binary)” appears</a:t>
            </a:r>
          </a:p>
          <a:p>
            <a:pPr lvl="1"/>
            <a:r>
              <a:rPr lang="en-US" dirty="0"/>
              <a:t>Select “Part” column as “Part/Sample”</a:t>
            </a:r>
          </a:p>
          <a:p>
            <a:pPr lvl="1"/>
            <a:r>
              <a:rPr lang="en-US" dirty="0"/>
              <a:t>Select “Appraiser” column as “Appraiser”</a:t>
            </a:r>
          </a:p>
          <a:p>
            <a:pPr lvl="1"/>
            <a:r>
              <a:rPr lang="en-US" dirty="0"/>
              <a:t>Select “Assessed Result” column as “Assessed Result”</a:t>
            </a:r>
          </a:p>
          <a:p>
            <a:pPr lvl="1"/>
            <a:r>
              <a:rPr lang="en-US" dirty="0"/>
              <a:t>Select “1” as “Good Level”</a:t>
            </a:r>
          </a:p>
          <a:p>
            <a:pPr lvl="1"/>
            <a:r>
              <a:rPr lang="en-US" dirty="0"/>
              <a:t>Click “OK”</a:t>
            </a:r>
          </a:p>
          <a:p>
            <a:pPr lvl="1"/>
            <a:r>
              <a:rPr lang="en-US" dirty="0"/>
              <a:t>The MSA results appear in the newly generated tab “</a:t>
            </a:r>
            <a:r>
              <a:rPr lang="en-US" dirty="0" err="1"/>
              <a:t>Att_MSA_Bin</a:t>
            </a:r>
            <a:r>
              <a:rPr lang="en-US" dirty="0"/>
              <a:t>”.</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36743297"/>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8" name="Slide Number Placeholder 7"/>
          <p:cNvSpPr>
            <a:spLocks noGrp="1"/>
          </p:cNvSpPr>
          <p:nvPr>
            <p:ph type="sldNum" sz="quarter" idx="4"/>
          </p:nvPr>
        </p:nvSpPr>
        <p:spPr/>
        <p:txBody>
          <a:bodyPr/>
          <a:lstStyle/>
          <a:p>
            <a:fld id="{5A6A12F4-C341-4E64-9C18-B0BA3358FAF5}" type="slidenum">
              <a:rPr lang="en-US" smtClean="0"/>
              <a:pPr/>
              <a:t>445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5" name="Picture 4">
            <a:extLst>
              <a:ext uri="{FF2B5EF4-FFF2-40B4-BE49-F238E27FC236}">
                <a16:creationId xmlns:a16="http://schemas.microsoft.com/office/drawing/2014/main" id="{0BBDB761-DBDE-4EE1-9AA2-768F72C9E896}"/>
              </a:ext>
            </a:extLst>
          </p:cNvPr>
          <p:cNvPicPr>
            <a:picLocks noChangeAspect="1"/>
          </p:cNvPicPr>
          <p:nvPr/>
        </p:nvPicPr>
        <p:blipFill>
          <a:blip r:embed="rId3"/>
          <a:stretch>
            <a:fillRect/>
          </a:stretch>
        </p:blipFill>
        <p:spPr>
          <a:xfrm>
            <a:off x="417385" y="2193974"/>
            <a:ext cx="3748215" cy="3318419"/>
          </a:xfrm>
          <a:prstGeom prst="rect">
            <a:avLst/>
          </a:prstGeom>
        </p:spPr>
      </p:pic>
      <p:pic>
        <p:nvPicPr>
          <p:cNvPr id="11" name="Picture 10">
            <a:extLst>
              <a:ext uri="{FF2B5EF4-FFF2-40B4-BE49-F238E27FC236}">
                <a16:creationId xmlns:a16="http://schemas.microsoft.com/office/drawing/2014/main" id="{8D7C5718-78DD-4C99-95B4-D29032BE4D22}"/>
              </a:ext>
            </a:extLst>
          </p:cNvPr>
          <p:cNvPicPr>
            <a:picLocks noChangeAspect="1"/>
          </p:cNvPicPr>
          <p:nvPr/>
        </p:nvPicPr>
        <p:blipFill>
          <a:blip r:embed="rId4"/>
          <a:stretch>
            <a:fillRect/>
          </a:stretch>
        </p:blipFill>
        <p:spPr>
          <a:xfrm>
            <a:off x="4343400" y="1417984"/>
            <a:ext cx="6629401" cy="4870400"/>
          </a:xfrm>
          <a:prstGeom prst="rect">
            <a:avLst/>
          </a:prstGeom>
        </p:spPr>
      </p:pic>
      <p:sp>
        <p:nvSpPr>
          <p:cNvPr id="24" name="Right Arrow 23"/>
          <p:cNvSpPr/>
          <p:nvPr/>
        </p:nvSpPr>
        <p:spPr>
          <a:xfrm>
            <a:off x="3937000" y="370078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9830947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82135" y="2222538"/>
            <a:ext cx="10100292" cy="2261153"/>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1617482" y="1073169"/>
            <a:ext cx="8229599" cy="1066800"/>
          </a:xfrm>
          <a:prstGeom prst="wedgeRoundRectCallout">
            <a:avLst>
              <a:gd name="adj1" fmla="val -10581"/>
              <a:gd name="adj2" fmla="val 7555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Within Appraiser Agreement Percent: the agreement percentage within each individual appraiser.</a:t>
            </a:r>
          </a:p>
        </p:txBody>
      </p:sp>
      <p:sp>
        <p:nvSpPr>
          <p:cNvPr id="12" name="Rounded Rectangular Callout 11"/>
          <p:cNvSpPr/>
          <p:nvPr/>
        </p:nvSpPr>
        <p:spPr>
          <a:xfrm>
            <a:off x="1617482" y="4800600"/>
            <a:ext cx="8229599" cy="1295400"/>
          </a:xfrm>
          <a:prstGeom prst="wedgeRoundRectCallout">
            <a:avLst>
              <a:gd name="adj1" fmla="val -9180"/>
              <a:gd name="adj2" fmla="val -61738"/>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Each Appraiser vs. Standard Agreement Percent: the agreement percentage between each appraiser and the standard. It reflects the accuracy of the measurement system.</a:t>
            </a:r>
          </a:p>
        </p:txBody>
      </p:sp>
      <p:sp>
        <p:nvSpPr>
          <p:cNvPr id="13" name="Right Arrow 12"/>
          <p:cNvSpPr/>
          <p:nvPr/>
        </p:nvSpPr>
        <p:spPr>
          <a:xfrm rot="5400000">
            <a:off x="4736592" y="2028854"/>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ight Arrow 13"/>
          <p:cNvSpPr/>
          <p:nvPr/>
        </p:nvSpPr>
        <p:spPr>
          <a:xfrm rot="16200000">
            <a:off x="4736592" y="4489746"/>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5782678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774216" y="2673628"/>
            <a:ext cx="9995384" cy="1324205"/>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1644192" y="1239583"/>
            <a:ext cx="8229600" cy="895392"/>
          </a:xfrm>
          <a:prstGeom prst="wedgeRoundRectCallout">
            <a:avLst>
              <a:gd name="adj1" fmla="val -22265"/>
              <a:gd name="adj2" fmla="val 12920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Between Appraiser Agreement Percent: the agreement percentage between different appraisers.</a:t>
            </a:r>
          </a:p>
        </p:txBody>
      </p:sp>
      <p:sp>
        <p:nvSpPr>
          <p:cNvPr id="11" name="Rounded Rectangular Callout 10"/>
          <p:cNvSpPr/>
          <p:nvPr/>
        </p:nvSpPr>
        <p:spPr>
          <a:xfrm>
            <a:off x="1644192" y="4536486"/>
            <a:ext cx="8229600" cy="1447800"/>
          </a:xfrm>
          <a:prstGeom prst="wedgeRoundRectCallout">
            <a:avLst>
              <a:gd name="adj1" fmla="val -12354"/>
              <a:gd name="adj2" fmla="val -12292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All Appraisers vs. Standard Agreement Percent: overall agreement percentage of both within and between appraisers. It reflects how precise the measurement system performs.</a:t>
            </a:r>
          </a:p>
        </p:txBody>
      </p:sp>
      <p:sp>
        <p:nvSpPr>
          <p:cNvPr id="12" name="Right Arrow 11"/>
          <p:cNvSpPr/>
          <p:nvPr/>
        </p:nvSpPr>
        <p:spPr>
          <a:xfrm rot="5400000">
            <a:off x="4787462" y="232532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6200000">
            <a:off x="4787462" y="4008357"/>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12601238"/>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a:t>
            </a:r>
            <a:r>
              <a:rPr lang="en-US" dirty="0" err="1"/>
              <a:t>SigmaXL</a:t>
            </a:r>
            <a:r>
              <a:rPr lang="en-US" dirty="0"/>
              <a:t> to Implement an Attribute MSA</a:t>
            </a:r>
          </a:p>
        </p:txBody>
      </p:sp>
      <p:sp>
        <p:nvSpPr>
          <p:cNvPr id="3" name="Content Placeholder 2"/>
          <p:cNvSpPr>
            <a:spLocks noGrp="1"/>
          </p:cNvSpPr>
          <p:nvPr>
            <p:ph idx="1"/>
          </p:nvPr>
        </p:nvSpPr>
        <p:spPr>
          <a:xfrm>
            <a:off x="533400" y="1143000"/>
            <a:ext cx="10617200" cy="5486400"/>
          </a:xfrm>
        </p:spPr>
        <p:txBody>
          <a:bodyPr>
            <a:normAutofit/>
          </a:bodyPr>
          <a:lstStyle/>
          <a:p>
            <a:pPr marL="236538" indent="-236538"/>
            <a:r>
              <a:rPr lang="en-US" dirty="0"/>
              <a:t>Kappa statistic is a coefficient indicating the agreement percentage above the expected agreement by chance. </a:t>
            </a:r>
          </a:p>
          <a:p>
            <a:pPr marL="236538" indent="-236538"/>
            <a:r>
              <a:rPr lang="en-US" dirty="0"/>
              <a:t>Kappa ranges from -1 (perfect disagreement) to 1 (perfect agreement). </a:t>
            </a:r>
          </a:p>
          <a:p>
            <a:pPr marL="236538" indent="-236538"/>
            <a:r>
              <a:rPr lang="en-US" dirty="0"/>
              <a:t>When the observed agreement is less than the chance agreement, Kappa is negative.</a:t>
            </a:r>
          </a:p>
          <a:p>
            <a:pPr marL="236538" indent="-236538"/>
            <a:r>
              <a:rPr lang="en-US" dirty="0"/>
              <a:t>When the observed agreement is greater than the chance agreement, kappa is positive.</a:t>
            </a:r>
          </a:p>
          <a:p>
            <a:pPr marL="236538" indent="-236538"/>
            <a:r>
              <a:rPr lang="en-US" dirty="0"/>
              <a:t>Rule of Thumb: If Kappa is greater than 0.7, the measurement system is acceptable. If Kappa is greater than 0.9, the measurement system is excellent.</a:t>
            </a:r>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a:p>
            <a:pPr marL="236538" indent="-236538"/>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448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14553226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65943" y="2181230"/>
            <a:ext cx="10326714" cy="2311842"/>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449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2514600" y="1517551"/>
            <a:ext cx="6629400" cy="609601"/>
          </a:xfrm>
          <a:prstGeom prst="wedgeRoundRectCallout">
            <a:avLst>
              <a:gd name="adj1" fmla="val 19212"/>
              <a:gd name="adj2" fmla="val 106574"/>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Kappa statistic of the agreement within each appraiser</a:t>
            </a:r>
          </a:p>
        </p:txBody>
      </p:sp>
      <p:sp>
        <p:nvSpPr>
          <p:cNvPr id="12" name="Rounded Rectangular Callout 11"/>
          <p:cNvSpPr/>
          <p:nvPr/>
        </p:nvSpPr>
        <p:spPr>
          <a:xfrm>
            <a:off x="1828800" y="4667593"/>
            <a:ext cx="8382000" cy="774942"/>
          </a:xfrm>
          <a:prstGeom prst="wedgeRoundRectCallout">
            <a:avLst>
              <a:gd name="adj1" fmla="val 22231"/>
              <a:gd name="adj2" fmla="val -115714"/>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agreement between individual appraiser and the standard</a:t>
            </a:r>
          </a:p>
        </p:txBody>
      </p:sp>
      <p:sp>
        <p:nvSpPr>
          <p:cNvPr id="13" name="Right Arrow 12"/>
          <p:cNvSpPr/>
          <p:nvPr/>
        </p:nvSpPr>
        <p:spPr>
          <a:xfrm rot="5400000">
            <a:off x="7772400" y="208290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ight Arrow 13"/>
          <p:cNvSpPr/>
          <p:nvPr/>
        </p:nvSpPr>
        <p:spPr>
          <a:xfrm rot="16200000">
            <a:off x="7772400" y="4515193"/>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67770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MBB</a:t>
            </a:r>
          </a:p>
        </p:txBody>
      </p:sp>
      <p:sp>
        <p:nvSpPr>
          <p:cNvPr id="3" name="Content Placeholder 2"/>
          <p:cNvSpPr>
            <a:spLocks noGrp="1"/>
          </p:cNvSpPr>
          <p:nvPr>
            <p:ph idx="1"/>
          </p:nvPr>
        </p:nvSpPr>
        <p:spPr/>
        <p:txBody>
          <a:bodyPr>
            <a:normAutofit/>
          </a:bodyPr>
          <a:lstStyle/>
          <a:p>
            <a:r>
              <a:rPr lang="en-US" dirty="0"/>
              <a:t>MBB commonly advises management team on the cost of poor quality of an operation and consults on methods to improve business performance. </a:t>
            </a:r>
          </a:p>
          <a:p>
            <a:pPr marL="114300" indent="0">
              <a:buNone/>
            </a:pPr>
            <a:endParaRPr lang="en-US" b="1" dirty="0"/>
          </a:p>
          <a:p>
            <a:r>
              <a:rPr lang="en-US" b="1" dirty="0">
                <a:solidFill>
                  <a:srgbClr val="182835"/>
                </a:solidFill>
              </a:rPr>
              <a:t>Typical Responsibilities of a MBB</a:t>
            </a:r>
            <a:endParaRPr lang="en-US" dirty="0">
              <a:solidFill>
                <a:srgbClr val="182835"/>
              </a:solidFill>
            </a:endParaRPr>
          </a:p>
          <a:p>
            <a:pPr lvl="1"/>
            <a:r>
              <a:rPr lang="en-US" dirty="0"/>
              <a:t>Identifies and defines the portfolio of projects required to support a business strategy</a:t>
            </a:r>
          </a:p>
          <a:p>
            <a:pPr lvl="1"/>
            <a:r>
              <a:rPr lang="en-US" dirty="0"/>
              <a:t>Establishes scope, goals, timelines, and milestones</a:t>
            </a:r>
          </a:p>
          <a:p>
            <a:pPr lvl="1"/>
            <a:r>
              <a:rPr lang="en-US" dirty="0"/>
              <a:t>Assigns and marshals resources</a:t>
            </a:r>
          </a:p>
          <a:p>
            <a:pPr lvl="1"/>
            <a:r>
              <a:rPr lang="en-US" dirty="0"/>
              <a:t>Trains and mentors Green Belts and Black Belts</a:t>
            </a:r>
          </a:p>
          <a:p>
            <a:pPr lvl="1"/>
            <a:r>
              <a:rPr lang="en-US" dirty="0"/>
              <a:t>Facilitates tollgates or checkpoints for Belt candidates</a:t>
            </a:r>
          </a:p>
          <a:p>
            <a:pPr lvl="1"/>
            <a:r>
              <a:rPr lang="en-US" dirty="0"/>
              <a:t>Reports-out/updates stakeholders and executives</a:t>
            </a:r>
          </a:p>
          <a:p>
            <a:pPr lvl="1"/>
            <a:r>
              <a:rPr lang="en-US" dirty="0"/>
              <a:t>Establishes organization’s Six Sigma strategy/roadmap</a:t>
            </a:r>
          </a:p>
          <a:p>
            <a:pPr lvl="1"/>
            <a:r>
              <a:rPr lang="en-US" dirty="0"/>
              <a:t>Leads the implementation of Six Sigma.</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8798877"/>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413617" y="2584616"/>
            <a:ext cx="10570558" cy="1400405"/>
          </a:xfrm>
          <a:prstGeom prst="rect">
            <a:avLst/>
          </a:prstGeom>
        </p:spPr>
      </p:pic>
      <p:sp>
        <p:nvSpPr>
          <p:cNvPr id="2" name="Title 1"/>
          <p:cNvSpPr>
            <a:spLocks noGrp="1"/>
          </p:cNvSpPr>
          <p:nvPr>
            <p:ph type="title"/>
          </p:nvPr>
        </p:nvSpPr>
        <p:spPr/>
        <p:txBody>
          <a:bodyPr/>
          <a:lstStyle/>
          <a:p>
            <a:r>
              <a:rPr lang="en-US" dirty="0"/>
              <a:t>Use </a:t>
            </a:r>
            <a:r>
              <a:rPr lang="en-US" dirty="0" err="1"/>
              <a:t>SigmaXL</a:t>
            </a:r>
            <a:r>
              <a:rPr lang="en-US" dirty="0"/>
              <a:t> to Implement an Attribute MSA</a:t>
            </a:r>
          </a:p>
        </p:txBody>
      </p:sp>
      <p:sp>
        <p:nvSpPr>
          <p:cNvPr id="4" name="Slide Number Placeholder 3"/>
          <p:cNvSpPr>
            <a:spLocks noGrp="1"/>
          </p:cNvSpPr>
          <p:nvPr>
            <p:ph type="sldNum" sz="quarter" idx="4"/>
          </p:nvPr>
        </p:nvSpPr>
        <p:spPr/>
        <p:txBody>
          <a:bodyPr/>
          <a:lstStyle/>
          <a:p>
            <a:fld id="{5A6A12F4-C341-4E64-9C18-B0BA3358FAF5}" type="slidenum">
              <a:rPr lang="en-US" smtClean="0"/>
              <a:pPr/>
              <a:t>450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
        <p:nvSpPr>
          <p:cNvPr id="8" name="Rounded Rectangular Callout 7"/>
          <p:cNvSpPr/>
          <p:nvPr/>
        </p:nvSpPr>
        <p:spPr>
          <a:xfrm>
            <a:off x="2939592" y="1675091"/>
            <a:ext cx="5518608" cy="590592"/>
          </a:xfrm>
          <a:prstGeom prst="wedgeRoundRectCallout">
            <a:avLst>
              <a:gd name="adj1" fmla="val 19743"/>
              <a:gd name="adj2" fmla="val 170701"/>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agreement between appraisers</a:t>
            </a:r>
          </a:p>
        </p:txBody>
      </p:sp>
      <p:sp>
        <p:nvSpPr>
          <p:cNvPr id="11" name="Rounded Rectangular Callout 10"/>
          <p:cNvSpPr/>
          <p:nvPr/>
        </p:nvSpPr>
        <p:spPr>
          <a:xfrm>
            <a:off x="1752600" y="4419600"/>
            <a:ext cx="8229600" cy="685800"/>
          </a:xfrm>
          <a:prstGeom prst="wedgeRoundRectCallout">
            <a:avLst>
              <a:gd name="adj1" fmla="val 21913"/>
              <a:gd name="adj2" fmla="val -155910"/>
              <a:gd name="adj3" fmla="val 16667"/>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Kappa statistic of the overall agreement between appraisers and the standard</a:t>
            </a:r>
          </a:p>
        </p:txBody>
      </p:sp>
      <p:sp>
        <p:nvSpPr>
          <p:cNvPr id="12" name="Right Arrow 11"/>
          <p:cNvSpPr/>
          <p:nvPr/>
        </p:nvSpPr>
        <p:spPr>
          <a:xfrm rot="5400000">
            <a:off x="7772400" y="2279222"/>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ight Arrow 12"/>
          <p:cNvSpPr/>
          <p:nvPr/>
        </p:nvSpPr>
        <p:spPr>
          <a:xfrm rot="16200000">
            <a:off x="7772400" y="393589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0206226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 Process Capability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451</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8375731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Measure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2.1 Process Definition</a:t>
            </a:r>
            <a:br>
              <a:rPr lang="en-US" sz="1600" b="1" dirty="0">
                <a:solidFill>
                  <a:schemeClr val="bg1">
                    <a:lumMod val="50000"/>
                  </a:schemeClr>
                </a:solidFill>
              </a:rPr>
            </a:br>
            <a:r>
              <a:rPr lang="en-US" sz="1600" dirty="0">
                <a:solidFill>
                  <a:schemeClr val="bg1">
                    <a:lumMod val="50000"/>
                  </a:schemeClr>
                </a:solidFill>
              </a:rPr>
              <a:t>   2.1.1 Cause and Effect Diagrams</a:t>
            </a:r>
            <a:br>
              <a:rPr lang="en-US" sz="1600" dirty="0">
                <a:solidFill>
                  <a:schemeClr val="bg1">
                    <a:lumMod val="50000"/>
                  </a:schemeClr>
                </a:solidFill>
              </a:rPr>
            </a:br>
            <a:r>
              <a:rPr lang="en-US" sz="1600" dirty="0">
                <a:solidFill>
                  <a:schemeClr val="bg1">
                    <a:lumMod val="50000"/>
                  </a:schemeClr>
                </a:solidFill>
              </a:rPr>
              <a:t>   2.1.2 Cause and Effects Matrix</a:t>
            </a:r>
            <a:br>
              <a:rPr lang="en-US" sz="1600" dirty="0">
                <a:solidFill>
                  <a:schemeClr val="bg1">
                    <a:lumMod val="50000"/>
                  </a:schemeClr>
                </a:solidFill>
              </a:rPr>
            </a:br>
            <a:r>
              <a:rPr lang="en-US" sz="1600" dirty="0">
                <a:solidFill>
                  <a:schemeClr val="bg1">
                    <a:lumMod val="50000"/>
                  </a:schemeClr>
                </a:solidFill>
              </a:rPr>
              <a:t>   2.1.3 Process Mapping</a:t>
            </a:r>
            <a:br>
              <a:rPr lang="en-US" sz="1600" dirty="0">
                <a:solidFill>
                  <a:schemeClr val="bg1">
                    <a:lumMod val="50000"/>
                  </a:schemeClr>
                </a:solidFill>
              </a:rPr>
            </a:br>
            <a:r>
              <a:rPr lang="en-US" sz="1600" dirty="0">
                <a:solidFill>
                  <a:schemeClr val="bg1">
                    <a:lumMod val="50000"/>
                  </a:schemeClr>
                </a:solidFill>
              </a:rPr>
              <a:t>   2.1.4 FMEA: Failure Modes and Effects Analysis</a:t>
            </a:r>
          </a:p>
          <a:p>
            <a:pPr marL="114300" indent="0">
              <a:buNone/>
            </a:pPr>
            <a:r>
              <a:rPr lang="en-US" sz="1600" dirty="0">
                <a:solidFill>
                  <a:schemeClr val="bg1">
                    <a:lumMod val="50000"/>
                  </a:schemeClr>
                </a:solidFill>
              </a:rPr>
              <a:t>   2.1.5 Theory of Constraints</a:t>
            </a: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2.2 Six Sigma Statistics</a:t>
            </a:r>
            <a:br>
              <a:rPr lang="en-US" sz="1600" b="1" dirty="0">
                <a:solidFill>
                  <a:schemeClr val="bg1">
                    <a:lumMod val="50000"/>
                  </a:schemeClr>
                </a:solidFill>
              </a:rPr>
            </a:br>
            <a:r>
              <a:rPr lang="en-US" sz="1600" dirty="0">
                <a:solidFill>
                  <a:schemeClr val="bg1">
                    <a:lumMod val="50000"/>
                  </a:schemeClr>
                </a:solidFill>
              </a:rPr>
              <a:t>   2.2.1 Basic Statistics</a:t>
            </a:r>
            <a:br>
              <a:rPr lang="en-US" sz="1600" dirty="0">
                <a:solidFill>
                  <a:schemeClr val="bg1">
                    <a:lumMod val="50000"/>
                  </a:schemeClr>
                </a:solidFill>
              </a:rPr>
            </a:br>
            <a:r>
              <a:rPr lang="en-US" sz="1600" dirty="0">
                <a:solidFill>
                  <a:schemeClr val="bg1">
                    <a:lumMod val="50000"/>
                  </a:schemeClr>
                </a:solidFill>
              </a:rPr>
              <a:t>   2.2.2 Descriptive Statistics</a:t>
            </a:r>
            <a:br>
              <a:rPr lang="en-US" sz="1600" dirty="0">
                <a:solidFill>
                  <a:schemeClr val="bg1">
                    <a:lumMod val="50000"/>
                  </a:schemeClr>
                </a:solidFill>
              </a:rPr>
            </a:br>
            <a:r>
              <a:rPr lang="en-US" sz="1600" dirty="0">
                <a:solidFill>
                  <a:schemeClr val="bg1">
                    <a:lumMod val="50000"/>
                  </a:schemeClr>
                </a:solidFill>
              </a:rPr>
              <a:t>   2.2.3 Distributions and Normality</a:t>
            </a:r>
            <a:br>
              <a:rPr lang="en-US" sz="1600" dirty="0">
                <a:solidFill>
                  <a:schemeClr val="bg1">
                    <a:lumMod val="50000"/>
                  </a:schemeClr>
                </a:solidFill>
              </a:rPr>
            </a:br>
            <a:r>
              <a:rPr lang="en-US" sz="1600" dirty="0">
                <a:solidFill>
                  <a:schemeClr val="bg1">
                    <a:lumMod val="50000"/>
                  </a:schemeClr>
                </a:solidFill>
              </a:rPr>
              <a:t>   2.2.4 Graphical Analysis</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2.3 Measurement System Analysis</a:t>
            </a:r>
            <a:br>
              <a:rPr lang="en-US" sz="1600" b="1" dirty="0">
                <a:solidFill>
                  <a:schemeClr val="bg1">
                    <a:lumMod val="50000"/>
                  </a:schemeClr>
                </a:solidFill>
              </a:rPr>
            </a:br>
            <a:r>
              <a:rPr lang="en-US" sz="1600" dirty="0">
                <a:solidFill>
                  <a:schemeClr val="bg1">
                    <a:lumMod val="50000"/>
                  </a:schemeClr>
                </a:solidFill>
              </a:rPr>
              <a:t>   2.3.1 Precision and Accuracy</a:t>
            </a:r>
            <a:br>
              <a:rPr lang="en-US" sz="1600" dirty="0">
                <a:solidFill>
                  <a:schemeClr val="bg1">
                    <a:lumMod val="50000"/>
                  </a:schemeClr>
                </a:solidFill>
              </a:rPr>
            </a:br>
            <a:r>
              <a:rPr lang="en-US" sz="1600" dirty="0">
                <a:solidFill>
                  <a:schemeClr val="bg1">
                    <a:lumMod val="50000"/>
                  </a:schemeClr>
                </a:solidFill>
              </a:rPr>
              <a:t>   2.3.2 Bias, Linearity, and Stability</a:t>
            </a:r>
            <a:br>
              <a:rPr lang="en-US" sz="1600" dirty="0">
                <a:solidFill>
                  <a:schemeClr val="bg1">
                    <a:lumMod val="50000"/>
                  </a:schemeClr>
                </a:solidFill>
              </a:rPr>
            </a:br>
            <a:r>
              <a:rPr lang="en-US" sz="1600" dirty="0">
                <a:solidFill>
                  <a:schemeClr val="bg1">
                    <a:lumMod val="50000"/>
                  </a:schemeClr>
                </a:solidFill>
              </a:rPr>
              <a:t>   2.3.3 Gage R&amp;R</a:t>
            </a:r>
            <a:br>
              <a:rPr lang="en-US" sz="1600" dirty="0">
                <a:solidFill>
                  <a:schemeClr val="bg1">
                    <a:lumMod val="50000"/>
                  </a:schemeClr>
                </a:solidFill>
              </a:rPr>
            </a:br>
            <a:r>
              <a:rPr lang="en-US" sz="1600" dirty="0">
                <a:solidFill>
                  <a:schemeClr val="bg1">
                    <a:lumMod val="50000"/>
                  </a:schemeClr>
                </a:solidFill>
              </a:rPr>
              <a:t>   2.3.4 Variable and Attribute MSA</a:t>
            </a:r>
          </a:p>
          <a:p>
            <a:pPr marL="114300" indent="0">
              <a:buNone/>
            </a:pPr>
            <a:endParaRPr lang="en-US" sz="1600" b="1" dirty="0"/>
          </a:p>
          <a:p>
            <a:pPr marL="114300" indent="0">
              <a:spcBef>
                <a:spcPts val="600"/>
              </a:spcBef>
              <a:spcAft>
                <a:spcPts val="600"/>
              </a:spcAft>
              <a:buNone/>
            </a:pPr>
            <a:r>
              <a:rPr lang="en-US" sz="1600" b="1" dirty="0"/>
              <a:t>2.4 Process Capability</a:t>
            </a:r>
            <a:br>
              <a:rPr lang="en-US" sz="1600" b="1" dirty="0"/>
            </a:br>
            <a:r>
              <a:rPr lang="en-US" sz="1600" dirty="0"/>
              <a:t>   2.4.1 Capability Analysis</a:t>
            </a:r>
            <a:br>
              <a:rPr lang="en-US" sz="1600" dirty="0"/>
            </a:br>
            <a:r>
              <a:rPr lang="en-US" sz="1600" dirty="0"/>
              <a:t>   2.4.2 Concept of Stability</a:t>
            </a:r>
            <a:br>
              <a:rPr lang="en-US" sz="1600" dirty="0"/>
            </a:br>
            <a:r>
              <a:rPr lang="en-US" sz="1600" dirty="0"/>
              <a:t>   2.4.3 Attribute and Discrete Capability</a:t>
            </a:r>
            <a:br>
              <a:rPr lang="en-US" sz="1600" dirty="0"/>
            </a:br>
            <a:r>
              <a:rPr lang="en-US" sz="1600" dirty="0"/>
              <a:t>   2.4.4 Monitoring Techniques</a:t>
            </a:r>
            <a:endParaRPr lang="en-US" sz="1400" dirty="0"/>
          </a:p>
          <a:p>
            <a:pPr marL="114300" indent="0">
              <a:buNone/>
            </a:pPr>
            <a:endParaRPr lang="en-US" sz="1600" dirty="0">
              <a:solidFill>
                <a:schemeClr val="bg1">
                  <a:lumMod val="50000"/>
                </a:schemeClr>
              </a:solidFill>
            </a:endParaRPr>
          </a:p>
        </p:txBody>
      </p:sp>
      <p:sp>
        <p:nvSpPr>
          <p:cNvPr id="10" name="Slide Number Placeholder 9"/>
          <p:cNvSpPr>
            <a:spLocks noGrp="1"/>
          </p:cNvSpPr>
          <p:nvPr>
            <p:ph type="sldNum" sz="quarter" idx="4"/>
          </p:nvPr>
        </p:nvSpPr>
        <p:spPr/>
        <p:txBody>
          <a:bodyPr/>
          <a:lstStyle/>
          <a:p>
            <a:fld id="{5A6A12F4-C341-4E64-9C18-B0BA3358FAF5}" type="slidenum">
              <a:rPr lang="en-US" smtClean="0"/>
              <a:pPr/>
              <a:t>452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14800065"/>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2.4.1 Capability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453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99705785"/>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Capability?</a:t>
            </a:r>
          </a:p>
        </p:txBody>
      </p:sp>
      <p:sp>
        <p:nvSpPr>
          <p:cNvPr id="3" name="Content Placeholder 2"/>
          <p:cNvSpPr>
            <a:spLocks noGrp="1"/>
          </p:cNvSpPr>
          <p:nvPr>
            <p:ph idx="1"/>
          </p:nvPr>
        </p:nvSpPr>
        <p:spPr/>
        <p:txBody>
          <a:bodyPr>
            <a:normAutofit/>
          </a:bodyPr>
          <a:lstStyle/>
          <a:p>
            <a:r>
              <a:rPr lang="en-US" dirty="0"/>
              <a:t>The </a:t>
            </a:r>
            <a:r>
              <a:rPr lang="en-US" b="1" dirty="0"/>
              <a:t>process capability </a:t>
            </a:r>
            <a:r>
              <a:rPr lang="en-US" dirty="0"/>
              <a:t>measures how well the process performs to meet given specified outcome.</a:t>
            </a:r>
          </a:p>
          <a:p>
            <a:endParaRPr lang="en-US" dirty="0"/>
          </a:p>
          <a:p>
            <a:r>
              <a:rPr lang="en-US" dirty="0"/>
              <a:t>It indicates the conformance of a process to meet given requirements or specifications.</a:t>
            </a:r>
          </a:p>
          <a:p>
            <a:endParaRPr lang="en-US" dirty="0"/>
          </a:p>
          <a:p>
            <a:r>
              <a:rPr lang="en-US" b="1" dirty="0"/>
              <a:t>Capability analysis </a:t>
            </a:r>
            <a:r>
              <a:rPr lang="en-US" dirty="0"/>
              <a:t>helps to better understand the performance of the process with respect to meeting customer’s specifications and identify the process improvement opportunities.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454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04887383"/>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Capability Analysis Steps</a:t>
            </a:r>
          </a:p>
        </p:txBody>
      </p:sp>
      <p:sp>
        <p:nvSpPr>
          <p:cNvPr id="3" name="Content Placeholder 2"/>
          <p:cNvSpPr>
            <a:spLocks noGrp="1"/>
          </p:cNvSpPr>
          <p:nvPr>
            <p:ph idx="1"/>
          </p:nvPr>
        </p:nvSpPr>
        <p:spPr/>
        <p:txBody>
          <a:bodyPr>
            <a:noAutofit/>
          </a:bodyPr>
          <a:lstStyle/>
          <a:p>
            <a:r>
              <a:rPr lang="en-US" dirty="0"/>
              <a:t>Step 1: Determine the metric or parameter to measure and analyze.</a:t>
            </a:r>
          </a:p>
          <a:p>
            <a:endParaRPr lang="en-US" dirty="0"/>
          </a:p>
          <a:p>
            <a:r>
              <a:rPr lang="en-US" dirty="0"/>
              <a:t>Step 2: Collect the historical data for the parameter of interest.</a:t>
            </a:r>
          </a:p>
          <a:p>
            <a:endParaRPr lang="en-US" dirty="0"/>
          </a:p>
          <a:p>
            <a:r>
              <a:rPr lang="en-US" dirty="0"/>
              <a:t>Step 3: Prove the process is statistically stable (i.e., in control).</a:t>
            </a:r>
          </a:p>
          <a:p>
            <a:endParaRPr lang="en-US" dirty="0"/>
          </a:p>
          <a:p>
            <a:r>
              <a:rPr lang="en-US" dirty="0"/>
              <a:t>Step 4: Calculate the process capability indices.</a:t>
            </a:r>
          </a:p>
          <a:p>
            <a:endParaRPr lang="en-US" dirty="0"/>
          </a:p>
          <a:p>
            <a:r>
              <a:rPr lang="en-US" dirty="0"/>
              <a:t>Step 5: Monitor the process and ensure it remains in control over time. Update the process capability indices if needed.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455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837548"/>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Capability Indices</a:t>
            </a:r>
          </a:p>
        </p:txBody>
      </p:sp>
      <p:sp>
        <p:nvSpPr>
          <p:cNvPr id="3" name="Content Placeholder 2"/>
          <p:cNvSpPr>
            <a:spLocks noGrp="1"/>
          </p:cNvSpPr>
          <p:nvPr>
            <p:ph idx="1"/>
          </p:nvPr>
        </p:nvSpPr>
        <p:spPr/>
        <p:txBody>
          <a:bodyPr>
            <a:normAutofit/>
          </a:bodyPr>
          <a:lstStyle/>
          <a:p>
            <a:r>
              <a:rPr lang="en-US" dirty="0"/>
              <a:t>Process capability can be presented using various indices depending on the nature of the process and the goal of the analysis.</a:t>
            </a:r>
          </a:p>
          <a:p>
            <a:endParaRPr lang="en-US" dirty="0"/>
          </a:p>
          <a:p>
            <a:r>
              <a:rPr lang="en-US" dirty="0"/>
              <a:t>Popular process capability indices:</a:t>
            </a:r>
          </a:p>
          <a:p>
            <a:pPr lvl="1"/>
            <a:r>
              <a:rPr lang="en-US" dirty="0"/>
              <a:t>C</a:t>
            </a:r>
            <a:r>
              <a:rPr lang="en-US" baseline="-25000" dirty="0"/>
              <a:t>p</a:t>
            </a:r>
          </a:p>
          <a:p>
            <a:pPr lvl="1"/>
            <a:r>
              <a:rPr lang="en-US" dirty="0"/>
              <a:t>P</a:t>
            </a:r>
            <a:r>
              <a:rPr lang="en-US" baseline="-25000" dirty="0"/>
              <a:t>p</a:t>
            </a:r>
          </a:p>
          <a:p>
            <a:pPr lvl="1"/>
            <a:r>
              <a:rPr lang="en-US" dirty="0"/>
              <a:t>C</a:t>
            </a:r>
            <a:r>
              <a:rPr lang="en-US" baseline="-25000" dirty="0"/>
              <a:t>pk</a:t>
            </a:r>
          </a:p>
          <a:p>
            <a:pPr lvl="1"/>
            <a:r>
              <a:rPr lang="en-US" dirty="0"/>
              <a:t>P</a:t>
            </a:r>
            <a:r>
              <a:rPr lang="en-US" baseline="-25000" dirty="0"/>
              <a:t>pk</a:t>
            </a:r>
          </a:p>
          <a:p>
            <a:pPr lvl="1"/>
            <a:r>
              <a:rPr lang="en-US" dirty="0"/>
              <a:t>C</a:t>
            </a:r>
            <a:r>
              <a:rPr lang="en-US" baseline="-25000" dirty="0"/>
              <a:t>pm</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456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8326581"/>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p>
        </p:txBody>
      </p:sp>
      <p:sp>
        <p:nvSpPr>
          <p:cNvPr id="3" name="Content Placeholder 2"/>
          <p:cNvSpPr>
            <a:spLocks noGrp="1"/>
          </p:cNvSpPr>
          <p:nvPr>
            <p:ph idx="1"/>
          </p:nvPr>
        </p:nvSpPr>
        <p:spPr/>
        <p:txBody>
          <a:bodyPr>
            <a:normAutofit/>
          </a:bodyPr>
          <a:lstStyle/>
          <a:p>
            <a:r>
              <a:rPr lang="en-US" b="1" dirty="0"/>
              <a:t>C</a:t>
            </a:r>
            <a:r>
              <a:rPr lang="en-US" b="1" baseline="-25000" dirty="0"/>
              <a:t>p</a:t>
            </a:r>
            <a:r>
              <a:rPr lang="en-US" dirty="0"/>
              <a:t> stands for </a:t>
            </a:r>
            <a:r>
              <a:rPr lang="en-US" b="1" dirty="0"/>
              <a:t>capability of the process</a:t>
            </a:r>
            <a:r>
              <a:rPr lang="en-US" dirty="0"/>
              <a:t>.</a:t>
            </a:r>
          </a:p>
          <a:p>
            <a:endParaRPr lang="en-US" dirty="0"/>
          </a:p>
        </p:txBody>
      </p:sp>
      <p:sp>
        <p:nvSpPr>
          <p:cNvPr id="13" name="Slide Number Placeholder 12"/>
          <p:cNvSpPr>
            <a:spLocks noGrp="1"/>
          </p:cNvSpPr>
          <p:nvPr>
            <p:ph type="sldNum" sz="quarter" idx="4"/>
          </p:nvPr>
        </p:nvSpPr>
        <p:spPr/>
        <p:txBody>
          <a:bodyPr/>
          <a:lstStyle/>
          <a:p>
            <a:fld id="{5A6A12F4-C341-4E64-9C18-B0BA3358FAF5}" type="slidenum">
              <a:rPr lang="en-US" smtClean="0"/>
              <a:pPr/>
              <a:t>457</a:t>
            </a:fld>
            <a:endParaRPr lang="en-US" dirty="0"/>
          </a:p>
        </p:txBody>
      </p:sp>
      <p:sp>
        <p:nvSpPr>
          <p:cNvPr id="12" name="Footer Placeholder 11"/>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40027109"/>
              </p:ext>
            </p:extLst>
          </p:nvPr>
        </p:nvGraphicFramePr>
        <p:xfrm>
          <a:off x="2335925" y="1828800"/>
          <a:ext cx="2232211" cy="914400"/>
        </p:xfrm>
        <a:graphic>
          <a:graphicData uri="http://schemas.openxmlformats.org/presentationml/2006/ole">
            <mc:AlternateContent xmlns:mc="http://schemas.openxmlformats.org/markup-compatibility/2006">
              <mc:Choice xmlns:v="urn:schemas-microsoft-com:vml" Requires="v">
                <p:oleObj spid="_x0000_s12295" name="Equation" r:id="rId5" imgW="1054100" imgH="431800" progId="Equation.3">
                  <p:embed/>
                </p:oleObj>
              </mc:Choice>
              <mc:Fallback>
                <p:oleObj name="Equation" r:id="rId5" imgW="10541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925" y="1828800"/>
                        <a:ext cx="223221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2971801"/>
            <a:ext cx="1024639" cy="461665"/>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3732737832"/>
              </p:ext>
            </p:extLst>
          </p:nvPr>
        </p:nvGraphicFramePr>
        <p:xfrm>
          <a:off x="2362200" y="3622774"/>
          <a:ext cx="1981200" cy="839096"/>
        </p:xfrm>
        <a:graphic>
          <a:graphicData uri="http://schemas.openxmlformats.org/presentationml/2006/ole">
            <mc:AlternateContent xmlns:mc="http://schemas.openxmlformats.org/markup-compatibility/2006">
              <mc:Choice xmlns:v="urn:schemas-microsoft-com:vml" Requires="v">
                <p:oleObj spid="_x0000_s12296"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227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81263962"/>
              </p:ext>
            </p:extLst>
          </p:nvPr>
        </p:nvGraphicFramePr>
        <p:xfrm>
          <a:off x="5562600" y="3622774"/>
          <a:ext cx="2209800" cy="880010"/>
        </p:xfrm>
        <a:graphic>
          <a:graphicData uri="http://schemas.openxmlformats.org/presentationml/2006/ole">
            <mc:AlternateContent xmlns:mc="http://schemas.openxmlformats.org/markup-compatibility/2006">
              <mc:Choice xmlns:v="urn:schemas-microsoft-com:vml" Requires="v">
                <p:oleObj spid="_x0000_s12297"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6227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70961508"/>
              </p:ext>
            </p:extLst>
          </p:nvPr>
        </p:nvGraphicFramePr>
        <p:xfrm>
          <a:off x="2362200" y="4869133"/>
          <a:ext cx="1752600" cy="518375"/>
        </p:xfrm>
        <a:graphic>
          <a:graphicData uri="http://schemas.openxmlformats.org/presentationml/2006/ole">
            <mc:AlternateContent xmlns:mc="http://schemas.openxmlformats.org/markup-compatibility/2006">
              <mc:Choice xmlns:v="urn:schemas-microsoft-com:vml" Requires="v">
                <p:oleObj spid="_x0000_s12298"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691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06371390"/>
              </p:ext>
            </p:extLst>
          </p:nvPr>
        </p:nvGraphicFramePr>
        <p:xfrm>
          <a:off x="5715000" y="4689575"/>
          <a:ext cx="1701800" cy="877491"/>
        </p:xfrm>
        <a:graphic>
          <a:graphicData uri="http://schemas.openxmlformats.org/presentationml/2006/ole">
            <mc:AlternateContent xmlns:mc="http://schemas.openxmlformats.org/markup-compatibility/2006">
              <mc:Choice xmlns:v="urn:schemas-microsoft-com:vml" Requires="v">
                <p:oleObj spid="_x0000_s12299"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6895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641600" y="5775067"/>
            <a:ext cx="6095999" cy="646331"/>
          </a:xfrm>
          <a:prstGeom prst="rect">
            <a:avLst/>
          </a:prstGeom>
          <a:noFill/>
        </p:spPr>
        <p:txBody>
          <a:bodyPr wrap="squar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it-IT" i="1" dirty="0">
                <a:latin typeface="+mj-lt"/>
              </a:rPr>
              <a:t>n</a:t>
            </a:r>
            <a:r>
              <a:rPr lang="it-IT" dirty="0">
                <a:latin typeface="+mj-lt"/>
              </a:rPr>
              <a:t> is the sample size</a:t>
            </a:r>
            <a:r>
              <a:rPr lang="it-IT" dirty="0">
                <a:latin typeface="Source Sans Pro" panose="020B0503030403020204" pitchFamily="34" charset="0"/>
              </a:rPr>
              <a:t>.</a:t>
            </a:r>
            <a:endParaRPr lang="en-US" dirty="0">
              <a:latin typeface="Source Sans Pro" panose="020B0503030403020204" pitchFamily="34" charset="0"/>
            </a:endParaRPr>
          </a:p>
        </p:txBody>
      </p:sp>
    </p:spTree>
    <p:custDataLst>
      <p:tags r:id="rId2"/>
    </p:custDataLst>
    <p:extLst>
      <p:ext uri="{BB962C8B-B14F-4D97-AF65-F5344CB8AC3E}">
        <p14:creationId xmlns:p14="http://schemas.microsoft.com/office/powerpoint/2010/main" val="867463089"/>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measures the process’ potential capability to meet the two-sided specifications.</a:t>
            </a:r>
          </a:p>
          <a:p>
            <a:endParaRPr lang="en-US" dirty="0"/>
          </a:p>
          <a:p>
            <a:r>
              <a:rPr lang="en-US" dirty="0"/>
              <a:t>It does not take the process average into consideration.</a:t>
            </a:r>
          </a:p>
          <a:p>
            <a:endParaRPr lang="en-US" dirty="0"/>
          </a:p>
          <a:p>
            <a:r>
              <a:rPr lang="en-US" dirty="0"/>
              <a:t>High C</a:t>
            </a:r>
            <a:r>
              <a:rPr lang="en-US" baseline="-25000" dirty="0"/>
              <a:t>p</a:t>
            </a:r>
            <a:r>
              <a:rPr lang="en-US" dirty="0"/>
              <a:t> indicates the small spread of the process with respect to the spread of the customer specifications.</a:t>
            </a:r>
          </a:p>
          <a:p>
            <a:endParaRPr lang="en-US" dirty="0"/>
          </a:p>
          <a:p>
            <a:r>
              <a:rPr lang="en-US" dirty="0"/>
              <a:t>C</a:t>
            </a:r>
            <a:r>
              <a:rPr lang="en-US" baseline="-25000" dirty="0"/>
              <a:t>p</a:t>
            </a:r>
            <a:r>
              <a:rPr lang="en-US" dirty="0"/>
              <a:t> is recommended when the process is centered between the specification limits.</a:t>
            </a:r>
          </a:p>
          <a:p>
            <a:endParaRPr lang="en-US" dirty="0"/>
          </a:p>
          <a:p>
            <a:r>
              <a:rPr lang="en-US" dirty="0"/>
              <a:t>C</a:t>
            </a:r>
            <a:r>
              <a:rPr lang="en-US" baseline="-25000" dirty="0"/>
              <a:t>p</a:t>
            </a:r>
            <a:r>
              <a:rPr lang="en-US" dirty="0"/>
              <a:t> works when there are both upper and lower specification limits.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458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66293869"/>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a:t>
            </a:r>
            <a:r>
              <a:rPr lang="en-US" dirty="0"/>
              <a:t> stands for </a:t>
            </a:r>
            <a:r>
              <a:rPr lang="en-US" b="1" dirty="0"/>
              <a:t>performance of the process</a:t>
            </a:r>
            <a:r>
              <a:rPr lang="en-US" dirty="0"/>
              <a:t>.</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459</a:t>
            </a:fld>
            <a:endParaRPr lang="en-US" dirty="0"/>
          </a:p>
        </p:txBody>
      </p:sp>
      <p:sp>
        <p:nvSpPr>
          <p:cNvPr id="11" name="Footer Placeholder 10"/>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81652570"/>
              </p:ext>
            </p:extLst>
          </p:nvPr>
        </p:nvGraphicFramePr>
        <p:xfrm>
          <a:off x="2362201" y="1981201"/>
          <a:ext cx="2438401" cy="1023527"/>
        </p:xfrm>
        <a:graphic>
          <a:graphicData uri="http://schemas.openxmlformats.org/presentationml/2006/ole">
            <mc:AlternateContent xmlns:mc="http://schemas.openxmlformats.org/markup-compatibility/2006">
              <mc:Choice xmlns:v="urn:schemas-microsoft-com:vml" Requires="v">
                <p:oleObj spid="_x0000_s13318" name="Equation" r:id="rId5" imgW="1028254" imgH="431613" progId="Equation.3">
                  <p:embed/>
                </p:oleObj>
              </mc:Choice>
              <mc:Fallback>
                <p:oleObj name="Equation" r:id="rId5" imgW="1028254" imgH="431613"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1981201"/>
                        <a:ext cx="2438401" cy="1023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2766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274844765"/>
              </p:ext>
            </p:extLst>
          </p:nvPr>
        </p:nvGraphicFramePr>
        <p:xfrm>
          <a:off x="2362200" y="3857034"/>
          <a:ext cx="1748118" cy="825500"/>
        </p:xfrm>
        <a:graphic>
          <a:graphicData uri="http://schemas.openxmlformats.org/presentationml/2006/ole">
            <mc:AlternateContent xmlns:mc="http://schemas.openxmlformats.org/markup-compatibility/2006">
              <mc:Choice xmlns:v="urn:schemas-microsoft-com:vml" Requires="v">
                <p:oleObj spid="_x0000_s13319" name="Equation" r:id="rId7" imgW="914400" imgH="431800" progId="Equation.3">
                  <p:embed/>
                </p:oleObj>
              </mc:Choice>
              <mc:Fallback>
                <p:oleObj name="Equation" r:id="rId7" imgW="914400" imgH="4318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7034"/>
                        <a:ext cx="174811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46400404"/>
              </p:ext>
            </p:extLst>
          </p:nvPr>
        </p:nvGraphicFramePr>
        <p:xfrm>
          <a:off x="5181600" y="3857034"/>
          <a:ext cx="2286000" cy="796954"/>
        </p:xfrm>
        <a:graphic>
          <a:graphicData uri="http://schemas.openxmlformats.org/presentationml/2006/ole">
            <mc:AlternateContent xmlns:mc="http://schemas.openxmlformats.org/markup-compatibility/2006">
              <mc:Choice xmlns:v="urn:schemas-microsoft-com:vml" Requires="v">
                <p:oleObj spid="_x0000_s13320" name="Equation" r:id="rId9" imgW="1384300" imgH="482600" progId="Equation.3">
                  <p:embed/>
                </p:oleObj>
              </mc:Choice>
              <mc:Fallback>
                <p:oleObj name="Equation" r:id="rId9" imgW="1384300" imgH="4826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857034"/>
                        <a:ext cx="2286000" cy="796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74926016"/>
              </p:ext>
            </p:extLst>
          </p:nvPr>
        </p:nvGraphicFramePr>
        <p:xfrm>
          <a:off x="2362200" y="4801305"/>
          <a:ext cx="1549400" cy="798909"/>
        </p:xfrm>
        <a:graphic>
          <a:graphicData uri="http://schemas.openxmlformats.org/presentationml/2006/ole">
            <mc:AlternateContent xmlns:mc="http://schemas.openxmlformats.org/markup-compatibility/2006">
              <mc:Choice xmlns:v="urn:schemas-microsoft-com:vml" Requires="v">
                <p:oleObj spid="_x0000_s13321" name="Equation" r:id="rId11" imgW="812447" imgH="418918" progId="Equation.3">
                  <p:embed/>
                </p:oleObj>
              </mc:Choice>
              <mc:Fallback>
                <p:oleObj name="Equation" r:id="rId11" imgW="812447" imgH="418918"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801305"/>
                        <a:ext cx="1549400" cy="798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535266" y="5767916"/>
            <a:ext cx="6461067" cy="646331"/>
          </a:xfrm>
          <a:prstGeom prst="rect">
            <a:avLst/>
          </a:prstGeom>
          <a:noFill/>
        </p:spPr>
        <p:txBody>
          <a:bodyPr wrap="squar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it-IT" i="1" dirty="0">
                <a:latin typeface="+mj-lt"/>
              </a:rPr>
              <a:t>n</a:t>
            </a:r>
            <a:r>
              <a:rPr lang="it-IT" dirty="0">
                <a:latin typeface="+mj-lt"/>
              </a:rPr>
              <a:t> is the sample size.</a:t>
            </a:r>
            <a:endParaRPr lang="en-US" dirty="0">
              <a:latin typeface="+mj-lt"/>
            </a:endParaRPr>
          </a:p>
        </p:txBody>
      </p:sp>
    </p:spTree>
    <p:custDataLst>
      <p:tags r:id="rId2"/>
    </p:custDataLst>
    <p:extLst>
      <p:ext uri="{BB962C8B-B14F-4D97-AF65-F5344CB8AC3E}">
        <p14:creationId xmlns:p14="http://schemas.microsoft.com/office/powerpoint/2010/main" val="3017622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The </a:t>
            </a:r>
            <a:r>
              <a:rPr lang="en-US" b="1" dirty="0"/>
              <a:t>Black Belt </a:t>
            </a:r>
            <a:r>
              <a:rPr lang="en-US" dirty="0"/>
              <a:t>(BB) is the most active and valuable experienced Six Sigma professional among all the Six Sigma Belts.</a:t>
            </a:r>
          </a:p>
          <a:p>
            <a:pPr marL="114300" indent="0">
              <a:buNone/>
            </a:pPr>
            <a:endParaRPr lang="en-US" dirty="0"/>
          </a:p>
          <a:p>
            <a:r>
              <a:rPr lang="en-US" dirty="0"/>
              <a:t>A typical BB has </a:t>
            </a:r>
          </a:p>
          <a:p>
            <a:pPr lvl="1"/>
            <a:r>
              <a:rPr lang="en-US" dirty="0"/>
              <a:t>led multiple projects </a:t>
            </a:r>
          </a:p>
          <a:p>
            <a:pPr lvl="1"/>
            <a:r>
              <a:rPr lang="en-US" dirty="0"/>
              <a:t>trained and mentored various Green Belts candidates</a:t>
            </a:r>
          </a:p>
          <a:p>
            <a:pPr lvl="1"/>
            <a:r>
              <a:rPr lang="en-US" dirty="0"/>
              <a:t>understood how to define a problem and drive effective solution.</a:t>
            </a:r>
          </a:p>
          <a:p>
            <a:pPr marL="411480" lvl="1" indent="0">
              <a:buNone/>
            </a:pPr>
            <a:endParaRPr lang="en-US" dirty="0"/>
          </a:p>
          <a:p>
            <a:r>
              <a:rPr lang="en-US" dirty="0"/>
              <a:t>The BB is well rounded in terms of project management, statistical analysis, financial analysis, meeting facilitation, prioritization, and a range of other value-added capabilities, which makes a BB highly valuable asset in the business world.</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46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3895701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a:t>
            </a:r>
            <a:r>
              <a:rPr lang="en-US" dirty="0"/>
              <a:t>, P</a:t>
            </a:r>
            <a:r>
              <a:rPr lang="en-US" baseline="-25000" dirty="0"/>
              <a:t>p</a:t>
            </a:r>
            <a:r>
              <a:rPr lang="en-US" dirty="0"/>
              <a:t> measures the capability of the process to meet the two-sided specifications.</a:t>
            </a:r>
          </a:p>
          <a:p>
            <a:endParaRPr lang="en-US" dirty="0"/>
          </a:p>
          <a:p>
            <a:r>
              <a:rPr lang="en-US" dirty="0"/>
              <a:t>It only focuses on the spread and does not take the process centralization into consideration.</a:t>
            </a:r>
          </a:p>
          <a:p>
            <a:endParaRPr lang="en-US" dirty="0"/>
          </a:p>
          <a:p>
            <a:r>
              <a:rPr lang="en-US" dirty="0"/>
              <a:t>It is recommended when the process is centered between the specification limits.</a:t>
            </a:r>
          </a:p>
          <a:p>
            <a:endParaRPr lang="en-US" dirty="0"/>
          </a:p>
          <a:p>
            <a:r>
              <a:rPr lang="en-US" dirty="0"/>
              <a:t>C</a:t>
            </a:r>
            <a:r>
              <a:rPr lang="en-US" baseline="-25000" dirty="0"/>
              <a:t>p</a:t>
            </a:r>
            <a:r>
              <a:rPr lang="en-US" dirty="0"/>
              <a:t> considers the within-subgroup standard deviation and P</a:t>
            </a:r>
            <a:r>
              <a:rPr lang="en-US" baseline="-25000" dirty="0"/>
              <a:t>p</a:t>
            </a:r>
            <a:r>
              <a:rPr lang="en-US" dirty="0"/>
              <a:t> considers the total standard deviation from the sample data.</a:t>
            </a:r>
          </a:p>
          <a:p>
            <a:endParaRPr lang="en-US" dirty="0"/>
          </a:p>
          <a:p>
            <a:r>
              <a:rPr lang="en-US" dirty="0"/>
              <a:t>P</a:t>
            </a:r>
            <a:r>
              <a:rPr lang="en-US" baseline="-25000" dirty="0"/>
              <a:t>p</a:t>
            </a:r>
            <a:r>
              <a:rPr lang="en-US" dirty="0"/>
              <a:t> works when there are both upper and lower specification limits.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5947397"/>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C</a:t>
            </a:r>
            <a:r>
              <a:rPr lang="en-US" b="1" baseline="-25000" dirty="0"/>
              <a:t>pk</a:t>
            </a:r>
            <a:r>
              <a:rPr lang="en-US" dirty="0"/>
              <a:t> stands for the capability of the process with a k factor adjustment.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461</a:t>
            </a:fld>
            <a:endParaRPr lang="en-US" dirty="0"/>
          </a:p>
        </p:txBody>
      </p:sp>
      <p:sp>
        <p:nvSpPr>
          <p:cNvPr id="10" name="Footer Placeholder 9"/>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90913986"/>
              </p:ext>
            </p:extLst>
          </p:nvPr>
        </p:nvGraphicFramePr>
        <p:xfrm>
          <a:off x="2362201" y="2209800"/>
          <a:ext cx="2891589" cy="654050"/>
        </p:xfrm>
        <a:graphic>
          <a:graphicData uri="http://schemas.openxmlformats.org/presentationml/2006/ole">
            <mc:AlternateContent xmlns:mc="http://schemas.openxmlformats.org/markup-compatibility/2006">
              <mc:Choice xmlns:v="urn:schemas-microsoft-com:vml" Requires="v">
                <p:oleObj spid="_x0000_s14341" name="Equation" r:id="rId5" imgW="1066800" imgH="241300" progId="Equation.3">
                  <p:embed/>
                </p:oleObj>
              </mc:Choice>
              <mc:Fallback>
                <p:oleObj name="Equation" r:id="rId5" imgW="10668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1" y="2209800"/>
                        <a:ext cx="2891589"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162395965"/>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4342"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94310559"/>
              </p:ext>
            </p:extLst>
          </p:nvPr>
        </p:nvGraphicFramePr>
        <p:xfrm>
          <a:off x="4876800" y="3810000"/>
          <a:ext cx="2029132" cy="806450"/>
        </p:xfrm>
        <a:graphic>
          <a:graphicData uri="http://schemas.openxmlformats.org/presentationml/2006/ole">
            <mc:AlternateContent xmlns:mc="http://schemas.openxmlformats.org/markup-compatibility/2006">
              <mc:Choice xmlns:v="urn:schemas-microsoft-com:vml" Requires="v">
                <p:oleObj spid="_x0000_s14343"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810000"/>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285999" y="5105400"/>
            <a:ext cx="6083717" cy="923330"/>
          </a:xfrm>
          <a:prstGeom prst="rect">
            <a:avLst/>
          </a:prstGeom>
          <a:noFill/>
        </p:spPr>
        <p:txBody>
          <a:bodyPr wrap="none" rtlCol="0">
            <a:spAutoFit/>
          </a:bodyPr>
          <a:lstStyle/>
          <a:p>
            <a:r>
              <a:rPr lang="en-US" b="1" i="1" dirty="0">
                <a:latin typeface="+mj-lt"/>
              </a:rPr>
              <a:t>μ </a:t>
            </a:r>
            <a:r>
              <a:rPr lang="en-US" dirty="0">
                <a:latin typeface="+mj-lt"/>
              </a:rPr>
              <a:t>is the process mean; </a:t>
            </a:r>
            <a:r>
              <a:rPr lang="it-IT" i="1" dirty="0">
                <a:latin typeface="+mj-lt"/>
              </a:rPr>
              <a:t>n</a:t>
            </a:r>
            <a:r>
              <a:rPr lang="it-IT" dirty="0">
                <a:latin typeface="+mj-lt"/>
              </a:rPr>
              <a:t> is the sample size.</a:t>
            </a:r>
            <a:endParaRPr lang="en-US" dirty="0">
              <a:latin typeface="+mj-lt"/>
            </a:endParaRPr>
          </a:p>
          <a:p>
            <a:endParaRPr lang="it-IT" b="1" i="1" dirty="0">
              <a:latin typeface="+mj-lt"/>
            </a:endParaRPr>
          </a:p>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p:txBody>
      </p:sp>
    </p:spTree>
    <p:custDataLst>
      <p:tags r:id="rId2"/>
    </p:custDataLst>
    <p:extLst>
      <p:ext uri="{BB962C8B-B14F-4D97-AF65-F5344CB8AC3E}">
        <p14:creationId xmlns:p14="http://schemas.microsoft.com/office/powerpoint/2010/main" val="281050023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C</a:t>
            </a:r>
            <a:r>
              <a:rPr lang="en-US" baseline="-25000" dirty="0"/>
              <a:t>pk</a:t>
            </a:r>
            <a:r>
              <a:rPr lang="en-US" dirty="0"/>
              <a:t> can also be expressed as follows:</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462</a:t>
            </a:fld>
            <a:endParaRPr lang="en-US" dirty="0"/>
          </a:p>
        </p:txBody>
      </p:sp>
      <p:sp>
        <p:nvSpPr>
          <p:cNvPr id="12" name="Footer Placeholder 11"/>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79252069"/>
              </p:ext>
            </p:extLst>
          </p:nvPr>
        </p:nvGraphicFramePr>
        <p:xfrm>
          <a:off x="2434390" y="2133600"/>
          <a:ext cx="4118810" cy="1003300"/>
        </p:xfrm>
        <a:graphic>
          <a:graphicData uri="http://schemas.openxmlformats.org/presentationml/2006/ole">
            <mc:AlternateContent xmlns:mc="http://schemas.openxmlformats.org/markup-compatibility/2006">
              <mc:Choice xmlns:v="urn:schemas-microsoft-com:vml" Requires="v">
                <p:oleObj spid="_x0000_s15367" name="Equation" r:id="rId5" imgW="1981200" imgH="482600" progId="Equation.3">
                  <p:embed/>
                </p:oleObj>
              </mc:Choice>
              <mc:Fallback>
                <p:oleObj name="Equation" r:id="rId5" imgW="1981200" imgH="4826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90" y="2133600"/>
                        <a:ext cx="4118810"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352801"/>
            <a:ext cx="1024639" cy="461665"/>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938131376"/>
              </p:ext>
            </p:extLst>
          </p:nvPr>
        </p:nvGraphicFramePr>
        <p:xfrm>
          <a:off x="2362200" y="3851374"/>
          <a:ext cx="1981200" cy="839096"/>
        </p:xfrm>
        <a:graphic>
          <a:graphicData uri="http://schemas.openxmlformats.org/presentationml/2006/ole">
            <mc:AlternateContent xmlns:mc="http://schemas.openxmlformats.org/markup-compatibility/2006">
              <mc:Choice xmlns:v="urn:schemas-microsoft-com:vml" Requires="v">
                <p:oleObj spid="_x0000_s15368" name="Equation" r:id="rId7" imgW="1079500" imgH="457200" progId="Equation.3">
                  <p:embed/>
                </p:oleObj>
              </mc:Choice>
              <mc:Fallback>
                <p:oleObj name="Equation" r:id="rId7" imgW="1079500" imgH="457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51374"/>
                        <a:ext cx="1981200" cy="839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85637023"/>
              </p:ext>
            </p:extLst>
          </p:nvPr>
        </p:nvGraphicFramePr>
        <p:xfrm>
          <a:off x="5562600" y="3851374"/>
          <a:ext cx="2209800" cy="880010"/>
        </p:xfrm>
        <a:graphic>
          <a:graphicData uri="http://schemas.openxmlformats.org/presentationml/2006/ole">
            <mc:AlternateContent xmlns:mc="http://schemas.openxmlformats.org/markup-compatibility/2006">
              <mc:Choice xmlns:v="urn:schemas-microsoft-com:vml" Requires="v">
                <p:oleObj spid="_x0000_s15369" name="Equation" r:id="rId9" imgW="1435100" imgH="571500" progId="Equation.3">
                  <p:embed/>
                </p:oleObj>
              </mc:Choice>
              <mc:Fallback>
                <p:oleObj name="Equation" r:id="rId9" imgW="1435100" imgH="57150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51374"/>
                        <a:ext cx="2209800" cy="880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82128912"/>
              </p:ext>
            </p:extLst>
          </p:nvPr>
        </p:nvGraphicFramePr>
        <p:xfrm>
          <a:off x="2362200" y="5097733"/>
          <a:ext cx="1752600" cy="518375"/>
        </p:xfrm>
        <a:graphic>
          <a:graphicData uri="http://schemas.openxmlformats.org/presentationml/2006/ole">
            <mc:AlternateContent xmlns:mc="http://schemas.openxmlformats.org/markup-compatibility/2006">
              <mc:Choice xmlns:v="urn:schemas-microsoft-com:vml" Requires="v">
                <p:oleObj spid="_x0000_s15370" name="Equation" r:id="rId11" imgW="901309" imgH="266584" progId="Equation.3">
                  <p:embed/>
                </p:oleObj>
              </mc:Choice>
              <mc:Fallback>
                <p:oleObj name="Equation" r:id="rId11" imgW="901309" imgH="266584" progId="Equation.3">
                  <p:embed/>
                  <p:pic>
                    <p:nvPicPr>
                      <p:cNvPr id="9"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5097733"/>
                        <a:ext cx="1752600" cy="51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72917804"/>
              </p:ext>
            </p:extLst>
          </p:nvPr>
        </p:nvGraphicFramePr>
        <p:xfrm>
          <a:off x="5715000" y="4918175"/>
          <a:ext cx="1701800" cy="877491"/>
        </p:xfrm>
        <a:graphic>
          <a:graphicData uri="http://schemas.openxmlformats.org/presentationml/2006/ole">
            <mc:AlternateContent xmlns:mc="http://schemas.openxmlformats.org/markup-compatibility/2006">
              <mc:Choice xmlns:v="urn:schemas-microsoft-com:vml" Requires="v">
                <p:oleObj spid="_x0000_s15371" name="Equation" r:id="rId13" imgW="812447" imgH="418918" progId="Equation.3">
                  <p:embed/>
                </p:oleObj>
              </mc:Choice>
              <mc:Fallback>
                <p:oleObj name="Equation" r:id="rId13" imgW="812447" imgH="418918" progId="Equation.3">
                  <p:embed/>
                  <p:pic>
                    <p:nvPicPr>
                      <p:cNvPr id="1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4918175"/>
                        <a:ext cx="1701800" cy="87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2286001" y="5948065"/>
            <a:ext cx="6083717" cy="369332"/>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p:txBody>
      </p:sp>
    </p:spTree>
    <p:custDataLst>
      <p:tags r:id="rId2"/>
    </p:custDataLst>
    <p:extLst>
      <p:ext uri="{BB962C8B-B14F-4D97-AF65-F5344CB8AC3E}">
        <p14:creationId xmlns:p14="http://schemas.microsoft.com/office/powerpoint/2010/main" val="304530022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measures the process’ actual capability by taking both the variation and average of the process into consideration.</a:t>
            </a:r>
          </a:p>
          <a:p>
            <a:endParaRPr lang="en-US" dirty="0"/>
          </a:p>
          <a:p>
            <a:r>
              <a:rPr lang="en-US" dirty="0"/>
              <a:t>The process does not need to be centered between the specification limits to make the index meaningful.</a:t>
            </a:r>
          </a:p>
          <a:p>
            <a:endParaRPr lang="en-US" dirty="0"/>
          </a:p>
          <a:p>
            <a:r>
              <a:rPr lang="en-US" dirty="0"/>
              <a:t>C</a:t>
            </a:r>
            <a:r>
              <a:rPr lang="en-US" baseline="-25000" dirty="0"/>
              <a:t>pk</a:t>
            </a:r>
            <a:r>
              <a:rPr lang="en-US" dirty="0"/>
              <a:t> is recommended when the process is not in the center between the specification limits.</a:t>
            </a:r>
          </a:p>
          <a:p>
            <a:endParaRPr lang="en-US" dirty="0"/>
          </a:p>
          <a:p>
            <a:r>
              <a:rPr lang="en-US" dirty="0"/>
              <a:t>When there is only a one-sided limit, C</a:t>
            </a:r>
            <a:r>
              <a:rPr lang="en-US" baseline="-25000" dirty="0"/>
              <a:t>pk</a:t>
            </a:r>
            <a:r>
              <a:rPr lang="en-US" dirty="0"/>
              <a:t> is calculated using C</a:t>
            </a:r>
            <a:r>
              <a:rPr lang="en-US" baseline="-25000" dirty="0"/>
              <a:t>pu</a:t>
            </a:r>
            <a:r>
              <a:rPr lang="en-US" dirty="0"/>
              <a:t> or C</a:t>
            </a:r>
            <a:r>
              <a:rPr lang="en-US" baseline="-25000" dirty="0"/>
              <a:t>pl</a:t>
            </a:r>
            <a:r>
              <a:rPr lang="en-US" dirty="0"/>
              <a: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01933618"/>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pk</a:t>
            </a:r>
            <a:r>
              <a:rPr lang="en-US" dirty="0"/>
              <a:t> for upper specification limit:</a:t>
            </a:r>
          </a:p>
          <a:p>
            <a:endParaRPr lang="en-US" dirty="0"/>
          </a:p>
          <a:p>
            <a:endParaRPr lang="en-US" dirty="0"/>
          </a:p>
          <a:p>
            <a:endParaRPr lang="en-US" dirty="0"/>
          </a:p>
          <a:p>
            <a:r>
              <a:rPr lang="en-US" dirty="0"/>
              <a:t>C</a:t>
            </a:r>
            <a:r>
              <a:rPr lang="en-US" baseline="-25000" dirty="0"/>
              <a:t>pk</a:t>
            </a:r>
            <a:r>
              <a:rPr lang="en-US" dirty="0"/>
              <a:t> for lower specification limit:</a:t>
            </a:r>
          </a:p>
        </p:txBody>
      </p:sp>
      <p:sp>
        <p:nvSpPr>
          <p:cNvPr id="8" name="Slide Number Placeholder 7"/>
          <p:cNvSpPr>
            <a:spLocks noGrp="1"/>
          </p:cNvSpPr>
          <p:nvPr>
            <p:ph type="sldNum" sz="quarter" idx="4"/>
          </p:nvPr>
        </p:nvSpPr>
        <p:spPr/>
        <p:txBody>
          <a:bodyPr/>
          <a:lstStyle/>
          <a:p>
            <a:fld id="{5A6A12F4-C341-4E64-9C18-B0BA3358FAF5}" type="slidenum">
              <a:rPr lang="en-US" smtClean="0"/>
              <a:pPr/>
              <a:t>464</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35938907"/>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6388"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3041226321"/>
              </p:ext>
            </p:extLst>
          </p:nvPr>
        </p:nvGraphicFramePr>
        <p:xfrm>
          <a:off x="2389188" y="3581401"/>
          <a:ext cx="2182813" cy="989013"/>
        </p:xfrm>
        <a:graphic>
          <a:graphicData uri="http://schemas.openxmlformats.org/presentationml/2006/ole">
            <mc:AlternateContent xmlns:mc="http://schemas.openxmlformats.org/markup-compatibility/2006">
              <mc:Choice xmlns:v="urn:schemas-microsoft-com:vml" Requires="v">
                <p:oleObj spid="_x0000_s16389" name="Equation" r:id="rId7" imgW="952087" imgH="431613" progId="Equation.3">
                  <p:embed/>
                </p:oleObj>
              </mc:Choice>
              <mc:Fallback>
                <p:oleObj name="Equation" r:id="rId7" imgW="952087" imgH="431613"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581401"/>
                        <a:ext cx="2182813"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941148" y="5180777"/>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a:t>
            </a:r>
          </a:p>
          <a:p>
            <a:endParaRPr lang="en-US" dirty="0">
              <a:latin typeface="Source Sans Pro" panose="020B0503030403020204" pitchFamily="34" charset="0"/>
            </a:endParaRPr>
          </a:p>
        </p:txBody>
      </p:sp>
    </p:spTree>
    <p:custDataLst>
      <p:tags r:id="rId2"/>
    </p:custDataLst>
    <p:extLst>
      <p:ext uri="{BB962C8B-B14F-4D97-AF65-F5344CB8AC3E}">
        <p14:creationId xmlns:p14="http://schemas.microsoft.com/office/powerpoint/2010/main" val="1926421755"/>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b="1" dirty="0"/>
              <a:t>P</a:t>
            </a:r>
            <a:r>
              <a:rPr lang="en-US" b="1" baseline="-25000" dirty="0"/>
              <a:t>pk</a:t>
            </a:r>
            <a:r>
              <a:rPr lang="en-US" b="1" dirty="0"/>
              <a:t> </a:t>
            </a:r>
            <a:r>
              <a:rPr lang="en-US" dirty="0"/>
              <a:t>stands for the performance of the process with a k factor adjustment.</a:t>
            </a:r>
          </a:p>
        </p:txBody>
      </p:sp>
      <p:sp>
        <p:nvSpPr>
          <p:cNvPr id="11" name="Slide Number Placeholder 10"/>
          <p:cNvSpPr>
            <a:spLocks noGrp="1"/>
          </p:cNvSpPr>
          <p:nvPr>
            <p:ph type="sldNum" sz="quarter" idx="4"/>
          </p:nvPr>
        </p:nvSpPr>
        <p:spPr/>
        <p:txBody>
          <a:bodyPr/>
          <a:lstStyle/>
          <a:p>
            <a:fld id="{5A6A12F4-C341-4E64-9C18-B0BA3358FAF5}" type="slidenum">
              <a:rPr lang="en-US" smtClean="0"/>
              <a:pPr/>
              <a:t>465</a:t>
            </a:fld>
            <a:endParaRPr lang="en-US" dirty="0"/>
          </a:p>
        </p:txBody>
      </p:sp>
      <p:sp>
        <p:nvSpPr>
          <p:cNvPr id="10" name="Footer Placeholder 9"/>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14373835"/>
              </p:ext>
            </p:extLst>
          </p:nvPr>
        </p:nvGraphicFramePr>
        <p:xfrm>
          <a:off x="2443584" y="2286000"/>
          <a:ext cx="2752725" cy="654050"/>
        </p:xfrm>
        <a:graphic>
          <a:graphicData uri="http://schemas.openxmlformats.org/presentationml/2006/ole">
            <mc:AlternateContent xmlns:mc="http://schemas.openxmlformats.org/markup-compatibility/2006">
              <mc:Choice xmlns:v="urn:schemas-microsoft-com:vml" Requires="v">
                <p:oleObj spid="_x0000_s17413" name="Equation" r:id="rId5" imgW="1016000" imgH="241300" progId="Equation.3">
                  <p:embed/>
                </p:oleObj>
              </mc:Choice>
              <mc:Fallback>
                <p:oleObj name="Equation" r:id="rId5" imgW="1016000" imgH="2413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584" y="2286000"/>
                        <a:ext cx="27527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124201"/>
            <a:ext cx="1024639" cy="461665"/>
          </a:xfrm>
          <a:prstGeom prst="rect">
            <a:avLst/>
          </a:prstGeom>
          <a:noFill/>
        </p:spPr>
        <p:txBody>
          <a:bodyPr wrap="none" rtlCol="0">
            <a:spAutoFit/>
          </a:bodyPr>
          <a:lstStyle/>
          <a:p>
            <a:r>
              <a:rPr lang="en-US" sz="24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380049607"/>
              </p:ext>
            </p:extLst>
          </p:nvPr>
        </p:nvGraphicFramePr>
        <p:xfrm>
          <a:off x="2362200" y="3690953"/>
          <a:ext cx="1860550" cy="1159823"/>
        </p:xfrm>
        <a:graphic>
          <a:graphicData uri="http://schemas.openxmlformats.org/presentationml/2006/ole">
            <mc:AlternateContent xmlns:mc="http://schemas.openxmlformats.org/markup-compatibility/2006">
              <mc:Choice xmlns:v="urn:schemas-microsoft-com:vml" Requires="v">
                <p:oleObj spid="_x0000_s17414" name="Equation" r:id="rId7" imgW="977900" imgH="609600" progId="Equation.3">
                  <p:embed/>
                </p:oleObj>
              </mc:Choice>
              <mc:Fallback>
                <p:oleObj name="Equation" r:id="rId7" imgW="977900" imgH="6096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690953"/>
                        <a:ext cx="1860550" cy="11598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71157133"/>
              </p:ext>
            </p:extLst>
          </p:nvPr>
        </p:nvGraphicFramePr>
        <p:xfrm>
          <a:off x="2362200" y="4955863"/>
          <a:ext cx="2029132" cy="806450"/>
        </p:xfrm>
        <a:graphic>
          <a:graphicData uri="http://schemas.openxmlformats.org/presentationml/2006/ole">
            <mc:AlternateContent xmlns:mc="http://schemas.openxmlformats.org/markup-compatibility/2006">
              <mc:Choice xmlns:v="urn:schemas-microsoft-com:vml" Requires="v">
                <p:oleObj spid="_x0000_s17415" name="Equation" r:id="rId9" imgW="990170" imgH="393529" progId="Equation.3">
                  <p:embed/>
                </p:oleObj>
              </mc:Choice>
              <mc:Fallback>
                <p:oleObj name="Equation" r:id="rId9" imgW="990170" imgH="393529"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4955863"/>
                        <a:ext cx="2029132"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941148" y="5808257"/>
            <a:ext cx="6083717" cy="646331"/>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a:t>
            </a:r>
          </a:p>
        </p:txBody>
      </p:sp>
    </p:spTree>
    <p:custDataLst>
      <p:tags r:id="rId2"/>
    </p:custDataLst>
    <p:extLst>
      <p:ext uri="{BB962C8B-B14F-4D97-AF65-F5344CB8AC3E}">
        <p14:creationId xmlns:p14="http://schemas.microsoft.com/office/powerpoint/2010/main" val="4146063874"/>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The formulas to calculate P</a:t>
            </a:r>
            <a:r>
              <a:rPr lang="en-US" baseline="-25000" dirty="0"/>
              <a:t>pk</a:t>
            </a:r>
            <a:r>
              <a:rPr lang="en-US" dirty="0"/>
              <a:t> can also be expressed as follows: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466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159746" name="Object 2"/>
          <p:cNvGraphicFramePr>
            <a:graphicFrameLocks noChangeAspect="1"/>
          </p:cNvGraphicFramePr>
          <p:nvPr>
            <p:extLst>
              <p:ext uri="{D42A27DB-BD31-4B8C-83A1-F6EECF244321}">
                <p14:modId xmlns:p14="http://schemas.microsoft.com/office/powerpoint/2010/main" val="2653276864"/>
              </p:ext>
            </p:extLst>
          </p:nvPr>
        </p:nvGraphicFramePr>
        <p:xfrm>
          <a:off x="2438401" y="2133600"/>
          <a:ext cx="4198937" cy="1003300"/>
        </p:xfrm>
        <a:graphic>
          <a:graphicData uri="http://schemas.openxmlformats.org/presentationml/2006/ole">
            <mc:AlternateContent xmlns:mc="http://schemas.openxmlformats.org/markup-compatibility/2006">
              <mc:Choice xmlns:v="urn:schemas-microsoft-com:vml" Requires="v">
                <p:oleObj spid="_x0000_s18438" name="Equation" r:id="rId5" imgW="2019300" imgH="482600" progId="Equation.3">
                  <p:embed/>
                </p:oleObj>
              </mc:Choice>
              <mc:Fallback>
                <p:oleObj name="Equation" r:id="rId5" imgW="2019300" imgH="482600" progId="Equation.3">
                  <p:embed/>
                  <p:pic>
                    <p:nvPicPr>
                      <p:cNvPr id="15974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2133600"/>
                        <a:ext cx="4198937" cy="100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7" name="Object 3"/>
          <p:cNvGraphicFramePr>
            <a:graphicFrameLocks noChangeAspect="1"/>
          </p:cNvGraphicFramePr>
          <p:nvPr>
            <p:extLst>
              <p:ext uri="{D42A27DB-BD31-4B8C-83A1-F6EECF244321}">
                <p14:modId xmlns:p14="http://schemas.microsoft.com/office/powerpoint/2010/main" val="3244967971"/>
              </p:ext>
            </p:extLst>
          </p:nvPr>
        </p:nvGraphicFramePr>
        <p:xfrm>
          <a:off x="2362200" y="3429000"/>
          <a:ext cx="1747838" cy="825500"/>
        </p:xfrm>
        <a:graphic>
          <a:graphicData uri="http://schemas.openxmlformats.org/presentationml/2006/ole">
            <mc:AlternateContent xmlns:mc="http://schemas.openxmlformats.org/markup-compatibility/2006">
              <mc:Choice xmlns:v="urn:schemas-microsoft-com:vml" Requires="v">
                <p:oleObj spid="_x0000_s18439" name="Equation" r:id="rId7" imgW="914400" imgH="431800" progId="Equation.3">
                  <p:embed/>
                </p:oleObj>
              </mc:Choice>
              <mc:Fallback>
                <p:oleObj name="Equation" r:id="rId7" imgW="914400" imgH="431800" progId="Equation.3">
                  <p:embed/>
                  <p:pic>
                    <p:nvPicPr>
                      <p:cNvPr id="15974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429000"/>
                        <a:ext cx="1747838"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8" name="Object 4"/>
          <p:cNvGraphicFramePr>
            <a:graphicFrameLocks noChangeAspect="1"/>
          </p:cNvGraphicFramePr>
          <p:nvPr>
            <p:extLst>
              <p:ext uri="{D42A27DB-BD31-4B8C-83A1-F6EECF244321}">
                <p14:modId xmlns:p14="http://schemas.microsoft.com/office/powerpoint/2010/main" val="3175707829"/>
              </p:ext>
            </p:extLst>
          </p:nvPr>
        </p:nvGraphicFramePr>
        <p:xfrm>
          <a:off x="5029200" y="3505201"/>
          <a:ext cx="2286000" cy="796925"/>
        </p:xfrm>
        <a:graphic>
          <a:graphicData uri="http://schemas.openxmlformats.org/presentationml/2006/ole">
            <mc:AlternateContent xmlns:mc="http://schemas.openxmlformats.org/markup-compatibility/2006">
              <mc:Choice xmlns:v="urn:schemas-microsoft-com:vml" Requires="v">
                <p:oleObj spid="_x0000_s18440" name="Equation" r:id="rId9" imgW="1384300" imgH="482600" progId="Equation.3">
                  <p:embed/>
                </p:oleObj>
              </mc:Choice>
              <mc:Fallback>
                <p:oleObj name="Equation" r:id="rId9" imgW="1384300" imgH="482600" progId="Equation.3">
                  <p:embed/>
                  <p:pic>
                    <p:nvPicPr>
                      <p:cNvPr id="159748"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3505201"/>
                        <a:ext cx="2286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3733657161"/>
              </p:ext>
            </p:extLst>
          </p:nvPr>
        </p:nvGraphicFramePr>
        <p:xfrm>
          <a:off x="2413000" y="4535488"/>
          <a:ext cx="1549400" cy="798513"/>
        </p:xfrm>
        <a:graphic>
          <a:graphicData uri="http://schemas.openxmlformats.org/presentationml/2006/ole">
            <mc:AlternateContent xmlns:mc="http://schemas.openxmlformats.org/markup-compatibility/2006">
              <mc:Choice xmlns:v="urn:schemas-microsoft-com:vml" Requires="v">
                <p:oleObj spid="_x0000_s18441" name="Equation" r:id="rId11" imgW="812447" imgH="418918" progId="Equation.3">
                  <p:embed/>
                </p:oleObj>
              </mc:Choice>
              <mc:Fallback>
                <p:oleObj name="Equation" r:id="rId11" imgW="812447" imgH="418918" progId="Equation.3">
                  <p:embed/>
                  <p:pic>
                    <p:nvPicPr>
                      <p:cNvPr id="159749"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3000" y="4535488"/>
                        <a:ext cx="154940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667000" y="5764341"/>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μ </a:t>
            </a:r>
            <a:r>
              <a:rPr lang="en-US" dirty="0">
                <a:latin typeface="+mj-lt"/>
              </a:rPr>
              <a:t>is the process mean. </a:t>
            </a:r>
            <a:r>
              <a:rPr lang="it-IT" i="1" dirty="0">
                <a:latin typeface="+mj-lt"/>
              </a:rPr>
              <a:t>n</a:t>
            </a:r>
            <a:r>
              <a:rPr lang="it-IT" dirty="0">
                <a:latin typeface="+mj-lt"/>
              </a:rPr>
              <a:t> is the sample size.</a:t>
            </a:r>
            <a:endParaRPr lang="en-US" dirty="0">
              <a:latin typeface="+mj-lt"/>
            </a:endParaRPr>
          </a:p>
          <a:p>
            <a:endParaRPr lang="en-US" dirty="0"/>
          </a:p>
        </p:txBody>
      </p:sp>
    </p:spTree>
    <p:custDataLst>
      <p:tags r:id="rId2"/>
    </p:custDataLst>
    <p:extLst>
      <p:ext uri="{BB962C8B-B14F-4D97-AF65-F5344CB8AC3E}">
        <p14:creationId xmlns:p14="http://schemas.microsoft.com/office/powerpoint/2010/main" val="3214652816"/>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Similar to C</a:t>
            </a:r>
            <a:r>
              <a:rPr lang="en-US" baseline="-25000" dirty="0"/>
              <a:t>pk</a:t>
            </a:r>
            <a:r>
              <a:rPr lang="en-US" dirty="0"/>
              <a:t>, P</a:t>
            </a:r>
            <a:r>
              <a:rPr lang="en-US" baseline="-25000" dirty="0"/>
              <a:t>pk</a:t>
            </a:r>
            <a:r>
              <a:rPr lang="en-US" dirty="0"/>
              <a:t> measures the process capability by taking both the variation and the average of the process into consideration.</a:t>
            </a:r>
          </a:p>
          <a:p>
            <a:endParaRPr lang="en-US" dirty="0"/>
          </a:p>
          <a:p>
            <a:r>
              <a:rPr lang="en-US" dirty="0"/>
              <a:t>P</a:t>
            </a:r>
            <a:r>
              <a:rPr lang="en-US" baseline="-25000" dirty="0"/>
              <a:t>pk</a:t>
            </a:r>
            <a:r>
              <a:rPr lang="en-US" dirty="0"/>
              <a:t> solves the decentralization problem P</a:t>
            </a:r>
            <a:r>
              <a:rPr lang="en-US" baseline="-25000" dirty="0"/>
              <a:t>p</a:t>
            </a:r>
            <a:r>
              <a:rPr lang="en-US" dirty="0"/>
              <a:t> cannot overcome.</a:t>
            </a:r>
          </a:p>
          <a:p>
            <a:endParaRPr lang="en-US" dirty="0"/>
          </a:p>
          <a:p>
            <a:r>
              <a:rPr lang="en-US" dirty="0"/>
              <a:t>C</a:t>
            </a:r>
            <a:r>
              <a:rPr lang="en-US" baseline="-25000" dirty="0"/>
              <a:t>pk</a:t>
            </a:r>
            <a:r>
              <a:rPr lang="en-US" dirty="0"/>
              <a:t> considers the within-subgroup standard deviation, while P</a:t>
            </a:r>
            <a:r>
              <a:rPr lang="en-US" baseline="-25000" dirty="0"/>
              <a:t>pk</a:t>
            </a:r>
            <a:r>
              <a:rPr lang="en-US" dirty="0"/>
              <a:t> considers the total standard deviation from the sample data.</a:t>
            </a:r>
          </a:p>
          <a:p>
            <a:endParaRPr lang="en-US" dirty="0"/>
          </a:p>
          <a:p>
            <a:r>
              <a:rPr lang="en-US" dirty="0"/>
              <a:t>When there is only a one-sided specification limit, P</a:t>
            </a:r>
            <a:r>
              <a:rPr lang="en-US" baseline="-25000" dirty="0"/>
              <a:t>pk</a:t>
            </a:r>
            <a:r>
              <a:rPr lang="en-US" dirty="0"/>
              <a:t> is calculated using P</a:t>
            </a:r>
            <a:r>
              <a:rPr lang="en-US" baseline="-25000" dirty="0"/>
              <a:t>pu</a:t>
            </a:r>
            <a:r>
              <a:rPr lang="en-US" dirty="0"/>
              <a:t> or P</a:t>
            </a:r>
            <a:r>
              <a:rPr lang="en-US" baseline="-25000" dirty="0"/>
              <a:t>pl</a:t>
            </a:r>
            <a:r>
              <a:rPr lang="en-US" dirty="0"/>
              <a: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467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24214689"/>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baseline="-25000" dirty="0"/>
              <a:t>pk</a:t>
            </a:r>
            <a:endParaRPr lang="en-US" dirty="0"/>
          </a:p>
        </p:txBody>
      </p:sp>
      <p:sp>
        <p:nvSpPr>
          <p:cNvPr id="3" name="Content Placeholder 2"/>
          <p:cNvSpPr>
            <a:spLocks noGrp="1"/>
          </p:cNvSpPr>
          <p:nvPr>
            <p:ph idx="1"/>
          </p:nvPr>
        </p:nvSpPr>
        <p:spPr/>
        <p:txBody>
          <a:bodyPr>
            <a:normAutofit/>
          </a:bodyPr>
          <a:lstStyle/>
          <a:p>
            <a:r>
              <a:rPr lang="en-US" dirty="0"/>
              <a:t>P</a:t>
            </a:r>
            <a:r>
              <a:rPr lang="en-US" baseline="-25000" dirty="0"/>
              <a:t>pk</a:t>
            </a:r>
            <a:r>
              <a:rPr lang="en-US" dirty="0"/>
              <a:t> for upper specification limit:</a:t>
            </a:r>
          </a:p>
          <a:p>
            <a:endParaRPr lang="en-US" dirty="0"/>
          </a:p>
          <a:p>
            <a:endParaRPr lang="en-US" dirty="0"/>
          </a:p>
          <a:p>
            <a:endParaRPr lang="en-US" dirty="0"/>
          </a:p>
          <a:p>
            <a:r>
              <a:rPr lang="en-US" dirty="0"/>
              <a:t>P</a:t>
            </a:r>
            <a:r>
              <a:rPr lang="en-US" baseline="-25000" dirty="0"/>
              <a:t>pk</a:t>
            </a:r>
            <a:r>
              <a:rPr lang="en-US" dirty="0"/>
              <a:t> for lower specification limit:</a:t>
            </a:r>
          </a:p>
        </p:txBody>
      </p:sp>
      <p:sp>
        <p:nvSpPr>
          <p:cNvPr id="8" name="Slide Number Placeholder 7"/>
          <p:cNvSpPr>
            <a:spLocks noGrp="1"/>
          </p:cNvSpPr>
          <p:nvPr>
            <p:ph type="sldNum" sz="quarter" idx="4"/>
          </p:nvPr>
        </p:nvSpPr>
        <p:spPr/>
        <p:txBody>
          <a:bodyPr/>
          <a:lstStyle/>
          <a:p>
            <a:fld id="{5A6A12F4-C341-4E64-9C18-B0BA3358FAF5}" type="slidenum">
              <a:rPr lang="en-US" smtClean="0"/>
              <a:pPr/>
              <a:t>468</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51766002"/>
              </p:ext>
            </p:extLst>
          </p:nvPr>
        </p:nvGraphicFramePr>
        <p:xfrm>
          <a:off x="2330450" y="1752601"/>
          <a:ext cx="2241550" cy="989775"/>
        </p:xfrm>
        <a:graphic>
          <a:graphicData uri="http://schemas.openxmlformats.org/presentationml/2006/ole">
            <mc:AlternateContent xmlns:mc="http://schemas.openxmlformats.org/markup-compatibility/2006">
              <mc:Choice xmlns:v="urn:schemas-microsoft-com:vml" Requires="v">
                <p:oleObj spid="_x0000_s19460" name="Equation" r:id="rId5" imgW="977900" imgH="431800" progId="Equation.3">
                  <p:embed/>
                </p:oleObj>
              </mc:Choice>
              <mc:Fallback>
                <p:oleObj name="Equation" r:id="rId5" imgW="977900" imgH="4318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450" y="1752601"/>
                        <a:ext cx="2241550" cy="98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7699" name="Object 3"/>
          <p:cNvGraphicFramePr>
            <a:graphicFrameLocks noChangeAspect="1"/>
          </p:cNvGraphicFramePr>
          <p:nvPr>
            <p:extLst>
              <p:ext uri="{D42A27DB-BD31-4B8C-83A1-F6EECF244321}">
                <p14:modId xmlns:p14="http://schemas.microsoft.com/office/powerpoint/2010/main" val="1901610157"/>
              </p:ext>
            </p:extLst>
          </p:nvPr>
        </p:nvGraphicFramePr>
        <p:xfrm>
          <a:off x="2362201" y="3733801"/>
          <a:ext cx="2211387" cy="989013"/>
        </p:xfrm>
        <a:graphic>
          <a:graphicData uri="http://schemas.openxmlformats.org/presentationml/2006/ole">
            <mc:AlternateContent xmlns:mc="http://schemas.openxmlformats.org/markup-compatibility/2006">
              <mc:Choice xmlns:v="urn:schemas-microsoft-com:vml" Requires="v">
                <p:oleObj spid="_x0000_s19461" name="Equation" r:id="rId7" imgW="965200" imgH="431800" progId="Equation.3">
                  <p:embed/>
                </p:oleObj>
              </mc:Choice>
              <mc:Fallback>
                <p:oleObj name="Equation" r:id="rId7" imgW="965200" imgH="431800" progId="Equation.3">
                  <p:embed/>
                  <p:pic>
                    <p:nvPicPr>
                      <p:cNvPr id="15769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3733801"/>
                        <a:ext cx="2211387"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743200" y="5486959"/>
            <a:ext cx="6083717" cy="369332"/>
          </a:xfrm>
          <a:prstGeom prst="rect">
            <a:avLst/>
          </a:prstGeom>
          <a:noFill/>
        </p:spPr>
        <p:txBody>
          <a:bodyPr wrap="none" rtlCol="0">
            <a:spAutoFit/>
          </a:bodyPr>
          <a:lstStyle/>
          <a:p>
            <a:r>
              <a:rPr lang="en-US" b="1" i="1" dirty="0"/>
              <a:t>USL</a:t>
            </a:r>
            <a:r>
              <a:rPr lang="en-US" dirty="0"/>
              <a:t> and </a:t>
            </a:r>
            <a:r>
              <a:rPr lang="en-US" b="1" i="1" dirty="0"/>
              <a:t>LSL</a:t>
            </a:r>
            <a:r>
              <a:rPr lang="en-US" dirty="0"/>
              <a:t> are the upper and lower specification limits.</a:t>
            </a:r>
          </a:p>
        </p:txBody>
      </p:sp>
    </p:spTree>
    <p:custDataLst>
      <p:tags r:id="rId2"/>
    </p:custDataLst>
    <p:extLst>
      <p:ext uri="{BB962C8B-B14F-4D97-AF65-F5344CB8AC3E}">
        <p14:creationId xmlns:p14="http://schemas.microsoft.com/office/powerpoint/2010/main" val="2268942702"/>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C</a:t>
            </a:r>
            <a:r>
              <a:rPr lang="en-US" baseline="-25000" dirty="0"/>
              <a:t>p</a:t>
            </a:r>
            <a:r>
              <a:rPr lang="en-US" dirty="0"/>
              <a:t>, P</a:t>
            </a:r>
            <a:r>
              <a:rPr lang="en-US" baseline="-25000" dirty="0"/>
              <a:t>p</a:t>
            </a:r>
            <a:r>
              <a:rPr lang="en-US" dirty="0"/>
              <a:t>, C</a:t>
            </a:r>
            <a:r>
              <a:rPr lang="en-US" baseline="-25000" dirty="0"/>
              <a:t>pk</a:t>
            </a:r>
            <a:r>
              <a:rPr lang="en-US" dirty="0"/>
              <a:t>, and P</a:t>
            </a:r>
            <a:r>
              <a:rPr lang="en-US" baseline="-25000" dirty="0"/>
              <a:t>pk</a:t>
            </a:r>
            <a:r>
              <a:rPr lang="en-US" dirty="0"/>
              <a:t> all consider the variation of the process. C</a:t>
            </a:r>
            <a:r>
              <a:rPr lang="en-US" baseline="-25000" dirty="0"/>
              <a:t>pk</a:t>
            </a:r>
            <a:r>
              <a:rPr lang="en-US" dirty="0"/>
              <a:t> and P</a:t>
            </a:r>
            <a:r>
              <a:rPr lang="en-US" baseline="-25000" dirty="0"/>
              <a:t>pk</a:t>
            </a:r>
            <a:r>
              <a:rPr lang="en-US" dirty="0"/>
              <a:t> take both the variation and the average of the process into consideration when measuring the process capability.</a:t>
            </a:r>
          </a:p>
          <a:p>
            <a:endParaRPr lang="en-US" dirty="0"/>
          </a:p>
          <a:p>
            <a:r>
              <a:rPr lang="en-US" dirty="0"/>
              <a:t>It is possible that the process average fails to meet the target customers require while the process still remains between the specification limits. C</a:t>
            </a:r>
            <a:r>
              <a:rPr lang="en-US" baseline="-25000" dirty="0"/>
              <a:t>pm</a:t>
            </a:r>
            <a:r>
              <a:rPr lang="en-US" dirty="0"/>
              <a:t> (Taguchi’s capability index) helps to capture the variation from the specified target.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469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43819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dirty="0"/>
              <a:t>BBs commonly serves as the dedicated resource continuing their line management role while simultaneously achieving a BB certification</a:t>
            </a:r>
            <a:r>
              <a:rPr lang="en-US" sz="2600" dirty="0"/>
              <a:t>.</a:t>
            </a:r>
          </a:p>
          <a:p>
            <a:pPr marL="114300" indent="0">
              <a:buNone/>
            </a:pPr>
            <a:endParaRPr lang="en-US" sz="2600" dirty="0"/>
          </a:p>
          <a:p>
            <a:r>
              <a:rPr lang="en-US" b="1" dirty="0">
                <a:solidFill>
                  <a:srgbClr val="182835"/>
                </a:solidFill>
              </a:rPr>
              <a:t>Typical Responsibilities of a BB</a:t>
            </a:r>
          </a:p>
          <a:p>
            <a:pPr lvl="1"/>
            <a:r>
              <a:rPr lang="en-US" sz="2400" dirty="0">
                <a:solidFill>
                  <a:srgbClr val="182835"/>
                </a:solidFill>
              </a:rPr>
              <a:t>Project Management</a:t>
            </a:r>
          </a:p>
          <a:p>
            <a:pPr lvl="2"/>
            <a:r>
              <a:rPr lang="en-US" sz="2000" dirty="0"/>
              <a:t>Defines projects, scope, teams etc.</a:t>
            </a:r>
          </a:p>
          <a:p>
            <a:pPr lvl="2"/>
            <a:r>
              <a:rPr lang="en-US" sz="2000" dirty="0"/>
              <a:t>Marshals resources</a:t>
            </a:r>
          </a:p>
          <a:p>
            <a:pPr lvl="2"/>
            <a:r>
              <a:rPr lang="en-US" sz="2000" dirty="0"/>
              <a:t>Establishes goals, timelines, and milestones</a:t>
            </a:r>
          </a:p>
          <a:p>
            <a:pPr lvl="2"/>
            <a:r>
              <a:rPr lang="en-US" sz="2000" dirty="0"/>
              <a:t>Provides reports and/or updates to stakeholders and executives.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22997627"/>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baseline="-25000" dirty="0"/>
              <a:t>pm</a:t>
            </a:r>
            <a:endParaRPr lang="en-US" dirty="0"/>
          </a:p>
        </p:txBody>
      </p:sp>
      <p:sp>
        <p:nvSpPr>
          <p:cNvPr id="3" name="Content Placeholder 2"/>
          <p:cNvSpPr>
            <a:spLocks noGrp="1"/>
          </p:cNvSpPr>
          <p:nvPr>
            <p:ph idx="1"/>
          </p:nvPr>
        </p:nvSpPr>
        <p:spPr/>
        <p:txBody>
          <a:bodyPr>
            <a:normAutofit/>
          </a:bodyPr>
          <a:lstStyle/>
          <a:p>
            <a:r>
              <a:rPr lang="en-US" dirty="0"/>
              <a:t>Formula to calculate C</a:t>
            </a:r>
            <a:r>
              <a:rPr lang="en-US" baseline="-25000" dirty="0"/>
              <a:t>pm</a:t>
            </a:r>
          </a:p>
        </p:txBody>
      </p:sp>
      <p:sp>
        <p:nvSpPr>
          <p:cNvPr id="9" name="Slide Number Placeholder 8"/>
          <p:cNvSpPr>
            <a:spLocks noGrp="1"/>
          </p:cNvSpPr>
          <p:nvPr>
            <p:ph type="sldNum" sz="quarter" idx="4"/>
          </p:nvPr>
        </p:nvSpPr>
        <p:spPr/>
        <p:txBody>
          <a:bodyPr/>
          <a:lstStyle/>
          <a:p>
            <a:fld id="{5A6A12F4-C341-4E64-9C18-B0BA3358FAF5}" type="slidenum">
              <a:rPr lang="en-US" smtClean="0"/>
              <a:pPr/>
              <a:t>470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55950308"/>
              </p:ext>
            </p:extLst>
          </p:nvPr>
        </p:nvGraphicFramePr>
        <p:xfrm>
          <a:off x="2444578" y="1981200"/>
          <a:ext cx="3880022" cy="996950"/>
        </p:xfrm>
        <a:graphic>
          <a:graphicData uri="http://schemas.openxmlformats.org/presentationml/2006/ole">
            <mc:AlternateContent xmlns:mc="http://schemas.openxmlformats.org/markup-compatibility/2006">
              <mc:Choice xmlns:v="urn:schemas-microsoft-com:vml" Requires="v">
                <p:oleObj spid="_x0000_s20483" name="Equation" r:id="rId5" imgW="1828800" imgH="469900" progId="Equation.3">
                  <p:embed/>
                </p:oleObj>
              </mc:Choice>
              <mc:Fallback>
                <p:oleObj name="Equation" r:id="rId5" imgW="1828800" imgH="4699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4578" y="1981200"/>
                        <a:ext cx="3880022" cy="99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1" y="3429000"/>
            <a:ext cx="6083717" cy="923330"/>
          </a:xfrm>
          <a:prstGeom prst="rect">
            <a:avLst/>
          </a:prstGeom>
          <a:noFill/>
        </p:spPr>
        <p:txBody>
          <a:bodyPr wrap="none" rtlCol="0">
            <a:spAutoFit/>
          </a:bodyPr>
          <a:lstStyle/>
          <a:p>
            <a:r>
              <a:rPr lang="en-US" b="1" i="1" dirty="0">
                <a:latin typeface="+mj-lt"/>
              </a:rPr>
              <a:t>USL</a:t>
            </a:r>
            <a:r>
              <a:rPr lang="en-US" dirty="0">
                <a:latin typeface="+mj-lt"/>
              </a:rPr>
              <a:t> and </a:t>
            </a:r>
            <a:r>
              <a:rPr lang="en-US" b="1" i="1" dirty="0">
                <a:latin typeface="+mj-lt"/>
              </a:rPr>
              <a:t>LSL</a:t>
            </a:r>
            <a:r>
              <a:rPr lang="en-US" dirty="0">
                <a:latin typeface="+mj-lt"/>
              </a:rPr>
              <a:t> are the upper and lower specification limits.</a:t>
            </a:r>
          </a:p>
          <a:p>
            <a:r>
              <a:rPr lang="en-US" b="1" i="1" dirty="0">
                <a:latin typeface="+mj-lt"/>
              </a:rPr>
              <a:t>T</a:t>
            </a:r>
            <a:r>
              <a:rPr lang="en-US" dirty="0">
                <a:latin typeface="+mj-lt"/>
              </a:rPr>
              <a:t> is the specified target.</a:t>
            </a:r>
          </a:p>
          <a:p>
            <a:r>
              <a:rPr lang="en-US" b="1" i="1" dirty="0">
                <a:latin typeface="+mj-lt"/>
              </a:rPr>
              <a:t>μ </a:t>
            </a:r>
            <a:r>
              <a:rPr lang="en-US" dirty="0">
                <a:latin typeface="+mj-lt"/>
              </a:rPr>
              <a:t>is the process mean</a:t>
            </a:r>
            <a:r>
              <a:rPr lang="en-US" dirty="0">
                <a:latin typeface="Source Sans Pro" panose="020B0503030403020204" pitchFamily="34" charset="0"/>
              </a:rPr>
              <a:t>.</a:t>
            </a:r>
          </a:p>
        </p:txBody>
      </p:sp>
      <p:sp>
        <p:nvSpPr>
          <p:cNvPr id="7" name="TextBox 6"/>
          <p:cNvSpPr txBox="1"/>
          <p:nvPr/>
        </p:nvSpPr>
        <p:spPr>
          <a:xfrm>
            <a:off x="1898859" y="5181600"/>
            <a:ext cx="7010400" cy="369332"/>
          </a:xfrm>
          <a:prstGeom prst="rect">
            <a:avLst/>
          </a:prstGeom>
          <a:noFill/>
        </p:spPr>
        <p:txBody>
          <a:bodyPr wrap="square" rtlCol="0">
            <a:spAutoFit/>
          </a:bodyPr>
          <a:lstStyle/>
          <a:p>
            <a:pPr algn="ctr"/>
            <a:r>
              <a:rPr lang="en-US" i="1" dirty="0">
                <a:latin typeface="+mj-lt"/>
              </a:rPr>
              <a:t>Note: Cpm can work only if there is a target value specified</a:t>
            </a:r>
            <a:r>
              <a:rPr lang="en-US" i="1" dirty="0">
                <a:latin typeface="Source Sans Pro" panose="020B0503030403020204" pitchFamily="34" charset="0"/>
              </a:rPr>
              <a:t>.</a:t>
            </a:r>
          </a:p>
        </p:txBody>
      </p:sp>
    </p:spTree>
    <p:custDataLst>
      <p:tags r:id="rId2"/>
    </p:custDataLst>
    <p:extLst>
      <p:ext uri="{BB962C8B-B14F-4D97-AF65-F5344CB8AC3E}">
        <p14:creationId xmlns:p14="http://schemas.microsoft.com/office/powerpoint/2010/main" val="2827706242"/>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SigmaXL to Run a Process Capability Analysis</a:t>
            </a:r>
          </a:p>
        </p:txBody>
      </p:sp>
      <p:sp>
        <p:nvSpPr>
          <p:cNvPr id="3" name="Content Placeholder 2"/>
          <p:cNvSpPr>
            <a:spLocks noGrp="1"/>
          </p:cNvSpPr>
          <p:nvPr>
            <p:ph idx="1"/>
          </p:nvPr>
        </p:nvSpPr>
        <p:spPr/>
        <p:txBody>
          <a:bodyPr>
            <a:noAutofit/>
          </a:bodyPr>
          <a:lstStyle/>
          <a:p>
            <a:r>
              <a:rPr lang="en-US" dirty="0"/>
              <a:t>Data File: “Capability Analysis” tab in “Sample Data.xlsx”</a:t>
            </a:r>
          </a:p>
          <a:p>
            <a:r>
              <a:rPr lang="en-US" dirty="0"/>
              <a:t>Steps in SigmaXL to run a process capability analysis:</a:t>
            </a:r>
          </a:p>
          <a:p>
            <a:pPr lvl="1"/>
            <a:r>
              <a:rPr lang="en-US" dirty="0"/>
              <a:t>Select the entire range of data (i.e. the column “HtBk”)</a:t>
            </a:r>
          </a:p>
          <a:p>
            <a:pPr lvl="1"/>
            <a:r>
              <a:rPr lang="en-US" dirty="0"/>
              <a:t>Click SigmaXL -&gt; Process Capability -&gt; Histograms &amp; Process Capability</a:t>
            </a:r>
          </a:p>
          <a:p>
            <a:pPr lvl="1"/>
            <a:r>
              <a:rPr lang="en-US" dirty="0"/>
              <a:t>A new window named “Histogram &amp; Process Cap” pops up with the selected range of data appearing in the box under “Please select your data”</a:t>
            </a:r>
          </a:p>
          <a:p>
            <a:pPr lvl="1"/>
            <a:r>
              <a:rPr lang="en-US" dirty="0"/>
              <a:t>Click “Next&gt;&gt;”</a:t>
            </a:r>
          </a:p>
          <a:p>
            <a:pPr lvl="1"/>
            <a:r>
              <a:rPr lang="en-US" dirty="0"/>
              <a:t>A new window named “Histograms &amp; Process Capability” appears</a:t>
            </a:r>
          </a:p>
          <a:p>
            <a:pPr lvl="1"/>
            <a:r>
              <a:rPr lang="en-US" dirty="0"/>
              <a:t>Select “HtBk” as the “Numeric Data Variables”</a:t>
            </a:r>
          </a:p>
          <a:p>
            <a:pPr lvl="1"/>
            <a:r>
              <a:rPr lang="en-US" dirty="0"/>
              <a:t>Enter 6 in LSL, 6.5 in T and 7 in USL into the boxes for “Lower Spec Limit”, “Target” and “Upper Spec Limit” respectively</a:t>
            </a:r>
          </a:p>
          <a:p>
            <a:pPr lvl="1"/>
            <a:r>
              <a:rPr lang="en-US" dirty="0"/>
              <a:t>Click “OK”</a:t>
            </a:r>
          </a:p>
          <a:p>
            <a:pPr lvl="1"/>
            <a:r>
              <a:rPr lang="en-US" dirty="0"/>
              <a:t>The histogram and the process capability analysis results are in the newly generated tab “Hist Cap (1)”</a:t>
            </a:r>
          </a:p>
          <a:p>
            <a:endParaRPr lang="en-US" sz="2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2962440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Use SigmaXL to Run a Process Capability Analysis</a:t>
            </a:r>
          </a:p>
        </p:txBody>
      </p:sp>
      <p:sp>
        <p:nvSpPr>
          <p:cNvPr id="13" name="Slide Number Placeholder 12"/>
          <p:cNvSpPr>
            <a:spLocks noGrp="1"/>
          </p:cNvSpPr>
          <p:nvPr>
            <p:ph type="sldNum" sz="quarter" idx="4"/>
          </p:nvPr>
        </p:nvSpPr>
        <p:spPr/>
        <p:txBody>
          <a:bodyPr/>
          <a:lstStyle/>
          <a:p>
            <a:fld id="{5A6A12F4-C341-4E64-9C18-B0BA3358FAF5}" type="slidenum">
              <a:rPr lang="en-US" smtClean="0"/>
              <a:pPr/>
              <a:t>472</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24" name="Right Arrow 23"/>
          <p:cNvSpPr/>
          <p:nvPr/>
        </p:nvSpPr>
        <p:spPr>
          <a:xfrm rot="5400000">
            <a:off x="6813579" y="3471891"/>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02637E3-D007-4A02-A407-2B667B554F66}"/>
              </a:ext>
            </a:extLst>
          </p:cNvPr>
          <p:cNvPicPr>
            <a:picLocks noChangeAspect="1"/>
          </p:cNvPicPr>
          <p:nvPr/>
        </p:nvPicPr>
        <p:blipFill>
          <a:blip r:embed="rId4"/>
          <a:stretch>
            <a:fillRect/>
          </a:stretch>
        </p:blipFill>
        <p:spPr>
          <a:xfrm>
            <a:off x="2489200" y="3852891"/>
            <a:ext cx="6400800" cy="2948248"/>
          </a:xfrm>
          <a:prstGeom prst="rect">
            <a:avLst/>
          </a:prstGeom>
        </p:spPr>
      </p:pic>
      <p:pic>
        <p:nvPicPr>
          <p:cNvPr id="5" name="Picture 4">
            <a:extLst>
              <a:ext uri="{FF2B5EF4-FFF2-40B4-BE49-F238E27FC236}">
                <a16:creationId xmlns:a16="http://schemas.microsoft.com/office/drawing/2014/main" id="{D0DD52D3-78B9-4D38-BDC9-C64583FC51A4}"/>
              </a:ext>
            </a:extLst>
          </p:cNvPr>
          <p:cNvPicPr>
            <a:picLocks noChangeAspect="1"/>
          </p:cNvPicPr>
          <p:nvPr/>
        </p:nvPicPr>
        <p:blipFill>
          <a:blip r:embed="rId5"/>
          <a:stretch>
            <a:fillRect/>
          </a:stretch>
        </p:blipFill>
        <p:spPr>
          <a:xfrm>
            <a:off x="4089400" y="1066800"/>
            <a:ext cx="3200400" cy="2790749"/>
          </a:xfrm>
          <a:prstGeom prst="rect">
            <a:avLst/>
          </a:prstGeom>
        </p:spPr>
      </p:pic>
      <p:sp>
        <p:nvSpPr>
          <p:cNvPr id="26" name="Right Arrow 25"/>
          <p:cNvSpPr/>
          <p:nvPr/>
        </p:nvSpPr>
        <p:spPr>
          <a:xfrm rot="5400000">
            <a:off x="5461000" y="3781349"/>
            <a:ext cx="457200" cy="304800"/>
          </a:xfrm>
          <a:prstGeom prst="rightArrow">
            <a:avLst/>
          </a:prstGeom>
          <a:ln>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7854291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SigmaXL to Run a Process Capability Analysis</a:t>
            </a:r>
          </a:p>
        </p:txBody>
      </p:sp>
      <p:sp>
        <p:nvSpPr>
          <p:cNvPr id="4" name="Slide Number Placeholder 3"/>
          <p:cNvSpPr>
            <a:spLocks noGrp="1"/>
          </p:cNvSpPr>
          <p:nvPr>
            <p:ph type="sldNum" sz="quarter" idx="4"/>
          </p:nvPr>
        </p:nvSpPr>
        <p:spPr/>
        <p:txBody>
          <a:bodyPr/>
          <a:lstStyle/>
          <a:p>
            <a:fld id="{5A6A12F4-C341-4E64-9C18-B0BA3358FAF5}" type="slidenum">
              <a:rPr lang="en-US" smtClean="0"/>
              <a:pPr/>
              <a:t>473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pic>
        <p:nvPicPr>
          <p:cNvPr id="3" name="Picture 2"/>
          <p:cNvPicPr>
            <a:picLocks noChangeAspect="1"/>
          </p:cNvPicPr>
          <p:nvPr/>
        </p:nvPicPr>
        <p:blipFill>
          <a:blip r:embed="rId4"/>
          <a:stretch>
            <a:fillRect/>
          </a:stretch>
        </p:blipFill>
        <p:spPr>
          <a:xfrm>
            <a:off x="1309362" y="1219200"/>
            <a:ext cx="8760476" cy="4690870"/>
          </a:xfrm>
          <a:prstGeom prst="rect">
            <a:avLst/>
          </a:prstGeom>
          <a:ln>
            <a:solidFill>
              <a:schemeClr val="bg1">
                <a:lumMod val="85000"/>
              </a:schemeClr>
            </a:solidFill>
          </a:ln>
        </p:spPr>
      </p:pic>
      <p:sp>
        <p:nvSpPr>
          <p:cNvPr id="9" name="Rounded Rectangular Callout 8"/>
          <p:cNvSpPr/>
          <p:nvPr/>
        </p:nvSpPr>
        <p:spPr>
          <a:xfrm>
            <a:off x="6775016" y="5993296"/>
            <a:ext cx="3314700" cy="533400"/>
          </a:xfrm>
          <a:prstGeom prst="wedgeRoundRectCallout">
            <a:avLst>
              <a:gd name="adj1" fmla="val 20849"/>
              <a:gd name="adj2" fmla="val -409654"/>
              <a:gd name="adj3" fmla="val 1666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mj-lt"/>
              </a:rPr>
              <a:t>Process capability indices</a:t>
            </a:r>
          </a:p>
        </p:txBody>
      </p:sp>
      <p:sp>
        <p:nvSpPr>
          <p:cNvPr id="10" name="Rectangle 9"/>
          <p:cNvSpPr/>
          <p:nvPr/>
        </p:nvSpPr>
        <p:spPr>
          <a:xfrm>
            <a:off x="6553200" y="2895600"/>
            <a:ext cx="2667000" cy="914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00772876"/>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2.4.2 Concept of Stability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474</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711747399"/>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Process Stability?</a:t>
            </a:r>
          </a:p>
        </p:txBody>
      </p:sp>
      <p:sp>
        <p:nvSpPr>
          <p:cNvPr id="3" name="Content Placeholder 2"/>
          <p:cNvSpPr>
            <a:spLocks noGrp="1"/>
          </p:cNvSpPr>
          <p:nvPr>
            <p:ph idx="1"/>
          </p:nvPr>
        </p:nvSpPr>
        <p:spPr/>
        <p:txBody>
          <a:bodyPr>
            <a:normAutofit/>
          </a:bodyPr>
          <a:lstStyle/>
          <a:p>
            <a:r>
              <a:rPr lang="en-US" dirty="0"/>
              <a:t>A process is said to be stable when:</a:t>
            </a:r>
          </a:p>
          <a:p>
            <a:pPr lvl="1"/>
            <a:r>
              <a:rPr lang="en-US" dirty="0"/>
              <a:t>the process is in control</a:t>
            </a:r>
          </a:p>
          <a:p>
            <a:pPr lvl="1"/>
            <a:r>
              <a:rPr lang="en-US" dirty="0"/>
              <a:t>the future behavior of the process is predictable at least between some limits</a:t>
            </a:r>
          </a:p>
          <a:p>
            <a:pPr lvl="1"/>
            <a:r>
              <a:rPr lang="en-US" dirty="0"/>
              <a:t>there is only random variation involved in the process.</a:t>
            </a:r>
          </a:p>
          <a:p>
            <a:pPr lvl="1"/>
            <a:r>
              <a:rPr lang="en-US" dirty="0"/>
              <a:t>the causes of variation in the process are only due to chance or common causes</a:t>
            </a:r>
          </a:p>
          <a:p>
            <a:pPr lvl="1"/>
            <a:r>
              <a:rPr lang="en-US" dirty="0"/>
              <a:t>there are not any trends, patterns, or outliers in the control chart of the process. </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54879618"/>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Root Causes of Variation in the Process</a:t>
            </a:r>
          </a:p>
        </p:txBody>
      </p:sp>
      <p:sp>
        <p:nvSpPr>
          <p:cNvPr id="3" name="Content Placeholder 2"/>
          <p:cNvSpPr>
            <a:spLocks noGrp="1"/>
          </p:cNvSpPr>
          <p:nvPr>
            <p:ph idx="1"/>
          </p:nvPr>
        </p:nvSpPr>
        <p:spPr/>
        <p:txBody>
          <a:bodyPr>
            <a:normAutofit/>
          </a:bodyPr>
          <a:lstStyle/>
          <a:p>
            <a:r>
              <a:rPr lang="en-US" b="1" dirty="0"/>
              <a:t>Common Cause:</a:t>
            </a:r>
          </a:p>
          <a:p>
            <a:pPr lvl="1"/>
            <a:r>
              <a:rPr lang="en-US" dirty="0"/>
              <a:t>Chance</a:t>
            </a:r>
          </a:p>
          <a:p>
            <a:pPr lvl="1"/>
            <a:r>
              <a:rPr lang="en-US" dirty="0"/>
              <a:t>Random and anticipated</a:t>
            </a:r>
          </a:p>
          <a:p>
            <a:pPr lvl="1"/>
            <a:r>
              <a:rPr lang="en-US" dirty="0"/>
              <a:t>Natural noise</a:t>
            </a:r>
          </a:p>
          <a:p>
            <a:pPr lvl="1"/>
            <a:r>
              <a:rPr lang="en-US" dirty="0"/>
              <a:t>Inherent in the process</a:t>
            </a:r>
          </a:p>
          <a:p>
            <a:pPr lvl="1"/>
            <a:r>
              <a:rPr lang="en-US" dirty="0"/>
              <a:t>Unable to be eliminated from the process.</a:t>
            </a:r>
          </a:p>
          <a:p>
            <a:endParaRPr lang="en-US" dirty="0"/>
          </a:p>
          <a:p>
            <a:r>
              <a:rPr lang="en-US" b="1" dirty="0"/>
              <a:t>Special Cause:</a:t>
            </a:r>
          </a:p>
          <a:p>
            <a:pPr lvl="1"/>
            <a:r>
              <a:rPr lang="en-US" dirty="0"/>
              <a:t>Assignable cause</a:t>
            </a:r>
          </a:p>
          <a:p>
            <a:pPr lvl="1"/>
            <a:r>
              <a:rPr lang="en-US" dirty="0"/>
              <a:t>Unanticipated</a:t>
            </a:r>
          </a:p>
          <a:p>
            <a:pPr lvl="1"/>
            <a:r>
              <a:rPr lang="en-US" dirty="0"/>
              <a:t>Unnatural pattern</a:t>
            </a:r>
          </a:p>
          <a:p>
            <a:pPr lvl="1"/>
            <a:r>
              <a:rPr lang="en-US" dirty="0"/>
              <a:t>Signal of changes in the process</a:t>
            </a:r>
          </a:p>
          <a:p>
            <a:pPr lvl="1"/>
            <a:r>
              <a:rPr lang="en-US" dirty="0"/>
              <a:t>Able to be eliminated from the process.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476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5734322"/>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Charts</a:t>
            </a:r>
          </a:p>
        </p:txBody>
      </p:sp>
      <p:sp>
        <p:nvSpPr>
          <p:cNvPr id="3" name="Content Placeholder 2"/>
          <p:cNvSpPr>
            <a:spLocks noGrp="1"/>
          </p:cNvSpPr>
          <p:nvPr>
            <p:ph idx="1"/>
          </p:nvPr>
        </p:nvSpPr>
        <p:spPr/>
        <p:txBody>
          <a:bodyPr>
            <a:normAutofit/>
          </a:bodyPr>
          <a:lstStyle/>
          <a:p>
            <a:r>
              <a:rPr lang="en-US" b="1" dirty="0"/>
              <a:t>Control charts </a:t>
            </a:r>
            <a:r>
              <a:rPr lang="en-US" dirty="0"/>
              <a:t>are the graphical tools to analyze the stability of a process.</a:t>
            </a:r>
          </a:p>
          <a:p>
            <a:endParaRPr lang="en-US" dirty="0"/>
          </a:p>
          <a:p>
            <a:r>
              <a:rPr lang="en-US" dirty="0"/>
              <a:t>A control chart is used to identify the presence of potential special causes in the process and to determine whether the process is statistically in control.</a:t>
            </a:r>
          </a:p>
          <a:p>
            <a:endParaRPr lang="en-US" dirty="0"/>
          </a:p>
          <a:p>
            <a:r>
              <a:rPr lang="en-US" dirty="0"/>
              <a:t>If the samples or calculations of samples are all in control, the process is stable and the data from the process can be used to predict the future performance of the process.</a:t>
            </a:r>
          </a:p>
        </p:txBody>
      </p:sp>
      <p:sp>
        <p:nvSpPr>
          <p:cNvPr id="6" name="Slide Number Placeholder 5"/>
          <p:cNvSpPr>
            <a:spLocks noGrp="1"/>
          </p:cNvSpPr>
          <p:nvPr>
            <p:ph type="sldNum" sz="quarter" idx="4"/>
          </p:nvPr>
        </p:nvSpPr>
        <p:spPr/>
        <p:txBody>
          <a:bodyPr/>
          <a:lstStyle/>
          <a:p>
            <a:fld id="{5A6A12F4-C341-4E64-9C18-B0BA3358FAF5}" type="slidenum">
              <a:rPr lang="en-US" smtClean="0"/>
              <a:pPr/>
              <a:t>477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72898107"/>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 Control Charts</a:t>
            </a:r>
          </a:p>
        </p:txBody>
      </p:sp>
      <p:sp>
        <p:nvSpPr>
          <p:cNvPr id="3" name="Content Placeholder 2"/>
          <p:cNvSpPr>
            <a:spLocks noGrp="1"/>
          </p:cNvSpPr>
          <p:nvPr>
            <p:ph idx="1"/>
          </p:nvPr>
        </p:nvSpPr>
        <p:spPr/>
        <p:txBody>
          <a:bodyPr>
            <a:normAutofit/>
          </a:bodyPr>
          <a:lstStyle/>
          <a:p>
            <a:r>
              <a:rPr lang="en-US" dirty="0"/>
              <a:t>I-MR Chart</a:t>
            </a:r>
          </a:p>
          <a:p>
            <a:r>
              <a:rPr lang="en-US" dirty="0"/>
              <a:t>Xbar-R Chart</a:t>
            </a:r>
          </a:p>
          <a:p>
            <a:r>
              <a:rPr lang="en-US" dirty="0"/>
              <a:t>Xbar-S Chart</a:t>
            </a:r>
          </a:p>
          <a:p>
            <a:r>
              <a:rPr lang="en-US" dirty="0"/>
              <a:t>C Chart</a:t>
            </a:r>
          </a:p>
          <a:p>
            <a:r>
              <a:rPr lang="en-US" dirty="0"/>
              <a:t>U Chart</a:t>
            </a:r>
          </a:p>
          <a:p>
            <a:r>
              <a:rPr lang="en-US" dirty="0"/>
              <a:t>P Chart</a:t>
            </a:r>
          </a:p>
          <a:p>
            <a:r>
              <a:rPr lang="en-US" dirty="0"/>
              <a:t>NP Chart</a:t>
            </a:r>
          </a:p>
          <a:p>
            <a:r>
              <a:rPr lang="en-US" dirty="0"/>
              <a:t>EWMA Chart</a:t>
            </a:r>
          </a:p>
          <a:p>
            <a:r>
              <a:rPr lang="en-US" dirty="0"/>
              <a:t>CUSUM Chart</a:t>
            </a:r>
          </a:p>
        </p:txBody>
      </p:sp>
      <p:sp>
        <p:nvSpPr>
          <p:cNvPr id="7" name="Slide Number Placeholder 6"/>
          <p:cNvSpPr>
            <a:spLocks noGrp="1"/>
          </p:cNvSpPr>
          <p:nvPr>
            <p:ph type="sldNum" sz="quarter" idx="4"/>
          </p:nvPr>
        </p:nvSpPr>
        <p:spPr/>
        <p:txBody>
          <a:bodyPr/>
          <a:lstStyle/>
          <a:p>
            <a:fld id="{5A6A12F4-C341-4E64-9C18-B0BA3358FAF5}" type="slidenum">
              <a:rPr lang="en-US" smtClean="0"/>
              <a:pPr/>
              <a:t>478</a:t>
            </a:fld>
            <a:endParaRPr lang="en-US" dirty="0"/>
          </a:p>
        </p:txBody>
      </p:sp>
      <p:sp>
        <p:nvSpPr>
          <p:cNvPr id="6" name="Footer Placeholder 5"/>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
        <p:nvSpPr>
          <p:cNvPr id="5" name="TextBox 4"/>
          <p:cNvSpPr txBox="1"/>
          <p:nvPr/>
        </p:nvSpPr>
        <p:spPr>
          <a:xfrm>
            <a:off x="1612900" y="5867400"/>
            <a:ext cx="8153400" cy="646331"/>
          </a:xfrm>
          <a:prstGeom prst="rect">
            <a:avLst/>
          </a:prstGeom>
          <a:noFill/>
        </p:spPr>
        <p:txBody>
          <a:bodyPr wrap="square" rtlCol="0">
            <a:spAutoFit/>
          </a:bodyPr>
          <a:lstStyle/>
          <a:p>
            <a:pPr algn="ctr"/>
            <a:r>
              <a:rPr lang="en-US" i="1" dirty="0">
                <a:latin typeface="+mj-lt"/>
              </a:rPr>
              <a:t>Note: More details of the control charts will be introduced in the Control module.</a:t>
            </a:r>
          </a:p>
        </p:txBody>
      </p:sp>
    </p:spTree>
    <p:custDataLst>
      <p:tags r:id="rId1"/>
    </p:custDataLst>
    <p:extLst>
      <p:ext uri="{BB962C8B-B14F-4D97-AF65-F5344CB8AC3E}">
        <p14:creationId xmlns:p14="http://schemas.microsoft.com/office/powerpoint/2010/main" val="2270818551"/>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 Stability vs. Process Capability</a:t>
            </a:r>
          </a:p>
        </p:txBody>
      </p:sp>
      <p:sp>
        <p:nvSpPr>
          <p:cNvPr id="3" name="Content Placeholder 2"/>
          <p:cNvSpPr>
            <a:spLocks noGrp="1"/>
          </p:cNvSpPr>
          <p:nvPr>
            <p:ph idx="1"/>
          </p:nvPr>
        </p:nvSpPr>
        <p:spPr/>
        <p:txBody>
          <a:bodyPr>
            <a:normAutofit/>
          </a:bodyPr>
          <a:lstStyle/>
          <a:p>
            <a:r>
              <a:rPr lang="en-US" dirty="0"/>
              <a:t>Process stability indicates how stable a process performed in the past. </a:t>
            </a:r>
          </a:p>
          <a:p>
            <a:endParaRPr lang="en-US" dirty="0"/>
          </a:p>
          <a:p>
            <a:r>
              <a:rPr lang="en-US" dirty="0"/>
              <a:t>When the process is stable, we can use the data from the process to predict its future behavior.</a:t>
            </a:r>
          </a:p>
          <a:p>
            <a:endParaRPr lang="en-US" dirty="0"/>
          </a:p>
          <a:p>
            <a:r>
              <a:rPr lang="en-US" dirty="0"/>
              <a:t>Process capability indicates how well a process performs with respect to meeting the customer’s specifications. </a:t>
            </a:r>
          </a:p>
          <a:p>
            <a:endParaRPr lang="en-US" dirty="0"/>
          </a:p>
          <a:p>
            <a:r>
              <a:rPr lang="en-US" dirty="0"/>
              <a:t>The process capability analysis is valid only if the process is statistically stable (i.e., in control, predictable).</a:t>
            </a:r>
          </a:p>
          <a:p>
            <a:endParaRPr lang="en-US" dirty="0"/>
          </a:p>
          <a:p>
            <a:r>
              <a:rPr lang="en-US" dirty="0"/>
              <a:t>Being stable does </a:t>
            </a:r>
            <a:r>
              <a:rPr lang="en-US" i="1" dirty="0"/>
              <a:t>not</a:t>
            </a:r>
            <a:r>
              <a:rPr lang="en-US" dirty="0"/>
              <a:t> guarantee that the process is also capable. However, being stable is the prerequisite to determine whether a process is capable.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479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0186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BB</a:t>
            </a:r>
          </a:p>
        </p:txBody>
      </p:sp>
      <p:sp>
        <p:nvSpPr>
          <p:cNvPr id="3" name="Content Placeholder 2"/>
          <p:cNvSpPr>
            <a:spLocks noGrp="1"/>
          </p:cNvSpPr>
          <p:nvPr>
            <p:ph idx="1"/>
          </p:nvPr>
        </p:nvSpPr>
        <p:spPr/>
        <p:txBody>
          <a:bodyPr>
            <a:normAutofit/>
          </a:bodyPr>
          <a:lstStyle/>
          <a:p>
            <a:r>
              <a:rPr lang="en-US" b="1" dirty="0">
                <a:solidFill>
                  <a:srgbClr val="182835"/>
                </a:solidFill>
              </a:rPr>
              <a:t>Typical Responsibilities of a BB </a:t>
            </a:r>
            <a:r>
              <a:rPr lang="en-US" sz="1800" i="1" dirty="0">
                <a:solidFill>
                  <a:srgbClr val="182835"/>
                </a:solidFill>
              </a:rPr>
              <a:t>(continued)</a:t>
            </a:r>
          </a:p>
          <a:p>
            <a:pPr lvl="1"/>
            <a:r>
              <a:rPr lang="en-US" sz="2400" dirty="0">
                <a:solidFill>
                  <a:srgbClr val="182835"/>
                </a:solidFill>
              </a:rPr>
              <a:t>Task Management</a:t>
            </a:r>
          </a:p>
          <a:p>
            <a:pPr lvl="2"/>
            <a:r>
              <a:rPr lang="en-US" sz="2000" dirty="0"/>
              <a:t>Establishes the team’s Lean Sigma roadmap</a:t>
            </a:r>
          </a:p>
          <a:p>
            <a:pPr lvl="2"/>
            <a:r>
              <a:rPr lang="en-US" sz="2000" dirty="0"/>
              <a:t>Plans and implements the use of Lean Sigma tools</a:t>
            </a:r>
          </a:p>
          <a:p>
            <a:pPr lvl="2"/>
            <a:r>
              <a:rPr lang="en-US" sz="2000" dirty="0"/>
              <a:t>Facilitates project meetings</a:t>
            </a:r>
          </a:p>
          <a:p>
            <a:pPr lvl="2"/>
            <a:r>
              <a:rPr lang="en-US" sz="2000" dirty="0"/>
              <a:t>Does project management of the team’s work</a:t>
            </a:r>
          </a:p>
          <a:p>
            <a:pPr lvl="2"/>
            <a:r>
              <a:rPr lang="en-US" sz="2000" dirty="0"/>
              <a:t>Manages progress toward objectives.</a:t>
            </a:r>
          </a:p>
          <a:p>
            <a:pPr marL="777240" lvl="2" indent="0">
              <a:buNone/>
            </a:pPr>
            <a:endParaRPr lang="en-US" sz="2000" dirty="0"/>
          </a:p>
          <a:p>
            <a:pPr lvl="1"/>
            <a:r>
              <a:rPr lang="en-US" sz="2400" dirty="0">
                <a:solidFill>
                  <a:srgbClr val="182835"/>
                </a:solidFill>
              </a:rPr>
              <a:t>Team Management</a:t>
            </a:r>
          </a:p>
          <a:p>
            <a:pPr lvl="2"/>
            <a:r>
              <a:rPr lang="en-US" sz="2000" dirty="0"/>
              <a:t>Chooses or recommend team members</a:t>
            </a:r>
          </a:p>
          <a:p>
            <a:pPr lvl="2"/>
            <a:r>
              <a:rPr lang="en-US" sz="2000" dirty="0"/>
              <a:t>Defines ground rules for the project team</a:t>
            </a:r>
          </a:p>
          <a:p>
            <a:pPr lvl="2"/>
            <a:r>
              <a:rPr lang="en-US" sz="2000" dirty="0"/>
              <a:t>Coaches, mentors, and directs project team</a:t>
            </a:r>
          </a:p>
          <a:p>
            <a:pPr lvl="2"/>
            <a:r>
              <a:rPr lang="en-US" sz="2000" dirty="0"/>
              <a:t>Coaches other Six Sigma Belts</a:t>
            </a:r>
          </a:p>
          <a:p>
            <a:pPr lvl="2"/>
            <a:r>
              <a:rPr lang="en-US" sz="2000" dirty="0"/>
              <a:t>Manages the team’s organizational interfaces.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48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91235856"/>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0400"/>
            <a:ext cx="8839200" cy="1146176"/>
          </a:xfrm>
        </p:spPr>
        <p:txBody>
          <a:bodyPr/>
          <a:lstStyle/>
          <a:p>
            <a:r>
              <a:rPr lang="en-US" dirty="0"/>
              <a:t>2.4.3 Attribute &amp; Discrete Capability</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75086642"/>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Process Capability Analysis for Binomial Data</a:t>
            </a:r>
          </a:p>
        </p:txBody>
      </p:sp>
      <p:sp>
        <p:nvSpPr>
          <p:cNvPr id="3" name="Content Placeholder 2"/>
          <p:cNvSpPr>
            <a:spLocks noGrp="1"/>
          </p:cNvSpPr>
          <p:nvPr>
            <p:ph idx="1"/>
          </p:nvPr>
        </p:nvSpPr>
        <p:spPr/>
        <p:txBody>
          <a:bodyPr>
            <a:normAutofit/>
          </a:bodyPr>
          <a:lstStyle/>
          <a:p>
            <a:r>
              <a:rPr lang="en-US" dirty="0"/>
              <a:t>If we are measuring the count of defectives in each sample set to assess the process performance of meeting the customer specifications, we use “%Defective” (percentage of items in the samples that are defective) as the process capability index.</a:t>
            </a:r>
          </a:p>
          <a:p>
            <a:endParaRPr lang="en-US"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481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962805"/>
              </p:ext>
            </p:extLst>
          </p:nvPr>
        </p:nvGraphicFramePr>
        <p:xfrm>
          <a:off x="2362200" y="3276600"/>
          <a:ext cx="2844800" cy="914400"/>
        </p:xfrm>
        <a:graphic>
          <a:graphicData uri="http://schemas.openxmlformats.org/presentationml/2006/ole">
            <mc:AlternateContent xmlns:mc="http://schemas.openxmlformats.org/markup-compatibility/2006">
              <mc:Choice xmlns:v="urn:schemas-microsoft-com:vml" Requires="v">
                <p:oleObj spid="_x0000_s21507" name="Equation" r:id="rId5" imgW="1422400" imgH="457200" progId="Equation.3">
                  <p:embed/>
                </p:oleObj>
              </mc:Choice>
              <mc:Fallback>
                <p:oleObj name="Equation" r:id="rId5" imgW="14224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276600"/>
                        <a:ext cx="2844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362200" y="4382870"/>
            <a:ext cx="6477000" cy="646331"/>
          </a:xfrm>
          <a:prstGeom prst="rect">
            <a:avLst/>
          </a:prstGeom>
          <a:noFill/>
        </p:spPr>
        <p:txBody>
          <a:bodyPr wrap="square" rtlCol="0">
            <a:spAutoFit/>
          </a:bodyPr>
          <a:lstStyle/>
          <a:p>
            <a:r>
              <a:rPr lang="en-US" dirty="0">
                <a:latin typeface="+mj-lt"/>
              </a:rPr>
              <a:t>where N</a:t>
            </a:r>
            <a:r>
              <a:rPr lang="en-US" baseline="-25000" dirty="0">
                <a:latin typeface="+mj-lt"/>
              </a:rPr>
              <a:t>defectives </a:t>
            </a:r>
            <a:r>
              <a:rPr lang="en-US" dirty="0">
                <a:latin typeface="+mj-lt"/>
              </a:rPr>
              <a:t>is the total count of defectives in the samples and N</a:t>
            </a:r>
            <a:r>
              <a:rPr lang="en-US" baseline="-25000" dirty="0">
                <a:latin typeface="+mj-lt"/>
              </a:rPr>
              <a:t>overall</a:t>
            </a:r>
            <a:r>
              <a:rPr lang="en-US" dirty="0">
                <a:latin typeface="+mj-lt"/>
              </a:rPr>
              <a:t> is the sum of all the sample sizes.</a:t>
            </a:r>
            <a:endParaRPr lang="en-US" baseline="-25000" dirty="0">
              <a:latin typeface="+mj-lt"/>
            </a:endParaRPr>
          </a:p>
        </p:txBody>
      </p:sp>
    </p:spTree>
    <p:custDataLst>
      <p:tags r:id="rId2"/>
    </p:custDataLst>
    <p:extLst>
      <p:ext uri="{BB962C8B-B14F-4D97-AF65-F5344CB8AC3E}">
        <p14:creationId xmlns:p14="http://schemas.microsoft.com/office/powerpoint/2010/main" val="2591164059"/>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Process Capability Analysis for Poisson Data</a:t>
            </a:r>
          </a:p>
        </p:txBody>
      </p:sp>
      <p:sp>
        <p:nvSpPr>
          <p:cNvPr id="3" name="Content Placeholder 2"/>
          <p:cNvSpPr>
            <a:spLocks noGrp="1"/>
          </p:cNvSpPr>
          <p:nvPr>
            <p:ph idx="1"/>
          </p:nvPr>
        </p:nvSpPr>
        <p:spPr/>
        <p:txBody>
          <a:bodyPr>
            <a:normAutofit/>
          </a:bodyPr>
          <a:lstStyle/>
          <a:p>
            <a:r>
              <a:rPr lang="en-US" dirty="0"/>
              <a:t>If we are measuring the count of defects in each sample set to assess the process performance of meeting the customer specifications, we use Mean DPU (defects per unit of measurement) as the process capability index.</a:t>
            </a:r>
          </a:p>
        </p:txBody>
      </p:sp>
      <p:sp>
        <p:nvSpPr>
          <p:cNvPr id="8" name="Slide Number Placeholder 7"/>
          <p:cNvSpPr>
            <a:spLocks noGrp="1"/>
          </p:cNvSpPr>
          <p:nvPr>
            <p:ph type="sldNum" sz="quarter" idx="4"/>
          </p:nvPr>
        </p:nvSpPr>
        <p:spPr/>
        <p:txBody>
          <a:bodyPr/>
          <a:lstStyle/>
          <a:p>
            <a:fld id="{5A6A12F4-C341-4E64-9C18-B0BA3358FAF5}" type="slidenum">
              <a:rPr lang="en-US" smtClean="0"/>
              <a:pPr/>
              <a:t>482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78379345"/>
              </p:ext>
            </p:extLst>
          </p:nvPr>
        </p:nvGraphicFramePr>
        <p:xfrm>
          <a:off x="4533900" y="3276600"/>
          <a:ext cx="2133600" cy="1024128"/>
        </p:xfrm>
        <a:graphic>
          <a:graphicData uri="http://schemas.openxmlformats.org/presentationml/2006/ole">
            <mc:AlternateContent xmlns:mc="http://schemas.openxmlformats.org/markup-compatibility/2006">
              <mc:Choice xmlns:v="urn:schemas-microsoft-com:vml" Requires="v">
                <p:oleObj spid="_x0000_s22531" name="Equation" r:id="rId5" imgW="952500" imgH="457200" progId="Equation.3">
                  <p:embed/>
                </p:oleObj>
              </mc:Choice>
              <mc:Fallback>
                <p:oleObj name="Equation" r:id="rId5" imgW="952500" imgH="4572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0" y="3276600"/>
                        <a:ext cx="2133600" cy="1024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743200" y="4522461"/>
            <a:ext cx="6477000" cy="646331"/>
          </a:xfrm>
          <a:prstGeom prst="rect">
            <a:avLst/>
          </a:prstGeom>
          <a:noFill/>
        </p:spPr>
        <p:txBody>
          <a:bodyPr wrap="square" rtlCol="0">
            <a:spAutoFit/>
          </a:bodyPr>
          <a:lstStyle/>
          <a:p>
            <a:r>
              <a:rPr lang="en-US" dirty="0">
                <a:latin typeface="+mj-lt"/>
              </a:rPr>
              <a:t>where N</a:t>
            </a:r>
            <a:r>
              <a:rPr lang="en-US" baseline="-25000" dirty="0">
                <a:latin typeface="+mj-lt"/>
              </a:rPr>
              <a:t>defects </a:t>
            </a:r>
            <a:r>
              <a:rPr lang="en-US" dirty="0">
                <a:latin typeface="+mj-lt"/>
              </a:rPr>
              <a:t>is the total count of defects in the samples and N</a:t>
            </a:r>
            <a:r>
              <a:rPr lang="en-US" baseline="-25000" dirty="0">
                <a:latin typeface="+mj-lt"/>
              </a:rPr>
              <a:t>overall</a:t>
            </a:r>
            <a:r>
              <a:rPr lang="en-US" dirty="0">
                <a:latin typeface="+mj-lt"/>
              </a:rPr>
              <a:t> is the sum of all the units in the samples.</a:t>
            </a:r>
            <a:endParaRPr lang="en-US" baseline="-25000" dirty="0">
              <a:latin typeface="+mj-lt"/>
            </a:endParaRPr>
          </a:p>
        </p:txBody>
      </p:sp>
    </p:spTree>
    <p:custDataLst>
      <p:tags r:id="rId2"/>
    </p:custDataLst>
    <p:extLst>
      <p:ext uri="{BB962C8B-B14F-4D97-AF65-F5344CB8AC3E}">
        <p14:creationId xmlns:p14="http://schemas.microsoft.com/office/powerpoint/2010/main" val="3475577823"/>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2.4.4 Monitoring Techniques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9904967"/>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and Monitoring</a:t>
            </a:r>
          </a:p>
        </p:txBody>
      </p:sp>
      <p:sp>
        <p:nvSpPr>
          <p:cNvPr id="3" name="Content Placeholder 2"/>
          <p:cNvSpPr>
            <a:spLocks noGrp="1"/>
          </p:cNvSpPr>
          <p:nvPr>
            <p:ph idx="1"/>
          </p:nvPr>
        </p:nvSpPr>
        <p:spPr/>
        <p:txBody>
          <a:bodyPr>
            <a:normAutofit/>
          </a:bodyPr>
          <a:lstStyle/>
          <a:p>
            <a:r>
              <a:rPr lang="en-US" dirty="0"/>
              <a:t>In the Measure phase of the project, process stability analysis and process capability analysis are used to baseline the performance of current process.</a:t>
            </a:r>
          </a:p>
          <a:p>
            <a:endParaRPr lang="en-US" dirty="0"/>
          </a:p>
          <a:p>
            <a:r>
              <a:rPr lang="en-US" dirty="0"/>
              <a:t>In the Control phase of the project, process stability analysis and process capability analysis are combined to monitor whether the improved process is maintained consistently as expected.</a:t>
            </a:r>
          </a:p>
        </p:txBody>
      </p:sp>
      <p:sp>
        <p:nvSpPr>
          <p:cNvPr id="6" name="Slide Number Placeholder 5"/>
          <p:cNvSpPr>
            <a:spLocks noGrp="1"/>
          </p:cNvSpPr>
          <p:nvPr>
            <p:ph type="sldNum" sz="quarter" idx="4"/>
          </p:nvPr>
        </p:nvSpPr>
        <p:spPr/>
        <p:txBody>
          <a:bodyPr/>
          <a:lstStyle/>
          <a:p>
            <a:fld id="{5A6A12F4-C341-4E64-9C18-B0BA3358FAF5}" type="slidenum">
              <a:rPr lang="en-US" smtClean="0"/>
              <a:pPr/>
              <a:t>484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73314237"/>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3.0 Control Phase</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81639399"/>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a:xfrm>
            <a:off x="381000" y="1143000"/>
            <a:ext cx="10769600" cy="5486400"/>
          </a:xfrm>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239713"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486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30786636"/>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 Lean Controls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62570254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t>3.1 Lean Controls</a:t>
            </a:r>
          </a:p>
          <a:p>
            <a:pPr marL="287338" indent="0">
              <a:lnSpc>
                <a:spcPct val="110000"/>
              </a:lnSpc>
              <a:spcBef>
                <a:spcPts val="384"/>
              </a:spcBef>
              <a:buNone/>
            </a:pPr>
            <a:r>
              <a:rPr lang="en-US" sz="1600" dirty="0"/>
              <a:t>3.1.1 Control Methods for 5S</a:t>
            </a:r>
          </a:p>
          <a:p>
            <a:pPr marL="287338" indent="0">
              <a:lnSpc>
                <a:spcPct val="110000"/>
              </a:lnSpc>
              <a:spcBef>
                <a:spcPts val="384"/>
              </a:spcBef>
              <a:buNone/>
            </a:pPr>
            <a:r>
              <a:rPr lang="en-US" sz="1600" dirty="0"/>
              <a:t>3.1.2 Kanban</a:t>
            </a:r>
          </a:p>
          <a:p>
            <a:pPr marL="287338" indent="0">
              <a:lnSpc>
                <a:spcPct val="110000"/>
              </a:lnSpc>
              <a:spcBef>
                <a:spcPts val="384"/>
              </a:spcBef>
              <a:buNone/>
            </a:pPr>
            <a:r>
              <a:rPr lang="en-US" sz="1600" dirty="0"/>
              <a:t>3.1.3 Poka-Yoke (Mistake Proofing)</a:t>
            </a:r>
          </a:p>
          <a:p>
            <a:pPr marL="114300" indent="0">
              <a:lnSpc>
                <a:spcPct val="120000"/>
              </a:lnSpc>
              <a:spcBef>
                <a:spcPts val="384"/>
              </a:spcBef>
              <a:buNone/>
            </a:pPr>
            <a:endParaRPr lang="en-US" sz="1600" b="1" dirty="0"/>
          </a:p>
          <a:p>
            <a:pPr marL="239713" indent="0">
              <a:lnSpc>
                <a:spcPct val="120000"/>
              </a:lnSpc>
              <a:spcBef>
                <a:spcPts val="384"/>
              </a:spcBef>
              <a:buNone/>
            </a:pPr>
            <a:r>
              <a:rPr lang="en-US" sz="1600" b="1" dirty="0">
                <a:solidFill>
                  <a:schemeClr val="bg1">
                    <a:lumMod val="50000"/>
                  </a:schemeClr>
                </a:solidFill>
              </a:rPr>
              <a:t>3.2 Six Sigma Control Plans</a:t>
            </a:r>
            <a:endParaRPr lang="en-US" sz="1600" u="sng" dirty="0">
              <a:solidFill>
                <a:schemeClr val="bg1">
                  <a:lumMod val="50000"/>
                </a:schemeClr>
              </a:solidFill>
            </a:endParaRPr>
          </a:p>
          <a:p>
            <a:pPr marL="396875" indent="0">
              <a:lnSpc>
                <a:spcPct val="120000"/>
              </a:lnSpc>
              <a:spcBef>
                <a:spcPts val="384"/>
              </a:spcBef>
              <a:buNone/>
            </a:pPr>
            <a:r>
              <a:rPr lang="en-US" sz="1600" dirty="0">
                <a:solidFill>
                  <a:schemeClr val="bg1">
                    <a:lumMod val="50000"/>
                  </a:schemeClr>
                </a:solidFill>
              </a:rPr>
              <a:t>3.2.1 Cost Benefit Analysis</a:t>
            </a:r>
          </a:p>
          <a:p>
            <a:pPr marL="396875" indent="0">
              <a:lnSpc>
                <a:spcPct val="120000"/>
              </a:lnSpc>
              <a:spcBef>
                <a:spcPts val="384"/>
              </a:spcBef>
              <a:buNone/>
            </a:pPr>
            <a:r>
              <a:rPr lang="en-US" sz="1600" dirty="0">
                <a:solidFill>
                  <a:schemeClr val="bg1">
                    <a:lumMod val="50000"/>
                  </a:schemeClr>
                </a:solidFill>
              </a:rPr>
              <a:t>3.2.2 Elements of the Control Plan</a:t>
            </a:r>
          </a:p>
          <a:p>
            <a:pPr marL="396875" indent="0">
              <a:lnSpc>
                <a:spcPct val="120000"/>
              </a:lnSpc>
              <a:spcBef>
                <a:spcPts val="384"/>
              </a:spcBef>
              <a:buNone/>
            </a:pPr>
            <a:r>
              <a:rPr lang="en-US" sz="1600" dirty="0">
                <a:solidFill>
                  <a:schemeClr val="bg1">
                    <a:lumMod val="50000"/>
                  </a:schemeClr>
                </a:solidFill>
              </a:rPr>
              <a:t>3.2.3 Elements of the Response Plan</a:t>
            </a:r>
          </a:p>
          <a:p>
            <a:pPr marL="114300" indent="0">
              <a:spcBef>
                <a:spcPts val="600"/>
              </a:spcBef>
              <a:buNone/>
            </a:pPr>
            <a:endParaRPr lang="en-US" sz="1600" dirty="0">
              <a:solidFill>
                <a:schemeClr val="bg1">
                  <a:lumMod val="50000"/>
                </a:schemeClr>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488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544759902"/>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3.1.1 Control Methods for 5S</a:t>
            </a:r>
          </a:p>
        </p:txBody>
      </p:sp>
      <p:sp>
        <p:nvSpPr>
          <p:cNvPr id="5" name="Slide Number Placeholder 4"/>
          <p:cNvSpPr>
            <a:spLocks noGrp="1"/>
          </p:cNvSpPr>
          <p:nvPr>
            <p:ph type="sldNum" sz="quarter" idx="4"/>
          </p:nvPr>
        </p:nvSpPr>
        <p:spPr/>
        <p:txBody>
          <a:bodyPr/>
          <a:lstStyle/>
          <a:p>
            <a:fld id="{5A6A12F4-C341-4E64-9C18-B0BA3358FAF5}" type="slidenum">
              <a:rPr lang="en-US" smtClean="0"/>
              <a:pPr/>
              <a:t>489</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70198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Autofit/>
          </a:bodyPr>
          <a:lstStyle/>
          <a:p>
            <a:r>
              <a:rPr lang="en-US" dirty="0"/>
              <a:t>The </a:t>
            </a:r>
            <a:r>
              <a:rPr lang="en-US" b="1" dirty="0"/>
              <a:t>Green Belt </a:t>
            </a:r>
            <a:r>
              <a:rPr lang="en-US" dirty="0"/>
              <a:t>(GB) is considered as a less intense version of Six Sigma professional than the Black Belt (BB). </a:t>
            </a:r>
          </a:p>
          <a:p>
            <a:pPr marL="114300" indent="0">
              <a:buNone/>
            </a:pPr>
            <a:endParaRPr lang="en-US" dirty="0"/>
          </a:p>
          <a:p>
            <a:r>
              <a:rPr lang="en-US" dirty="0"/>
              <a:t>A GB is exposed to all the comprehensive aspects of Six Sigma with less focus on the statistical theories and some other advanced analytical methodologies such as Design of Experiment (DOE).</a:t>
            </a:r>
          </a:p>
          <a:p>
            <a:pPr marL="114300" indent="0">
              <a:buNone/>
            </a:pPr>
            <a:endParaRPr lang="en-US" dirty="0"/>
          </a:p>
          <a:p>
            <a:r>
              <a:rPr lang="en-US" dirty="0"/>
              <a:t>When it comes to project management, a GB has almost the same responsibilities as a BB.</a:t>
            </a:r>
          </a:p>
          <a:p>
            <a:pPr marL="114300" indent="0">
              <a:buNone/>
            </a:pPr>
            <a:endParaRPr lang="en-US" dirty="0"/>
          </a:p>
          <a:p>
            <a:r>
              <a:rPr lang="en-US" dirty="0"/>
              <a:t>In general, the GB works on less complicated and challenging business problems than a BB.</a:t>
            </a:r>
          </a:p>
        </p:txBody>
      </p:sp>
      <p:sp>
        <p:nvSpPr>
          <p:cNvPr id="9" name="Slide Number Placeholder 8"/>
          <p:cNvSpPr>
            <a:spLocks noGrp="1"/>
          </p:cNvSpPr>
          <p:nvPr>
            <p:ph type="sldNum" sz="quarter" idx="4"/>
          </p:nvPr>
        </p:nvSpPr>
        <p:spPr/>
        <p:txBody>
          <a:bodyPr/>
          <a:lstStyle/>
          <a:p>
            <a:fld id="{5A6A12F4-C341-4E64-9C18-B0BA3358FAF5}" type="slidenum">
              <a:rPr lang="en-US" smtClean="0"/>
              <a:pPr/>
              <a:t>49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58810092"/>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5S?</a:t>
            </a:r>
          </a:p>
        </p:txBody>
      </p:sp>
      <p:sp>
        <p:nvSpPr>
          <p:cNvPr id="7" name="Content Placeholder 6"/>
          <p:cNvSpPr>
            <a:spLocks noGrp="1"/>
          </p:cNvSpPr>
          <p:nvPr>
            <p:ph idx="1"/>
          </p:nvPr>
        </p:nvSpPr>
        <p:spPr/>
        <p:txBody>
          <a:bodyPr/>
          <a:lstStyle/>
          <a:p>
            <a:r>
              <a:rPr lang="en-US" dirty="0">
                <a:solidFill>
                  <a:srgbClr val="182835"/>
                </a:solidFill>
              </a:rPr>
              <a:t>5S is a systematic method to organize, order, clean, and standardize a workplace…and keep it that way!</a:t>
            </a:r>
          </a:p>
          <a:p>
            <a:pPr lvl="1"/>
            <a:r>
              <a:rPr lang="en-US" dirty="0">
                <a:solidFill>
                  <a:srgbClr val="182835"/>
                </a:solidFill>
              </a:rPr>
              <a:t>5S is a methodology of organizing and improving the work environment.</a:t>
            </a:r>
          </a:p>
          <a:p>
            <a:endParaRPr lang="en-US" dirty="0">
              <a:solidFill>
                <a:srgbClr val="182835"/>
              </a:solidFill>
            </a:endParaRPr>
          </a:p>
          <a:p>
            <a:r>
              <a:rPr lang="en-US" dirty="0">
                <a:solidFill>
                  <a:srgbClr val="182835"/>
                </a:solidFill>
              </a:rPr>
              <a:t>5S is summarized in five Japanese words, all starting with the letter S:</a:t>
            </a:r>
          </a:p>
          <a:p>
            <a:pPr lvl="1"/>
            <a:r>
              <a:rPr lang="en-US" b="1" dirty="0" err="1">
                <a:solidFill>
                  <a:srgbClr val="182835"/>
                </a:solidFill>
              </a:rPr>
              <a:t>Seiri</a:t>
            </a:r>
            <a:r>
              <a:rPr lang="en-US" dirty="0">
                <a:solidFill>
                  <a:srgbClr val="182835"/>
                </a:solidFill>
              </a:rPr>
              <a:t> (sorting)</a:t>
            </a:r>
          </a:p>
          <a:p>
            <a:pPr lvl="1"/>
            <a:r>
              <a:rPr lang="en-US" b="1" dirty="0" err="1">
                <a:solidFill>
                  <a:srgbClr val="182835"/>
                </a:solidFill>
              </a:rPr>
              <a:t>Seiton</a:t>
            </a:r>
            <a:r>
              <a:rPr lang="en-US" dirty="0">
                <a:solidFill>
                  <a:srgbClr val="182835"/>
                </a:solidFill>
              </a:rPr>
              <a:t> (straightening)</a:t>
            </a:r>
          </a:p>
          <a:p>
            <a:pPr lvl="1"/>
            <a:r>
              <a:rPr lang="en-US" b="1" dirty="0" err="1">
                <a:solidFill>
                  <a:srgbClr val="182835"/>
                </a:solidFill>
              </a:rPr>
              <a:t>Seiso</a:t>
            </a:r>
            <a:r>
              <a:rPr lang="en-US" dirty="0">
                <a:solidFill>
                  <a:srgbClr val="182835"/>
                </a:solidFill>
              </a:rPr>
              <a:t> (shining)</a:t>
            </a:r>
          </a:p>
          <a:p>
            <a:pPr lvl="1"/>
            <a:r>
              <a:rPr lang="en-US" b="1" dirty="0" err="1">
                <a:solidFill>
                  <a:srgbClr val="182835"/>
                </a:solidFill>
              </a:rPr>
              <a:t>Seiketsu</a:t>
            </a:r>
            <a:r>
              <a:rPr lang="en-US" dirty="0">
                <a:solidFill>
                  <a:srgbClr val="182835"/>
                </a:solidFill>
              </a:rPr>
              <a:t> (standardizing)</a:t>
            </a:r>
          </a:p>
          <a:p>
            <a:pPr lvl="1"/>
            <a:r>
              <a:rPr lang="en-US" b="1" dirty="0" err="1">
                <a:solidFill>
                  <a:srgbClr val="182835"/>
                </a:solidFill>
              </a:rPr>
              <a:t>Shisuke</a:t>
            </a:r>
            <a:r>
              <a:rPr lang="en-US" dirty="0">
                <a:solidFill>
                  <a:srgbClr val="182835"/>
                </a:solidFill>
              </a:rPr>
              <a:t> (sustaining).</a:t>
            </a:r>
          </a:p>
          <a:p>
            <a:endParaRPr lang="en-US" dirty="0">
              <a:solidFill>
                <a:srgbClr val="182835"/>
              </a:solidFill>
            </a:endParaRPr>
          </a:p>
          <a:p>
            <a:r>
              <a:rPr lang="en-US" dirty="0">
                <a:solidFill>
                  <a:srgbClr val="182835"/>
                </a:solidFill>
              </a:rPr>
              <a:t>5S was originally developed in Japan, and is widely used to optimize the workplace to increase productivity and efficiency.</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674907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Goals</a:t>
            </a:r>
          </a:p>
        </p:txBody>
      </p:sp>
      <p:sp>
        <p:nvSpPr>
          <p:cNvPr id="3" name="Content Placeholder 2"/>
          <p:cNvSpPr>
            <a:spLocks noGrp="1"/>
          </p:cNvSpPr>
          <p:nvPr>
            <p:ph idx="1"/>
          </p:nvPr>
        </p:nvSpPr>
        <p:spPr/>
        <p:txBody>
          <a:bodyPr>
            <a:normAutofit lnSpcReduction="10000"/>
          </a:bodyPr>
          <a:lstStyle/>
          <a:p>
            <a:r>
              <a:rPr lang="en-US" dirty="0">
                <a:solidFill>
                  <a:srgbClr val="182835"/>
                </a:solidFill>
              </a:rPr>
              <a:t>Reduced waste</a:t>
            </a:r>
          </a:p>
          <a:p>
            <a:r>
              <a:rPr lang="en-US" dirty="0">
                <a:solidFill>
                  <a:srgbClr val="182835"/>
                </a:solidFill>
              </a:rPr>
              <a:t>Reduced cost</a:t>
            </a:r>
          </a:p>
          <a:p>
            <a:r>
              <a:rPr lang="en-US" dirty="0">
                <a:solidFill>
                  <a:srgbClr val="182835"/>
                </a:solidFill>
              </a:rPr>
              <a:t>Establish a work environment that is: </a:t>
            </a:r>
          </a:p>
          <a:p>
            <a:pPr lvl="1"/>
            <a:r>
              <a:rPr lang="en-US" dirty="0">
                <a:solidFill>
                  <a:srgbClr val="182835"/>
                </a:solidFill>
              </a:rPr>
              <a:t>self-explaining</a:t>
            </a:r>
          </a:p>
          <a:p>
            <a:pPr lvl="1"/>
            <a:r>
              <a:rPr lang="en-US" dirty="0">
                <a:solidFill>
                  <a:srgbClr val="182835"/>
                </a:solidFill>
              </a:rPr>
              <a:t>self-ordering</a:t>
            </a:r>
          </a:p>
          <a:p>
            <a:pPr lvl="1"/>
            <a:r>
              <a:rPr lang="en-US" dirty="0">
                <a:solidFill>
                  <a:srgbClr val="182835"/>
                </a:solidFill>
              </a:rPr>
              <a:t>self-regulating</a:t>
            </a:r>
          </a:p>
          <a:p>
            <a:pPr lvl="1"/>
            <a:r>
              <a:rPr lang="en-US" dirty="0">
                <a:solidFill>
                  <a:srgbClr val="182835"/>
                </a:solidFill>
              </a:rPr>
              <a:t>self improving.</a:t>
            </a:r>
          </a:p>
          <a:p>
            <a:pPr lvl="1"/>
            <a:r>
              <a:rPr lang="en-US" dirty="0">
                <a:solidFill>
                  <a:srgbClr val="182835"/>
                </a:solidFill>
              </a:rPr>
              <a:t>Where there is/are </a:t>
            </a:r>
            <a:r>
              <a:rPr lang="en-US" b="1" dirty="0">
                <a:solidFill>
                  <a:srgbClr val="182835"/>
                </a:solidFill>
              </a:rPr>
              <a:t>no more:</a:t>
            </a:r>
          </a:p>
          <a:p>
            <a:pPr lvl="2"/>
            <a:r>
              <a:rPr lang="en-US" dirty="0">
                <a:solidFill>
                  <a:srgbClr val="182835"/>
                </a:solidFill>
              </a:rPr>
              <a:t>Wandering and/or searching</a:t>
            </a:r>
          </a:p>
          <a:p>
            <a:pPr lvl="2"/>
            <a:r>
              <a:rPr lang="en-US" dirty="0">
                <a:solidFill>
                  <a:srgbClr val="182835"/>
                </a:solidFill>
              </a:rPr>
              <a:t>Waiting or delays</a:t>
            </a:r>
          </a:p>
          <a:p>
            <a:pPr lvl="2"/>
            <a:r>
              <a:rPr lang="en-US" dirty="0">
                <a:solidFill>
                  <a:srgbClr val="182835"/>
                </a:solidFill>
              </a:rPr>
              <a:t>Secrets hiding spots for tools</a:t>
            </a:r>
          </a:p>
          <a:p>
            <a:pPr lvl="2"/>
            <a:r>
              <a:rPr lang="en-US" dirty="0">
                <a:solidFill>
                  <a:srgbClr val="182835"/>
                </a:solidFill>
              </a:rPr>
              <a:t>Obstacles or detours</a:t>
            </a:r>
          </a:p>
          <a:p>
            <a:pPr lvl="2"/>
            <a:r>
              <a:rPr lang="en-US" dirty="0">
                <a:solidFill>
                  <a:srgbClr val="182835"/>
                </a:solidFill>
              </a:rPr>
              <a:t>Extra pieces, parts, materials, etc.</a:t>
            </a:r>
          </a:p>
          <a:p>
            <a:pPr lvl="2"/>
            <a:r>
              <a:rPr lang="en-US" dirty="0">
                <a:solidFill>
                  <a:srgbClr val="182835"/>
                </a:solidFill>
              </a:rPr>
              <a:t>Injuries</a:t>
            </a:r>
          </a:p>
          <a:p>
            <a:pPr lvl="2"/>
            <a:r>
              <a:rPr lang="en-US" dirty="0">
                <a:solidFill>
                  <a:srgbClr val="182835"/>
                </a:solidFill>
              </a:rPr>
              <a:t>Waste.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69936148"/>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Benefits</a:t>
            </a:r>
          </a:p>
        </p:txBody>
      </p:sp>
      <p:sp>
        <p:nvSpPr>
          <p:cNvPr id="3" name="Content Placeholder 2"/>
          <p:cNvSpPr>
            <a:spLocks noGrp="1"/>
          </p:cNvSpPr>
          <p:nvPr>
            <p:ph idx="1"/>
          </p:nvPr>
        </p:nvSpPr>
        <p:spPr/>
        <p:txBody>
          <a:bodyPr>
            <a:normAutofit/>
          </a:bodyPr>
          <a:lstStyle/>
          <a:p>
            <a:r>
              <a:rPr lang="en-US" dirty="0"/>
              <a:t>Reduced changeovers </a:t>
            </a:r>
          </a:p>
          <a:p>
            <a:r>
              <a:rPr lang="en-US" dirty="0"/>
              <a:t>Reduced defects</a:t>
            </a:r>
          </a:p>
          <a:p>
            <a:r>
              <a:rPr lang="en-US" dirty="0"/>
              <a:t>Reduced waste</a:t>
            </a:r>
          </a:p>
          <a:p>
            <a:r>
              <a:rPr lang="en-US" dirty="0"/>
              <a:t>Reduced delays </a:t>
            </a:r>
          </a:p>
          <a:p>
            <a:r>
              <a:rPr lang="en-US" dirty="0"/>
              <a:t>Reduced injuries </a:t>
            </a:r>
          </a:p>
          <a:p>
            <a:r>
              <a:rPr lang="en-US" dirty="0"/>
              <a:t>Reduced breakdowns </a:t>
            </a:r>
          </a:p>
          <a:p>
            <a:r>
              <a:rPr lang="en-US" dirty="0"/>
              <a:t>Reduced complaints</a:t>
            </a:r>
          </a:p>
          <a:p>
            <a:r>
              <a:rPr lang="en-US" dirty="0"/>
              <a:t>Reduced red ink</a:t>
            </a:r>
          </a:p>
          <a:p>
            <a:r>
              <a:rPr lang="en-US" dirty="0"/>
              <a:t>Higher quality</a:t>
            </a:r>
          </a:p>
          <a:p>
            <a:r>
              <a:rPr lang="en-US" dirty="0"/>
              <a:t>Lower costs</a:t>
            </a:r>
          </a:p>
          <a:p>
            <a:r>
              <a:rPr lang="en-US" dirty="0"/>
              <a:t>Safer work environment</a:t>
            </a:r>
          </a:p>
          <a:p>
            <a:r>
              <a:rPr lang="en-US" dirty="0"/>
              <a:t>Greater associate and equipment capacity</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1993797"/>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5S Systems Reported Results </a:t>
            </a:r>
          </a:p>
        </p:txBody>
      </p:sp>
      <p:sp>
        <p:nvSpPr>
          <p:cNvPr id="3" name="Content Placeholder 2"/>
          <p:cNvSpPr>
            <a:spLocks noGrp="1"/>
          </p:cNvSpPr>
          <p:nvPr>
            <p:ph idx="1"/>
          </p:nvPr>
        </p:nvSpPr>
        <p:spPr/>
        <p:txBody>
          <a:bodyPr>
            <a:noAutofit/>
          </a:bodyPr>
          <a:lstStyle/>
          <a:p>
            <a:r>
              <a:rPr lang="en-US" dirty="0"/>
              <a:t>Cut in floor space:				60%</a:t>
            </a:r>
          </a:p>
          <a:p>
            <a:r>
              <a:rPr lang="en-US" dirty="0"/>
              <a:t>Cut in flow distance:				80%</a:t>
            </a:r>
          </a:p>
          <a:p>
            <a:r>
              <a:rPr lang="en-US" dirty="0"/>
              <a:t>Cut in accidents:					70%</a:t>
            </a:r>
          </a:p>
          <a:p>
            <a:r>
              <a:rPr lang="en-US" dirty="0"/>
              <a:t>Cut in rack storage:				68%</a:t>
            </a:r>
          </a:p>
          <a:p>
            <a:r>
              <a:rPr lang="en-US" dirty="0"/>
              <a:t>Cut in number of forklifts:			45%</a:t>
            </a:r>
          </a:p>
          <a:p>
            <a:r>
              <a:rPr lang="en-US" dirty="0"/>
              <a:t>Cut in machine changeover time:		62%</a:t>
            </a:r>
          </a:p>
          <a:p>
            <a:r>
              <a:rPr lang="en-US" dirty="0"/>
              <a:t>Cut in annual physical inventory time:		50%</a:t>
            </a:r>
          </a:p>
          <a:p>
            <a:r>
              <a:rPr lang="en-US" dirty="0"/>
              <a:t>Cut in classroom training requirements:	55%</a:t>
            </a:r>
          </a:p>
          <a:p>
            <a:r>
              <a:rPr lang="en-US" dirty="0"/>
              <a:t>Cut in nonconformance in assembly:		96%</a:t>
            </a:r>
          </a:p>
          <a:p>
            <a:r>
              <a:rPr lang="en-US" dirty="0"/>
              <a:t>Increase in test yields:				50%</a:t>
            </a:r>
          </a:p>
          <a:p>
            <a:r>
              <a:rPr lang="en-US" dirty="0"/>
              <a:t>Late deliveries:					  0%</a:t>
            </a:r>
          </a:p>
          <a:p>
            <a:r>
              <a:rPr lang="en-US" dirty="0"/>
              <a:t>Increase in throughput:   			15%</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493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02984169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(Seiri)</a:t>
            </a:r>
          </a:p>
        </p:txBody>
      </p:sp>
      <p:sp>
        <p:nvSpPr>
          <p:cNvPr id="3" name="Content Placeholder 2"/>
          <p:cNvSpPr>
            <a:spLocks noGrp="1"/>
          </p:cNvSpPr>
          <p:nvPr>
            <p:ph idx="1"/>
          </p:nvPr>
        </p:nvSpPr>
        <p:spPr>
          <a:xfrm>
            <a:off x="4038600" y="1295400"/>
            <a:ext cx="6858000" cy="5486400"/>
          </a:xfrm>
        </p:spPr>
        <p:txBody>
          <a:bodyPr>
            <a:normAutofit/>
          </a:bodyPr>
          <a:lstStyle/>
          <a:p>
            <a:r>
              <a:rPr lang="en-US" dirty="0"/>
              <a:t>Go through all the tools, parts, equipment, supply, and material in the workplace.</a:t>
            </a:r>
          </a:p>
          <a:p>
            <a:endParaRPr lang="en-US" dirty="0"/>
          </a:p>
          <a:p>
            <a:r>
              <a:rPr lang="en-US" dirty="0"/>
              <a:t>Categorize them into two major groups: needed and unneeded.</a:t>
            </a:r>
          </a:p>
          <a:p>
            <a:endParaRPr lang="en-US" dirty="0"/>
          </a:p>
          <a:p>
            <a:r>
              <a:rPr lang="en-US" dirty="0"/>
              <a:t>Eliminate the unneeded items from the workplace. Dispose of or recycle those items.</a:t>
            </a:r>
          </a:p>
          <a:p>
            <a:endParaRPr lang="en-US" dirty="0"/>
          </a:p>
          <a:p>
            <a:r>
              <a:rPr lang="en-US" dirty="0"/>
              <a:t>Keep the needed items and sort them in the order of priority.  </a:t>
            </a:r>
            <a:r>
              <a:rPr lang="en-US" b="1" dirty="0"/>
              <a:t>When in doubt…throw it out!</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117600" y="2081963"/>
            <a:ext cx="2438400" cy="2633472"/>
          </a:xfrm>
          <a:prstGeom prst="rect">
            <a:avLst/>
          </a:prstGeom>
        </p:spPr>
      </p:pic>
    </p:spTree>
    <p:custDataLst>
      <p:tags r:id="rId1"/>
    </p:custDataLst>
    <p:extLst>
      <p:ext uri="{BB962C8B-B14F-4D97-AF65-F5344CB8AC3E}">
        <p14:creationId xmlns:p14="http://schemas.microsoft.com/office/powerpoint/2010/main" val="2113248028"/>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Straightening (Seiton)</a:t>
            </a:r>
          </a:p>
        </p:txBody>
      </p:sp>
      <p:sp>
        <p:nvSpPr>
          <p:cNvPr id="3" name="Content Placeholder 2"/>
          <p:cNvSpPr>
            <a:spLocks noGrp="1"/>
          </p:cNvSpPr>
          <p:nvPr>
            <p:ph idx="1"/>
          </p:nvPr>
        </p:nvSpPr>
        <p:spPr>
          <a:xfrm>
            <a:off x="4436293" y="1320053"/>
            <a:ext cx="6451600" cy="5239871"/>
          </a:xfrm>
        </p:spPr>
        <p:txBody>
          <a:bodyPr>
            <a:noAutofit/>
          </a:bodyPr>
          <a:lstStyle/>
          <a:p>
            <a:r>
              <a:rPr lang="en-US" b="1" dirty="0">
                <a:solidFill>
                  <a:srgbClr val="182835"/>
                </a:solidFill>
              </a:rPr>
              <a:t>Straightening</a:t>
            </a:r>
            <a:r>
              <a:rPr lang="en-US" dirty="0">
                <a:solidFill>
                  <a:srgbClr val="182835"/>
                </a:solidFill>
              </a:rPr>
              <a:t> in 5S is also called </a:t>
            </a:r>
            <a:r>
              <a:rPr lang="en-US" b="1" dirty="0">
                <a:solidFill>
                  <a:srgbClr val="182835"/>
                </a:solidFill>
              </a:rPr>
              <a:t>setting in order.</a:t>
            </a:r>
            <a:endParaRPr lang="en-US" dirty="0">
              <a:solidFill>
                <a:srgbClr val="182835"/>
              </a:solidFill>
            </a:endParaRPr>
          </a:p>
          <a:p>
            <a:r>
              <a:rPr lang="en-US" dirty="0">
                <a:solidFill>
                  <a:srgbClr val="182835"/>
                </a:solidFill>
              </a:rPr>
              <a:t>Label each needed item.</a:t>
            </a:r>
          </a:p>
          <a:p>
            <a:r>
              <a:rPr lang="en-US" dirty="0">
                <a:solidFill>
                  <a:srgbClr val="182835"/>
                </a:solidFill>
              </a:rPr>
              <a:t>Store items at their best locations so that the workers can find them easily whenever they needed any item.</a:t>
            </a:r>
          </a:p>
          <a:p>
            <a:r>
              <a:rPr lang="en-US" dirty="0">
                <a:solidFill>
                  <a:srgbClr val="182835"/>
                </a:solidFill>
              </a:rPr>
              <a:t>Reduce the motion and time required to locate and obtain any item whenever it is needed. </a:t>
            </a:r>
          </a:p>
          <a:p>
            <a:r>
              <a:rPr lang="en-US" dirty="0">
                <a:solidFill>
                  <a:srgbClr val="182835"/>
                </a:solidFill>
              </a:rPr>
              <a:t>Promote an efficient work flow path.</a:t>
            </a:r>
          </a:p>
          <a:p>
            <a:r>
              <a:rPr lang="en-US" dirty="0">
                <a:solidFill>
                  <a:srgbClr val="182835"/>
                </a:solidFill>
              </a:rPr>
              <a:t>Use visual aids like the tool board image on this page.</a:t>
            </a:r>
          </a:p>
        </p:txBody>
      </p:sp>
      <p:sp>
        <p:nvSpPr>
          <p:cNvPr id="6" name="Slide Number Placeholder 5"/>
          <p:cNvSpPr>
            <a:spLocks noGrp="1"/>
          </p:cNvSpPr>
          <p:nvPr>
            <p:ph type="sldNum" sz="quarter" idx="4"/>
          </p:nvPr>
        </p:nvSpPr>
        <p:spPr/>
        <p:txBody>
          <a:bodyPr/>
          <a:lstStyle/>
          <a:p>
            <a:fld id="{5A6A12F4-C341-4E64-9C18-B0BA3358FAF5}" type="slidenum">
              <a:rPr lang="en-US" smtClean="0"/>
              <a:pPr/>
              <a:t>495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828800"/>
            <a:ext cx="2975304"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43523522"/>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Shining (Seiso)</a:t>
            </a:r>
          </a:p>
        </p:txBody>
      </p:sp>
      <p:sp>
        <p:nvSpPr>
          <p:cNvPr id="3" name="Content Placeholder 2"/>
          <p:cNvSpPr>
            <a:spLocks noGrp="1"/>
          </p:cNvSpPr>
          <p:nvPr>
            <p:ph idx="1"/>
          </p:nvPr>
        </p:nvSpPr>
        <p:spPr>
          <a:xfrm>
            <a:off x="3683000" y="1219200"/>
            <a:ext cx="7086600" cy="5486400"/>
          </a:xfrm>
        </p:spPr>
        <p:txBody>
          <a:bodyPr>
            <a:normAutofit/>
          </a:bodyPr>
          <a:lstStyle/>
          <a:p>
            <a:r>
              <a:rPr lang="en-US" b="1" dirty="0">
                <a:solidFill>
                  <a:srgbClr val="182835"/>
                </a:solidFill>
              </a:rPr>
              <a:t>Shining</a:t>
            </a:r>
            <a:r>
              <a:rPr lang="en-US" dirty="0">
                <a:solidFill>
                  <a:srgbClr val="182835"/>
                </a:solidFill>
              </a:rPr>
              <a:t> in 5S is also called </a:t>
            </a:r>
            <a:r>
              <a:rPr lang="en-US" b="1" dirty="0">
                <a:solidFill>
                  <a:srgbClr val="182835"/>
                </a:solidFill>
              </a:rPr>
              <a:t>sweeping</a:t>
            </a:r>
            <a:r>
              <a:rPr lang="en-US" dirty="0">
                <a:solidFill>
                  <a:srgbClr val="182835"/>
                </a:solidFill>
              </a:rPr>
              <a:t>.</a:t>
            </a:r>
          </a:p>
          <a:p>
            <a:endParaRPr lang="en-US" dirty="0">
              <a:solidFill>
                <a:srgbClr val="182835"/>
              </a:solidFill>
            </a:endParaRPr>
          </a:p>
          <a:p>
            <a:r>
              <a:rPr lang="en-US" dirty="0">
                <a:solidFill>
                  <a:srgbClr val="182835"/>
                </a:solidFill>
              </a:rPr>
              <a:t>Clean the workplace thoroughly.</a:t>
            </a:r>
          </a:p>
          <a:p>
            <a:endParaRPr lang="en-US" dirty="0">
              <a:solidFill>
                <a:srgbClr val="182835"/>
              </a:solidFill>
            </a:endParaRPr>
          </a:p>
          <a:p>
            <a:r>
              <a:rPr lang="en-US" dirty="0">
                <a:solidFill>
                  <a:srgbClr val="182835"/>
                </a:solidFill>
              </a:rPr>
              <a:t>Maintain the tidiness of the workplace.</a:t>
            </a:r>
          </a:p>
          <a:p>
            <a:endParaRPr lang="en-US" dirty="0">
              <a:solidFill>
                <a:srgbClr val="182835"/>
              </a:solidFill>
            </a:endParaRPr>
          </a:p>
          <a:p>
            <a:r>
              <a:rPr lang="en-US" dirty="0">
                <a:solidFill>
                  <a:srgbClr val="182835"/>
                </a:solidFill>
              </a:rPr>
              <a:t>Make sure every item is located at the specific location where it should be.</a:t>
            </a:r>
          </a:p>
          <a:p>
            <a:endParaRPr lang="en-US" dirty="0">
              <a:solidFill>
                <a:srgbClr val="182835"/>
              </a:solidFill>
            </a:endParaRPr>
          </a:p>
          <a:p>
            <a:r>
              <a:rPr lang="en-US" dirty="0">
                <a:solidFill>
                  <a:srgbClr val="182835"/>
                </a:solidFill>
              </a:rPr>
              <a:t>Create the ownership in the team to keep the work area clean and organized.</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6386" name="Picture 2" descr="http://www.businessmagnet.co.uk/images/dunnclean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62200"/>
            <a:ext cx="2038350" cy="19203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228677"/>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Standardizing (Seiketsu )</a:t>
            </a:r>
          </a:p>
        </p:txBody>
      </p:sp>
      <p:sp>
        <p:nvSpPr>
          <p:cNvPr id="3" name="Content Placeholder 2"/>
          <p:cNvSpPr>
            <a:spLocks noGrp="1"/>
          </p:cNvSpPr>
          <p:nvPr>
            <p:ph idx="1"/>
          </p:nvPr>
        </p:nvSpPr>
        <p:spPr/>
        <p:txBody>
          <a:bodyPr>
            <a:normAutofit/>
          </a:bodyPr>
          <a:lstStyle/>
          <a:p>
            <a:r>
              <a:rPr lang="en-US" b="1" dirty="0">
                <a:solidFill>
                  <a:srgbClr val="182835"/>
                </a:solidFill>
              </a:rPr>
              <a:t>Standardize </a:t>
            </a:r>
            <a:r>
              <a:rPr lang="en-US" dirty="0">
                <a:solidFill>
                  <a:srgbClr val="182835"/>
                </a:solidFill>
              </a:rPr>
              <a:t>the workstation and the layout of tools, equipment, and parts.</a:t>
            </a:r>
          </a:p>
          <a:p>
            <a:endParaRPr lang="en-US" dirty="0">
              <a:solidFill>
                <a:srgbClr val="182835"/>
              </a:solidFill>
            </a:endParaRPr>
          </a:p>
          <a:p>
            <a:r>
              <a:rPr lang="en-US" dirty="0">
                <a:solidFill>
                  <a:srgbClr val="182835"/>
                </a:solidFill>
              </a:rPr>
              <a:t>Create identical workstations with a consistent way of storing the items at their specific locations so that workers can be moved around to any workstation any time and perform the same task.</a:t>
            </a:r>
          </a:p>
          <a:p>
            <a:pPr marL="114300" indent="0">
              <a:buNone/>
            </a:pPr>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85699378"/>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Sustaining (Shisuke)</a:t>
            </a:r>
          </a:p>
        </p:txBody>
      </p:sp>
      <p:sp>
        <p:nvSpPr>
          <p:cNvPr id="3" name="Content Placeholder 2"/>
          <p:cNvSpPr>
            <a:spLocks noGrp="1"/>
          </p:cNvSpPr>
          <p:nvPr>
            <p:ph idx="1"/>
          </p:nvPr>
        </p:nvSpPr>
        <p:spPr/>
        <p:txBody>
          <a:bodyPr>
            <a:normAutofit/>
          </a:bodyPr>
          <a:lstStyle/>
          <a:p>
            <a:r>
              <a:rPr lang="en-US" b="1" dirty="0">
                <a:solidFill>
                  <a:srgbClr val="182835"/>
                </a:solidFill>
              </a:rPr>
              <a:t>Sustaining</a:t>
            </a:r>
            <a:r>
              <a:rPr lang="en-US" dirty="0">
                <a:solidFill>
                  <a:srgbClr val="182835"/>
                </a:solidFill>
              </a:rPr>
              <a:t> in 5S is also called </a:t>
            </a:r>
            <a:r>
              <a:rPr lang="en-US" b="1" dirty="0">
                <a:solidFill>
                  <a:srgbClr val="182835"/>
                </a:solidFill>
              </a:rPr>
              <a:t>self-discipline</a:t>
            </a:r>
            <a:r>
              <a:rPr lang="en-US" dirty="0">
                <a:solidFill>
                  <a:srgbClr val="182835"/>
                </a:solidFill>
              </a:rPr>
              <a:t>.</a:t>
            </a:r>
          </a:p>
          <a:p>
            <a:r>
              <a:rPr lang="en-US" dirty="0">
                <a:solidFill>
                  <a:srgbClr val="182835"/>
                </a:solidFill>
              </a:rPr>
              <a:t>Create the culture in the team to follow the first four S’s consistently.</a:t>
            </a:r>
          </a:p>
          <a:p>
            <a:r>
              <a:rPr lang="en-US" dirty="0">
                <a:solidFill>
                  <a:srgbClr val="182835"/>
                </a:solidFill>
              </a:rPr>
              <a:t>Avoid falling back to the old ways of cluttered and unorganized work environment.</a:t>
            </a:r>
          </a:p>
          <a:p>
            <a:r>
              <a:rPr lang="en-US" dirty="0">
                <a:solidFill>
                  <a:srgbClr val="182835"/>
                </a:solidFill>
              </a:rPr>
              <a:t>Keep the momentum of optimizing the workplace.</a:t>
            </a:r>
          </a:p>
          <a:p>
            <a:r>
              <a:rPr lang="en-US" dirty="0">
                <a:solidFill>
                  <a:srgbClr val="182835"/>
                </a:solidFill>
              </a:rPr>
              <a:t>Promote innovations of workplace improvement.</a:t>
            </a:r>
          </a:p>
          <a:p>
            <a:r>
              <a:rPr lang="en-US" dirty="0">
                <a:solidFill>
                  <a:srgbClr val="182835"/>
                </a:solidFill>
              </a:rPr>
              <a:t>Sustain the first fours S’s using:</a:t>
            </a:r>
          </a:p>
          <a:p>
            <a:pPr lvl="1"/>
            <a:r>
              <a:rPr lang="en-US" dirty="0">
                <a:solidFill>
                  <a:srgbClr val="182835"/>
                </a:solidFill>
              </a:rPr>
              <a:t>5S Maps</a:t>
            </a:r>
          </a:p>
          <a:p>
            <a:pPr lvl="1"/>
            <a:r>
              <a:rPr lang="en-US" dirty="0">
                <a:solidFill>
                  <a:srgbClr val="182835"/>
                </a:solidFill>
              </a:rPr>
              <a:t>5S Schedules</a:t>
            </a:r>
          </a:p>
          <a:p>
            <a:pPr lvl="1"/>
            <a:r>
              <a:rPr lang="en-US" dirty="0">
                <a:solidFill>
                  <a:srgbClr val="182835"/>
                </a:solidFill>
              </a:rPr>
              <a:t>5S Job cycle charts</a:t>
            </a:r>
          </a:p>
          <a:p>
            <a:pPr lvl="1"/>
            <a:r>
              <a:rPr lang="en-US" dirty="0">
                <a:solidFill>
                  <a:srgbClr val="182835"/>
                </a:solidFill>
              </a:rPr>
              <a:t>Integration of regular work duties</a:t>
            </a:r>
          </a:p>
          <a:p>
            <a:pPr lvl="1"/>
            <a:r>
              <a:rPr lang="en-US" dirty="0">
                <a:solidFill>
                  <a:srgbClr val="182835"/>
                </a:solidFill>
              </a:rPr>
              <a:t>5S Blitz schedules</a:t>
            </a:r>
          </a:p>
          <a:p>
            <a:pPr lvl="1"/>
            <a:r>
              <a:rPr lang="en-US" dirty="0">
                <a:solidFill>
                  <a:srgbClr val="182835"/>
                </a:solidFill>
              </a:rPr>
              <a:t>Daily workplace scans.</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27431721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Summary of 5S</a:t>
            </a:r>
          </a:p>
        </p:txBody>
      </p:sp>
      <p:sp>
        <p:nvSpPr>
          <p:cNvPr id="3" name="Content Placeholder 2"/>
          <p:cNvSpPr>
            <a:spLocks noGrp="1"/>
          </p:cNvSpPr>
          <p:nvPr>
            <p:ph idx="1"/>
          </p:nvPr>
        </p:nvSpPr>
        <p:spPr/>
        <p:txBody>
          <a:bodyPr>
            <a:normAutofit/>
          </a:bodyPr>
          <a:lstStyle/>
          <a:p>
            <a:r>
              <a:rPr lang="en-US" b="1" dirty="0">
                <a:solidFill>
                  <a:srgbClr val="182835"/>
                </a:solidFill>
              </a:rPr>
              <a:t>Sort</a:t>
            </a:r>
            <a:r>
              <a:rPr lang="en-US" dirty="0">
                <a:solidFill>
                  <a:srgbClr val="182835"/>
                </a:solidFill>
              </a:rPr>
              <a:t> – “when in doubt, move it out.”</a:t>
            </a:r>
          </a:p>
          <a:p>
            <a:endParaRPr lang="en-US" b="1" dirty="0">
              <a:solidFill>
                <a:srgbClr val="182835"/>
              </a:solidFill>
            </a:endParaRPr>
          </a:p>
          <a:p>
            <a:r>
              <a:rPr lang="en-US" b="1" dirty="0">
                <a:solidFill>
                  <a:srgbClr val="182835"/>
                </a:solidFill>
              </a:rPr>
              <a:t>Set in Order</a:t>
            </a:r>
            <a:r>
              <a:rPr lang="en-US" dirty="0">
                <a:solidFill>
                  <a:srgbClr val="182835"/>
                </a:solidFill>
              </a:rPr>
              <a:t> – Organize all necessary tools, parts, and components of production. Use visual ordering techniques wherever possible.</a:t>
            </a:r>
          </a:p>
          <a:p>
            <a:endParaRPr lang="en-US" b="1" dirty="0">
              <a:solidFill>
                <a:srgbClr val="182835"/>
              </a:solidFill>
            </a:endParaRPr>
          </a:p>
          <a:p>
            <a:r>
              <a:rPr lang="en-US" b="1" dirty="0">
                <a:solidFill>
                  <a:srgbClr val="182835"/>
                </a:solidFill>
              </a:rPr>
              <a:t>Shine</a:t>
            </a:r>
            <a:r>
              <a:rPr lang="en-US" dirty="0">
                <a:solidFill>
                  <a:srgbClr val="182835"/>
                </a:solidFill>
              </a:rPr>
              <a:t> – Clean machines and/or work areas. Set regular cleaning schedules and responsibilities.</a:t>
            </a:r>
          </a:p>
          <a:p>
            <a:endParaRPr lang="en-US" b="1" dirty="0">
              <a:solidFill>
                <a:srgbClr val="182835"/>
              </a:solidFill>
            </a:endParaRPr>
          </a:p>
          <a:p>
            <a:r>
              <a:rPr lang="en-US" b="1" dirty="0">
                <a:solidFill>
                  <a:srgbClr val="182835"/>
                </a:solidFill>
              </a:rPr>
              <a:t>Standardize</a:t>
            </a:r>
            <a:r>
              <a:rPr lang="en-US" dirty="0">
                <a:solidFill>
                  <a:srgbClr val="182835"/>
                </a:solidFill>
              </a:rPr>
              <a:t> – Solidify previous three steps, make 5S a regular part of the work environment and everyday life.</a:t>
            </a:r>
          </a:p>
          <a:p>
            <a:endParaRPr lang="en-US" b="1" dirty="0">
              <a:solidFill>
                <a:srgbClr val="182835"/>
              </a:solidFill>
            </a:endParaRPr>
          </a:p>
          <a:p>
            <a:r>
              <a:rPr lang="en-US" b="1" dirty="0">
                <a:solidFill>
                  <a:srgbClr val="182835"/>
                </a:solidFill>
              </a:rPr>
              <a:t>Sustain</a:t>
            </a:r>
            <a:r>
              <a:rPr lang="en-US" dirty="0">
                <a:solidFill>
                  <a:srgbClr val="182835"/>
                </a:solidFill>
              </a:rPr>
              <a:t> – Audit, manage, and comply with established five-s guidelines for your business or facility</a:t>
            </a:r>
          </a:p>
          <a:p>
            <a:endParaRPr lang="en-US" dirty="0">
              <a:solidFill>
                <a:srgbClr val="182835"/>
              </a:solidFill>
            </a:endParaRPr>
          </a:p>
        </p:txBody>
      </p:sp>
      <p:sp>
        <p:nvSpPr>
          <p:cNvPr id="6" name="Slide Number Placeholder 5"/>
          <p:cNvSpPr>
            <a:spLocks noGrp="1"/>
          </p:cNvSpPr>
          <p:nvPr>
            <p:ph type="sldNum" sz="quarter" idx="4"/>
          </p:nvPr>
        </p:nvSpPr>
        <p:spPr/>
        <p:txBody>
          <a:bodyPr/>
          <a:lstStyle/>
          <a:p>
            <a:fld id="{5A6A12F4-C341-4E64-9C18-B0BA3358FAF5}" type="slidenum">
              <a:rPr lang="en-US" smtClean="0"/>
              <a:pPr/>
              <a:t>499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7133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1.1.1 What is Six Sigma</a:t>
            </a:r>
          </a:p>
        </p:txBody>
      </p:sp>
      <p:sp>
        <p:nvSpPr>
          <p:cNvPr id="8" name="Slide Number Placeholder 7"/>
          <p:cNvSpPr>
            <a:spLocks noGrp="1"/>
          </p:cNvSpPr>
          <p:nvPr>
            <p:ph type="sldNum" sz="quarter" idx="4"/>
          </p:nvPr>
        </p:nvSpPr>
        <p:spPr/>
        <p:txBody>
          <a:bodyPr/>
          <a:lstStyle/>
          <a:p>
            <a:fld id="{5A6A12F4-C341-4E64-9C18-B0BA3358FAF5}" type="slidenum">
              <a:rPr lang="en-US" smtClean="0"/>
              <a:pPr/>
              <a:t>5</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766235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GB</a:t>
            </a:r>
          </a:p>
        </p:txBody>
      </p:sp>
      <p:sp>
        <p:nvSpPr>
          <p:cNvPr id="3" name="Content Placeholder 2"/>
          <p:cNvSpPr>
            <a:spLocks noGrp="1"/>
          </p:cNvSpPr>
          <p:nvPr>
            <p:ph idx="1"/>
          </p:nvPr>
        </p:nvSpPr>
        <p:spPr/>
        <p:txBody>
          <a:bodyPr>
            <a:normAutofit fontScale="62500" lnSpcReduction="20000"/>
          </a:bodyPr>
          <a:lstStyle/>
          <a:p>
            <a:r>
              <a:rPr lang="en-US" sz="3500" b="1" dirty="0">
                <a:solidFill>
                  <a:srgbClr val="182835"/>
                </a:solidFill>
              </a:rPr>
              <a:t>Typical Responsibilities of a Green Belt</a:t>
            </a:r>
            <a:endParaRPr lang="en-US" sz="3500" dirty="0">
              <a:solidFill>
                <a:srgbClr val="182835"/>
              </a:solidFill>
            </a:endParaRPr>
          </a:p>
          <a:p>
            <a:pPr lvl="1"/>
            <a:r>
              <a:rPr lang="en-US" sz="3200" dirty="0">
                <a:solidFill>
                  <a:srgbClr val="182835"/>
                </a:solidFill>
              </a:rPr>
              <a:t>Project Management</a:t>
            </a:r>
          </a:p>
          <a:p>
            <a:pPr lvl="2"/>
            <a:r>
              <a:rPr lang="en-US" sz="2900" dirty="0"/>
              <a:t>Defines the project, scope, team etc.</a:t>
            </a:r>
          </a:p>
          <a:p>
            <a:pPr lvl="2"/>
            <a:r>
              <a:rPr lang="en-US" sz="2900" dirty="0"/>
              <a:t>Marshals resources</a:t>
            </a:r>
          </a:p>
          <a:p>
            <a:pPr lvl="2"/>
            <a:r>
              <a:rPr lang="en-US" sz="2900" dirty="0"/>
              <a:t>Sets goals, timelines, and milestones</a:t>
            </a:r>
          </a:p>
          <a:p>
            <a:pPr lvl="2"/>
            <a:r>
              <a:rPr lang="en-US" sz="2900" dirty="0"/>
              <a:t>Reports-out/updates stakeholders and executives.</a:t>
            </a:r>
          </a:p>
          <a:p>
            <a:pPr lvl="1"/>
            <a:r>
              <a:rPr lang="en-US" sz="3200" dirty="0">
                <a:solidFill>
                  <a:srgbClr val="182835"/>
                </a:solidFill>
              </a:rPr>
              <a:t>Task Management</a:t>
            </a:r>
          </a:p>
          <a:p>
            <a:pPr lvl="2"/>
            <a:r>
              <a:rPr lang="en-US" sz="2900" dirty="0"/>
              <a:t>Establishes the team’s Lean Sigma Roadmap</a:t>
            </a:r>
          </a:p>
          <a:p>
            <a:pPr lvl="2"/>
            <a:r>
              <a:rPr lang="en-US" sz="2900" dirty="0"/>
              <a:t>Plans and implements the use of Lean Sigma tools</a:t>
            </a:r>
          </a:p>
          <a:p>
            <a:pPr lvl="2"/>
            <a:r>
              <a:rPr lang="en-US" sz="2900" dirty="0"/>
              <a:t>Facilitates project meetings</a:t>
            </a:r>
          </a:p>
          <a:p>
            <a:pPr lvl="2"/>
            <a:r>
              <a:rPr lang="en-US" sz="2900" dirty="0"/>
              <a:t>Does Project Management of the team’s work</a:t>
            </a:r>
          </a:p>
          <a:p>
            <a:pPr lvl="2"/>
            <a:r>
              <a:rPr lang="en-US" sz="2900" dirty="0"/>
              <a:t>Manages progress toward objectives.</a:t>
            </a:r>
          </a:p>
          <a:p>
            <a:pPr lvl="1"/>
            <a:r>
              <a:rPr lang="en-US" sz="3200" dirty="0">
                <a:solidFill>
                  <a:srgbClr val="182835"/>
                </a:solidFill>
              </a:rPr>
              <a:t>Team Management</a:t>
            </a:r>
          </a:p>
          <a:p>
            <a:pPr lvl="2"/>
            <a:r>
              <a:rPr lang="en-US" sz="2900" dirty="0"/>
              <a:t>Chooses or recommends team members</a:t>
            </a:r>
          </a:p>
          <a:p>
            <a:pPr lvl="2"/>
            <a:r>
              <a:rPr lang="en-US" sz="2900" dirty="0"/>
              <a:t>Defines ground rules for the project team</a:t>
            </a:r>
          </a:p>
          <a:p>
            <a:pPr lvl="2"/>
            <a:r>
              <a:rPr lang="en-US" sz="2900" dirty="0"/>
              <a:t>Coaches, mentors, and directs project team</a:t>
            </a:r>
          </a:p>
          <a:p>
            <a:pPr lvl="2"/>
            <a:r>
              <a:rPr lang="en-US" sz="2900" dirty="0"/>
              <a:t>Coaches other Six Sigma Belts</a:t>
            </a:r>
          </a:p>
          <a:p>
            <a:pPr lvl="2"/>
            <a:r>
              <a:rPr lang="en-US" sz="2900" dirty="0"/>
              <a:t>Manages the team’s organizational interfaces.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5765843"/>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3.1.2 Kanban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500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97216869"/>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Kanban</a:t>
            </a:r>
            <a:r>
              <a:rPr lang="en-US" dirty="0"/>
              <a:t>?</a:t>
            </a:r>
          </a:p>
        </p:txBody>
      </p:sp>
      <p:sp>
        <p:nvSpPr>
          <p:cNvPr id="3" name="Content Placeholder 2"/>
          <p:cNvSpPr>
            <a:spLocks noGrp="1"/>
          </p:cNvSpPr>
          <p:nvPr>
            <p:ph idx="1"/>
          </p:nvPr>
        </p:nvSpPr>
        <p:spPr/>
        <p:txBody>
          <a:bodyPr>
            <a:normAutofit/>
          </a:bodyPr>
          <a:lstStyle/>
          <a:p>
            <a:r>
              <a:rPr lang="en-US" dirty="0"/>
              <a:t>The Japanese word “Kanban” means “signboard.”</a:t>
            </a:r>
          </a:p>
          <a:p>
            <a:endParaRPr lang="en-US" dirty="0"/>
          </a:p>
          <a:p>
            <a:r>
              <a:rPr lang="en-US" b="1" dirty="0"/>
              <a:t>Kanban system </a:t>
            </a:r>
            <a:r>
              <a:rPr lang="en-US" dirty="0"/>
              <a:t>is a “pull” production scheduling system to determine when to produce, what to produce, and how much to produce based on the demand.</a:t>
            </a:r>
          </a:p>
          <a:p>
            <a:endParaRPr lang="en-US" dirty="0"/>
          </a:p>
          <a:p>
            <a:r>
              <a:rPr lang="en-US" dirty="0"/>
              <a:t>It was originally developed by Taiichi Ohno in order to reduce the waste in inventory and increase the speed of responding to the immediate demand.</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53169819"/>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normAutofit/>
          </a:bodyPr>
          <a:lstStyle/>
          <a:p>
            <a:r>
              <a:rPr lang="en-US" dirty="0"/>
              <a:t>Kanban system is a demand-driven system.</a:t>
            </a:r>
          </a:p>
          <a:p>
            <a:endParaRPr lang="en-US" dirty="0"/>
          </a:p>
          <a:p>
            <a:r>
              <a:rPr lang="en-US" dirty="0"/>
              <a:t>The customer demand is the signal to trigger or pull the production. </a:t>
            </a:r>
          </a:p>
          <a:p>
            <a:endParaRPr lang="en-US" dirty="0"/>
          </a:p>
          <a:p>
            <a:r>
              <a:rPr lang="en-US" dirty="0"/>
              <a:t>Products are made only to meet the immediate demand. When there is no demand, there is no production.</a:t>
            </a:r>
          </a:p>
          <a:p>
            <a:endParaRPr lang="en-US" dirty="0"/>
          </a:p>
          <a:p>
            <a:r>
              <a:rPr lang="en-US" dirty="0"/>
              <a:t>It is designed to minimize the in-process inventory and to have the right material with the right amount at the right location at the right time.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46426173"/>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System</a:t>
            </a:r>
          </a:p>
        </p:txBody>
      </p:sp>
      <p:sp>
        <p:nvSpPr>
          <p:cNvPr id="3" name="Content Placeholder 2"/>
          <p:cNvSpPr>
            <a:spLocks noGrp="1"/>
          </p:cNvSpPr>
          <p:nvPr>
            <p:ph idx="1"/>
          </p:nvPr>
        </p:nvSpPr>
        <p:spPr/>
        <p:txBody>
          <a:bodyPr/>
          <a:lstStyle/>
          <a:p>
            <a:r>
              <a:rPr lang="en-US" dirty="0"/>
              <a:t>Principles of the Kanban System:</a:t>
            </a:r>
          </a:p>
          <a:p>
            <a:pPr lvl="1"/>
            <a:r>
              <a:rPr lang="en-US" dirty="0"/>
              <a:t>Only produce products with exactly the same amount that customers consume.</a:t>
            </a:r>
          </a:p>
          <a:p>
            <a:pPr lvl="1"/>
            <a:r>
              <a:rPr lang="en-US" dirty="0"/>
              <a:t>Only produce products when customers consume.</a:t>
            </a:r>
          </a:p>
          <a:p>
            <a:endParaRPr lang="en-US" dirty="0"/>
          </a:p>
          <a:p>
            <a:r>
              <a:rPr lang="en-US" dirty="0"/>
              <a:t>The production is driven by the </a:t>
            </a:r>
            <a:r>
              <a:rPr lang="en-US" i="1" dirty="0"/>
              <a:t>actual</a:t>
            </a:r>
            <a:r>
              <a:rPr lang="en-US" dirty="0"/>
              <a:t> demand from the customer side instead of the </a:t>
            </a:r>
            <a:r>
              <a:rPr lang="en-US" i="1" dirty="0"/>
              <a:t>forecasted</a:t>
            </a:r>
            <a:r>
              <a:rPr lang="en-US" dirty="0"/>
              <a:t> demand planned by the staff.</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14434996"/>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Kanban Card</a:t>
            </a:r>
          </a:p>
        </p:txBody>
      </p:sp>
      <p:sp>
        <p:nvSpPr>
          <p:cNvPr id="3" name="Content Placeholder 2"/>
          <p:cNvSpPr>
            <a:spLocks noGrp="1"/>
          </p:cNvSpPr>
          <p:nvPr>
            <p:ph idx="1"/>
          </p:nvPr>
        </p:nvSpPr>
        <p:spPr/>
        <p:txBody>
          <a:bodyPr>
            <a:normAutofit/>
          </a:bodyPr>
          <a:lstStyle/>
          <a:p>
            <a:r>
              <a:rPr lang="en-US" dirty="0"/>
              <a:t>The</a:t>
            </a:r>
            <a:r>
              <a:rPr lang="en-US" b="1" dirty="0"/>
              <a:t> Kanban card </a:t>
            </a:r>
            <a:r>
              <a:rPr lang="en-US" dirty="0"/>
              <a:t>is the ticket or signal to authorize the production or movement of materials. It is the message of asking for more.</a:t>
            </a:r>
          </a:p>
          <a:p>
            <a:endParaRPr lang="en-US" dirty="0"/>
          </a:p>
          <a:p>
            <a:r>
              <a:rPr lang="en-US" dirty="0"/>
              <a:t>It is sent from the end customer up to the chain of production.</a:t>
            </a:r>
          </a:p>
          <a:p>
            <a:endParaRPr lang="en-US" dirty="0"/>
          </a:p>
          <a:p>
            <a:r>
              <a:rPr lang="en-US" dirty="0"/>
              <a:t>Upon receiving of a Kanban card, the production station would start to produce goods.</a:t>
            </a:r>
          </a:p>
          <a:p>
            <a:endParaRPr lang="en-US" dirty="0"/>
          </a:p>
          <a:p>
            <a:r>
              <a:rPr lang="en-US" dirty="0"/>
              <a:t>The Kanban card can be a physical card or an electronic signal.</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3288468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Example</a:t>
            </a:r>
          </a:p>
        </p:txBody>
      </p:sp>
      <p:sp>
        <p:nvSpPr>
          <p:cNvPr id="3" name="Content Placeholder 2"/>
          <p:cNvSpPr>
            <a:spLocks noGrp="1"/>
          </p:cNvSpPr>
          <p:nvPr>
            <p:ph idx="1"/>
          </p:nvPr>
        </p:nvSpPr>
        <p:spPr/>
        <p:txBody>
          <a:bodyPr>
            <a:normAutofit/>
          </a:bodyPr>
          <a:lstStyle/>
          <a:p>
            <a:r>
              <a:rPr lang="en-US" dirty="0"/>
              <a:t>The simplest example of a Kanban system is the supermarket operation.</a:t>
            </a:r>
          </a:p>
          <a:p>
            <a:endParaRPr lang="en-US" dirty="0"/>
          </a:p>
          <a:p>
            <a:r>
              <a:rPr lang="en-US" dirty="0"/>
              <a:t>Customers visit the supermarkets and buy what they need.</a:t>
            </a:r>
          </a:p>
          <a:p>
            <a:endParaRPr lang="en-US" dirty="0"/>
          </a:p>
          <a:p>
            <a:r>
              <a:rPr lang="en-US" dirty="0"/>
              <a:t>The checkout scanners send electronic Kanban cards to the local warehouse asking for more when the items are sold to customers.</a:t>
            </a:r>
          </a:p>
          <a:p>
            <a:endParaRPr lang="en-US" dirty="0"/>
          </a:p>
          <a:p>
            <a:r>
              <a:rPr lang="en-US" dirty="0"/>
              <a:t>When the warehouse receives the Kanban cards, it starts to replenish the exact goods being sold.</a:t>
            </a:r>
          </a:p>
          <a:p>
            <a:endParaRPr lang="en-US" dirty="0"/>
          </a:p>
          <a:p>
            <a:r>
              <a:rPr lang="en-US" dirty="0"/>
              <a:t>It the warehouse prepares more than what Kanban cards require, the goods would become obsolete. If it prepares less, the supermarket would not have the goods available when customers need them.</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1885326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Kanban</a:t>
            </a:r>
            <a:r>
              <a:rPr lang="en-US" dirty="0"/>
              <a:t> System Benefits</a:t>
            </a:r>
          </a:p>
        </p:txBody>
      </p:sp>
      <p:sp>
        <p:nvSpPr>
          <p:cNvPr id="3" name="Content Placeholder 2"/>
          <p:cNvSpPr>
            <a:spLocks noGrp="1"/>
          </p:cNvSpPr>
          <p:nvPr>
            <p:ph idx="1"/>
          </p:nvPr>
        </p:nvSpPr>
        <p:spPr/>
        <p:txBody>
          <a:bodyPr>
            <a:normAutofit lnSpcReduction="10000"/>
          </a:bodyPr>
          <a:lstStyle/>
          <a:p>
            <a:r>
              <a:rPr lang="en-US" dirty="0"/>
              <a:t>Minimize in-process inventory</a:t>
            </a:r>
          </a:p>
          <a:p>
            <a:endParaRPr lang="en-US" dirty="0"/>
          </a:p>
          <a:p>
            <a:r>
              <a:rPr lang="en-US" dirty="0"/>
              <a:t>Free up space occupied by unnecessary inventory</a:t>
            </a:r>
          </a:p>
          <a:p>
            <a:endParaRPr lang="en-US" dirty="0"/>
          </a:p>
          <a:p>
            <a:r>
              <a:rPr lang="en-US" dirty="0"/>
              <a:t>Prevent overproduction</a:t>
            </a:r>
          </a:p>
          <a:p>
            <a:endParaRPr lang="en-US" dirty="0"/>
          </a:p>
          <a:p>
            <a:r>
              <a:rPr lang="en-US" dirty="0"/>
              <a:t>Improve responsiveness to dynamic demand</a:t>
            </a:r>
          </a:p>
          <a:p>
            <a:endParaRPr lang="en-US" dirty="0"/>
          </a:p>
          <a:p>
            <a:r>
              <a:rPr lang="en-US" dirty="0"/>
              <a:t>Avoid the risk of inaccurate demand forecast</a:t>
            </a:r>
          </a:p>
          <a:p>
            <a:endParaRPr lang="en-US" dirty="0"/>
          </a:p>
          <a:p>
            <a:r>
              <a:rPr lang="en-US" dirty="0"/>
              <a:t>Streamline the production flow</a:t>
            </a:r>
          </a:p>
          <a:p>
            <a:endParaRPr lang="en-US" dirty="0"/>
          </a:p>
          <a:p>
            <a:r>
              <a:rPr lang="en-US" dirty="0"/>
              <a:t>Visualize the work flow.</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10897070"/>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3.1.3 Poka-Yoke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507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63176560"/>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Poka</a:t>
            </a:r>
            <a:r>
              <a:rPr lang="en-US" dirty="0"/>
              <a:t>-Yoke?</a:t>
            </a:r>
          </a:p>
        </p:txBody>
      </p:sp>
      <p:sp>
        <p:nvSpPr>
          <p:cNvPr id="3" name="Content Placeholder 2"/>
          <p:cNvSpPr>
            <a:spLocks noGrp="1"/>
          </p:cNvSpPr>
          <p:nvPr>
            <p:ph idx="1"/>
          </p:nvPr>
        </p:nvSpPr>
        <p:spPr/>
        <p:txBody>
          <a:bodyPr>
            <a:normAutofit/>
          </a:bodyPr>
          <a:lstStyle/>
          <a:p>
            <a:r>
              <a:rPr lang="en-US" dirty="0"/>
              <a:t>The Japanese term “poka-yoke” means “mistake-proofing.”</a:t>
            </a:r>
          </a:p>
          <a:p>
            <a:endParaRPr lang="en-US" dirty="0"/>
          </a:p>
          <a:p>
            <a:r>
              <a:rPr lang="en-US" dirty="0"/>
              <a:t>It is a mechanism to eliminate defects as early as possible in the process.</a:t>
            </a:r>
          </a:p>
          <a:p>
            <a:endParaRPr lang="en-US" dirty="0"/>
          </a:p>
          <a:p>
            <a:r>
              <a:rPr lang="en-US" dirty="0"/>
              <a:t>It was originally developed by Shigeo Shingo and was initially called “baka-yoke” (fool-proofing).</a:t>
            </a:r>
          </a:p>
        </p:txBody>
      </p:sp>
      <p:sp>
        <p:nvSpPr>
          <p:cNvPr id="6" name="Slide Number Placeholder 5"/>
          <p:cNvSpPr>
            <a:spLocks noGrp="1"/>
          </p:cNvSpPr>
          <p:nvPr>
            <p:ph type="sldNum" sz="quarter" idx="4"/>
          </p:nvPr>
        </p:nvSpPr>
        <p:spPr/>
        <p:txBody>
          <a:bodyPr/>
          <a:lstStyle/>
          <a:p>
            <a:fld id="{5A6A12F4-C341-4E64-9C18-B0BA3358FAF5}" type="slidenum">
              <a:rPr lang="en-US" smtClean="0"/>
              <a:pPr/>
              <a:t>508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85923073"/>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Poka-Yoke</a:t>
            </a:r>
          </a:p>
        </p:txBody>
      </p:sp>
      <p:sp>
        <p:nvSpPr>
          <p:cNvPr id="3" name="Content Placeholder 2"/>
          <p:cNvSpPr>
            <a:spLocks noGrp="1"/>
          </p:cNvSpPr>
          <p:nvPr>
            <p:ph idx="1"/>
          </p:nvPr>
        </p:nvSpPr>
        <p:spPr/>
        <p:txBody>
          <a:bodyPr>
            <a:normAutofit/>
          </a:bodyPr>
          <a:lstStyle/>
          <a:p>
            <a:r>
              <a:rPr lang="en-US" dirty="0"/>
              <a:t>Prevention</a:t>
            </a:r>
          </a:p>
          <a:p>
            <a:pPr lvl="1"/>
            <a:r>
              <a:rPr lang="en-US" dirty="0"/>
              <a:t>Preventing defects from occurring</a:t>
            </a:r>
          </a:p>
          <a:p>
            <a:pPr lvl="1"/>
            <a:r>
              <a:rPr lang="en-US" dirty="0"/>
              <a:t>Removing the possibility that an error could occur</a:t>
            </a:r>
          </a:p>
          <a:p>
            <a:pPr lvl="1"/>
            <a:r>
              <a:rPr lang="en-US" dirty="0"/>
              <a:t>Making the occurrence of an error impossible.</a:t>
            </a:r>
          </a:p>
          <a:p>
            <a:endParaRPr lang="en-US" dirty="0"/>
          </a:p>
          <a:p>
            <a:r>
              <a:rPr lang="en-US" dirty="0"/>
              <a:t>Detection</a:t>
            </a:r>
          </a:p>
          <a:p>
            <a:pPr lvl="1"/>
            <a:r>
              <a:rPr lang="en-US" dirty="0"/>
              <a:t>Detecting defects once they occur</a:t>
            </a:r>
          </a:p>
          <a:p>
            <a:pPr lvl="1"/>
            <a:r>
              <a:rPr lang="en-US" dirty="0"/>
              <a:t>Highlighting defects to draw workers’ attention immediately </a:t>
            </a:r>
          </a:p>
          <a:p>
            <a:pPr lvl="1"/>
            <a:r>
              <a:rPr lang="en-US" dirty="0"/>
              <a:t>Correcting defects so that they would not reach the next stage. </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509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10676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Autofit/>
          </a:bodyPr>
          <a:lstStyle/>
          <a:p>
            <a:r>
              <a:rPr lang="en-US" dirty="0"/>
              <a:t>The </a:t>
            </a:r>
            <a:r>
              <a:rPr lang="en-US" b="1" dirty="0"/>
              <a:t>Yellow Belt </a:t>
            </a:r>
            <a:r>
              <a:rPr lang="en-US" dirty="0"/>
              <a:t>(YB) understands the basic objectives and methods of a Six Sigma project.</a:t>
            </a:r>
          </a:p>
          <a:p>
            <a:pPr marL="114300" indent="0">
              <a:buNone/>
            </a:pPr>
            <a:endParaRPr lang="en-US" dirty="0"/>
          </a:p>
          <a:p>
            <a:r>
              <a:rPr lang="en-US" dirty="0"/>
              <a:t>YB has an elementary understanding about what other Six Sigma Belts (GB, BB, MBB) are doing to help them succeed.</a:t>
            </a:r>
          </a:p>
          <a:p>
            <a:pPr marL="114300" indent="0">
              <a:buNone/>
            </a:pPr>
            <a:endParaRPr lang="en-US" dirty="0"/>
          </a:p>
          <a:p>
            <a:r>
              <a:rPr lang="en-US" dirty="0"/>
              <a:t>In a Six Sigma project, YB usually serves as a subject matter expert regarding some aspects of the process or project.</a:t>
            </a:r>
          </a:p>
          <a:p>
            <a:pPr marL="114300" indent="0">
              <a:buNone/>
            </a:pPr>
            <a:endParaRPr lang="en-US" dirty="0"/>
          </a:p>
          <a:p>
            <a:r>
              <a:rPr lang="en-US" dirty="0"/>
              <a:t>Supervisors, managers, directors, and sometimes executives are usually trained at the YB level. </a:t>
            </a:r>
          </a:p>
        </p:txBody>
      </p:sp>
      <p:sp>
        <p:nvSpPr>
          <p:cNvPr id="9" name="Slide Number Placeholder 8"/>
          <p:cNvSpPr>
            <a:spLocks noGrp="1"/>
          </p:cNvSpPr>
          <p:nvPr>
            <p:ph type="sldNum" sz="quarter" idx="4"/>
          </p:nvPr>
        </p:nvSpPr>
        <p:spPr/>
        <p:txBody>
          <a:bodyPr/>
          <a:lstStyle/>
          <a:p>
            <a:fld id="{5A6A12F4-C341-4E64-9C18-B0BA3358FAF5}" type="slidenum">
              <a:rPr lang="en-US" smtClean="0"/>
              <a:pPr/>
              <a:t>51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9676201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of Poka-Yoke</a:t>
            </a:r>
          </a:p>
        </p:txBody>
      </p:sp>
      <p:sp>
        <p:nvSpPr>
          <p:cNvPr id="3" name="Content Placeholder 2"/>
          <p:cNvSpPr>
            <a:spLocks noGrp="1"/>
          </p:cNvSpPr>
          <p:nvPr>
            <p:ph idx="1"/>
          </p:nvPr>
        </p:nvSpPr>
        <p:spPr/>
        <p:txBody>
          <a:bodyPr>
            <a:normAutofit/>
          </a:bodyPr>
          <a:lstStyle/>
          <a:p>
            <a:r>
              <a:rPr lang="en-US" dirty="0"/>
              <a:t>Contact Method</a:t>
            </a:r>
          </a:p>
          <a:p>
            <a:pPr lvl="1"/>
            <a:r>
              <a:rPr lang="en-US" dirty="0"/>
              <a:t>Use of shape, color, size, or any other physical attributes of the items.</a:t>
            </a:r>
          </a:p>
          <a:p>
            <a:endParaRPr lang="en-US" dirty="0"/>
          </a:p>
          <a:p>
            <a:r>
              <a:rPr lang="en-US" dirty="0"/>
              <a:t>Constant Number Method</a:t>
            </a:r>
          </a:p>
          <a:p>
            <a:pPr lvl="1"/>
            <a:r>
              <a:rPr lang="en-US" dirty="0"/>
              <a:t>Use of a fixed number to make sure a certain number of motions are completed.</a:t>
            </a:r>
          </a:p>
          <a:p>
            <a:endParaRPr lang="en-US" dirty="0"/>
          </a:p>
          <a:p>
            <a:r>
              <a:rPr lang="en-US" dirty="0"/>
              <a:t>Sequence Method</a:t>
            </a:r>
          </a:p>
          <a:p>
            <a:pPr lvl="1"/>
            <a:r>
              <a:rPr lang="en-US" dirty="0"/>
              <a:t>Use of a checklist to make sure all the prescribed process steps are followed in the right order.</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510</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108069715"/>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Poka-Yoke Devices</a:t>
            </a:r>
          </a:p>
        </p:txBody>
      </p:sp>
      <p:sp>
        <p:nvSpPr>
          <p:cNvPr id="3" name="Content Placeholder 2"/>
          <p:cNvSpPr>
            <a:spLocks noGrp="1"/>
          </p:cNvSpPr>
          <p:nvPr>
            <p:ph idx="1"/>
          </p:nvPr>
        </p:nvSpPr>
        <p:spPr/>
        <p:txBody>
          <a:bodyPr>
            <a:normAutofit/>
          </a:bodyPr>
          <a:lstStyle/>
          <a:p>
            <a:r>
              <a:rPr lang="en-US" dirty="0"/>
              <a:t>We are surrounded by poka-yoke devices daily.</a:t>
            </a:r>
          </a:p>
          <a:p>
            <a:pPr lvl="1"/>
            <a:r>
              <a:rPr lang="en-US" dirty="0"/>
              <a:t>Prevention Devices</a:t>
            </a:r>
          </a:p>
          <a:p>
            <a:pPr lvl="2"/>
            <a:r>
              <a:rPr lang="en-US" dirty="0"/>
              <a:t>Example: the dishwasher does not start to run when the door is open.</a:t>
            </a:r>
          </a:p>
          <a:p>
            <a:pPr lvl="1"/>
            <a:r>
              <a:rPr lang="en-US" dirty="0"/>
              <a:t>Detection Devices</a:t>
            </a:r>
          </a:p>
          <a:p>
            <a:pPr lvl="2"/>
            <a:r>
              <a:rPr lang="en-US" dirty="0"/>
              <a:t>Example: the car starts to beep when the passengers do not buckle their seatbelts.</a:t>
            </a:r>
          </a:p>
          <a:p>
            <a:endParaRPr lang="en-US" dirty="0"/>
          </a:p>
          <a:p>
            <a:r>
              <a:rPr lang="en-US" dirty="0"/>
              <a:t>Poka-yoke devices can be in any format that can quickly and effectively prevent or detect mistakes.</a:t>
            </a:r>
          </a:p>
          <a:p>
            <a:pPr lvl="1"/>
            <a:r>
              <a:rPr lang="en-US" dirty="0"/>
              <a:t>Visual, electrical, mechanical, procedural, human etc.</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831749456"/>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Apply Poka-Yoke</a:t>
            </a:r>
          </a:p>
        </p:txBody>
      </p:sp>
      <p:sp>
        <p:nvSpPr>
          <p:cNvPr id="3" name="Content Placeholder 2"/>
          <p:cNvSpPr>
            <a:spLocks noGrp="1"/>
          </p:cNvSpPr>
          <p:nvPr>
            <p:ph idx="1"/>
          </p:nvPr>
        </p:nvSpPr>
        <p:spPr/>
        <p:txBody>
          <a:bodyPr>
            <a:normAutofit lnSpcReduction="10000"/>
          </a:bodyPr>
          <a:lstStyle/>
          <a:p>
            <a:r>
              <a:rPr lang="en-US" dirty="0"/>
              <a:t>Step 1: Identify the process steps in need of mistake proofing.</a:t>
            </a:r>
          </a:p>
          <a:p>
            <a:endParaRPr lang="en-US" dirty="0"/>
          </a:p>
          <a:p>
            <a:r>
              <a:rPr lang="en-US" dirty="0"/>
              <a:t>Step 2: Use the 5-why’s method to analyze the possible mistakes or failures for the process step.</a:t>
            </a:r>
          </a:p>
          <a:p>
            <a:endParaRPr lang="en-US" dirty="0"/>
          </a:p>
          <a:p>
            <a:r>
              <a:rPr lang="en-US" dirty="0"/>
              <a:t>Step 3: Determine the type of poka-yoke: prevention or detection.</a:t>
            </a:r>
          </a:p>
          <a:p>
            <a:endParaRPr lang="en-US" dirty="0"/>
          </a:p>
          <a:p>
            <a:r>
              <a:rPr lang="en-US" dirty="0"/>
              <a:t>Step 4: Determine the method of poka-yoke: contact, constant number, or sequence.</a:t>
            </a:r>
          </a:p>
          <a:p>
            <a:endParaRPr lang="en-US" dirty="0"/>
          </a:p>
          <a:p>
            <a:r>
              <a:rPr lang="en-US" dirty="0"/>
              <a:t>Step 5: Pilot the poka-yoke approach and make any adjustments if needed.</a:t>
            </a:r>
          </a:p>
          <a:p>
            <a:endParaRPr lang="en-US" dirty="0"/>
          </a:p>
          <a:p>
            <a:r>
              <a:rPr lang="en-US" dirty="0"/>
              <a:t>Step 6: Implement poka-yoke in the operating process and maintain the performance.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34187673"/>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 Six Sigma Control Plans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513</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35545359"/>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Control Phase</a:t>
            </a:r>
          </a:p>
        </p:txBody>
      </p:sp>
      <p:sp>
        <p:nvSpPr>
          <p:cNvPr id="3" name="Content Placeholder 2"/>
          <p:cNvSpPr>
            <a:spLocks noGrp="1"/>
          </p:cNvSpPr>
          <p:nvPr>
            <p:ph idx="1"/>
          </p:nvPr>
        </p:nvSpPr>
        <p:spPr/>
        <p:txBody>
          <a:bodyPr numCol="2">
            <a:normAutofit/>
          </a:bodyPr>
          <a:lstStyle/>
          <a:p>
            <a:pPr marL="114300" indent="0">
              <a:lnSpc>
                <a:spcPct val="110000"/>
              </a:lnSpc>
              <a:spcBef>
                <a:spcPts val="384"/>
              </a:spcBef>
              <a:buNone/>
            </a:pPr>
            <a:r>
              <a:rPr lang="en-US" sz="1600" b="1" dirty="0">
                <a:solidFill>
                  <a:schemeClr val="bg1">
                    <a:lumMod val="50000"/>
                  </a:schemeClr>
                </a:solidFill>
              </a:rPr>
              <a:t>3.1 Lean Controls</a:t>
            </a:r>
          </a:p>
          <a:p>
            <a:pPr marL="287338" indent="0">
              <a:lnSpc>
                <a:spcPct val="110000"/>
              </a:lnSpc>
              <a:spcBef>
                <a:spcPts val="384"/>
              </a:spcBef>
              <a:buNone/>
            </a:pPr>
            <a:r>
              <a:rPr lang="en-US" sz="1600" dirty="0">
                <a:solidFill>
                  <a:schemeClr val="bg1">
                    <a:lumMod val="50000"/>
                  </a:schemeClr>
                </a:solidFill>
              </a:rPr>
              <a:t>3.1.1 Control Methods for 5S</a:t>
            </a:r>
          </a:p>
          <a:p>
            <a:pPr marL="287338" indent="0">
              <a:lnSpc>
                <a:spcPct val="110000"/>
              </a:lnSpc>
              <a:spcBef>
                <a:spcPts val="384"/>
              </a:spcBef>
              <a:buNone/>
            </a:pPr>
            <a:r>
              <a:rPr lang="en-US" sz="1600" dirty="0">
                <a:solidFill>
                  <a:schemeClr val="bg1">
                    <a:lumMod val="50000"/>
                  </a:schemeClr>
                </a:solidFill>
              </a:rPr>
              <a:t>3.1.2 Kanban</a:t>
            </a:r>
          </a:p>
          <a:p>
            <a:pPr marL="287338" indent="0">
              <a:lnSpc>
                <a:spcPct val="110000"/>
              </a:lnSpc>
              <a:spcBef>
                <a:spcPts val="384"/>
              </a:spcBef>
              <a:buNone/>
            </a:pPr>
            <a:r>
              <a:rPr lang="en-US" sz="1600" dirty="0">
                <a:solidFill>
                  <a:schemeClr val="bg1">
                    <a:lumMod val="50000"/>
                  </a:schemeClr>
                </a:solidFill>
              </a:rPr>
              <a:t>3.1.3 Poka-Yoke (Mistake Proofing)</a:t>
            </a:r>
          </a:p>
          <a:p>
            <a:pPr marL="239713" indent="0">
              <a:lnSpc>
                <a:spcPct val="120000"/>
              </a:lnSpc>
              <a:spcBef>
                <a:spcPts val="384"/>
              </a:spcBef>
              <a:buNone/>
            </a:pPr>
            <a:endParaRPr lang="en-US" sz="1600" b="1" dirty="0"/>
          </a:p>
          <a:p>
            <a:pPr marL="239713" indent="0">
              <a:lnSpc>
                <a:spcPct val="120000"/>
              </a:lnSpc>
              <a:spcBef>
                <a:spcPts val="384"/>
              </a:spcBef>
              <a:buNone/>
            </a:pPr>
            <a:r>
              <a:rPr lang="en-US" sz="1600" b="1" dirty="0"/>
              <a:t>3.2 Six Sigma Control Plans</a:t>
            </a:r>
            <a:endParaRPr lang="en-US" sz="1600" u="sng" dirty="0"/>
          </a:p>
          <a:p>
            <a:pPr marL="396875" indent="0">
              <a:lnSpc>
                <a:spcPct val="120000"/>
              </a:lnSpc>
              <a:spcBef>
                <a:spcPts val="384"/>
              </a:spcBef>
              <a:buNone/>
            </a:pPr>
            <a:r>
              <a:rPr lang="en-US" sz="1600" dirty="0"/>
              <a:t>3.2.1 Cost Benefit Analysis</a:t>
            </a:r>
          </a:p>
          <a:p>
            <a:pPr marL="396875" indent="0">
              <a:lnSpc>
                <a:spcPct val="120000"/>
              </a:lnSpc>
              <a:spcBef>
                <a:spcPts val="384"/>
              </a:spcBef>
              <a:buNone/>
            </a:pPr>
            <a:r>
              <a:rPr lang="en-US" sz="1600" dirty="0"/>
              <a:t>3.2.2 Elements of the Control Plan</a:t>
            </a:r>
          </a:p>
          <a:p>
            <a:pPr marL="396875" indent="0">
              <a:lnSpc>
                <a:spcPct val="120000"/>
              </a:lnSpc>
              <a:spcBef>
                <a:spcPts val="384"/>
              </a:spcBef>
              <a:buNone/>
            </a:pPr>
            <a:r>
              <a:rPr lang="en-US" sz="1600" dirty="0"/>
              <a:t>3.2.3 Elements of the Response Plan</a:t>
            </a:r>
          </a:p>
          <a:p>
            <a:pPr marL="114300" indent="0">
              <a:spcBef>
                <a:spcPts val="600"/>
              </a:spcBef>
              <a:buNone/>
            </a:pPr>
            <a:endParaRPr lang="en-US" sz="16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4137049"/>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3.2.1 Cost Benefit Analysis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515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2800542"/>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Cost-Benefit Analysis?</a:t>
            </a:r>
          </a:p>
        </p:txBody>
      </p:sp>
      <p:sp>
        <p:nvSpPr>
          <p:cNvPr id="3" name="Content Placeholder 2"/>
          <p:cNvSpPr>
            <a:spLocks noGrp="1"/>
          </p:cNvSpPr>
          <p:nvPr>
            <p:ph idx="1"/>
          </p:nvPr>
        </p:nvSpPr>
        <p:spPr/>
        <p:txBody>
          <a:bodyPr>
            <a:normAutofit/>
          </a:bodyPr>
          <a:lstStyle/>
          <a:p>
            <a:r>
              <a:rPr lang="en-US" dirty="0"/>
              <a:t>The </a:t>
            </a:r>
            <a:r>
              <a:rPr lang="en-US" b="1" dirty="0"/>
              <a:t>cost-benefit analysis </a:t>
            </a:r>
            <a:r>
              <a:rPr lang="en-US" dirty="0"/>
              <a:t>is a systematic method to assess and compare the financial costs and benefits of multiple scenarios in order to make sound economic decisions.</a:t>
            </a:r>
          </a:p>
          <a:p>
            <a:endParaRPr lang="en-US" dirty="0"/>
          </a:p>
          <a:p>
            <a:r>
              <a:rPr lang="en-US" dirty="0"/>
              <a:t>A cost-benefit analysis is recommended to be done at the beginning of the project based on estimations of the experts from the finance team in order to determine whether the project is financially feasible. </a:t>
            </a:r>
          </a:p>
          <a:p>
            <a:endParaRPr lang="en-US" dirty="0"/>
          </a:p>
          <a:p>
            <a:r>
              <a:rPr lang="en-US" dirty="0"/>
              <a:t>It is recommended to update the cost-benefit analysis at each DMAIC phase of the project.</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83764813"/>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Cost-Benefit Analysis?</a:t>
            </a:r>
          </a:p>
        </p:txBody>
      </p:sp>
      <p:sp>
        <p:nvSpPr>
          <p:cNvPr id="3" name="Content Placeholder 2"/>
          <p:cNvSpPr>
            <a:spLocks noGrp="1"/>
          </p:cNvSpPr>
          <p:nvPr>
            <p:ph idx="1"/>
          </p:nvPr>
        </p:nvSpPr>
        <p:spPr/>
        <p:txBody>
          <a:bodyPr>
            <a:normAutofit/>
          </a:bodyPr>
          <a:lstStyle/>
          <a:p>
            <a:r>
              <a:rPr lang="en-US" dirty="0"/>
              <a:t>In the Define phase of the project, the cost-benefit analysis helps us understand the financial feasibility of the project.</a:t>
            </a:r>
          </a:p>
          <a:p>
            <a:endParaRPr lang="en-US" dirty="0"/>
          </a:p>
          <a:p>
            <a:r>
              <a:rPr lang="en-US" dirty="0"/>
              <a:t>In the middle phases of the project, updating and reviewing the cost-benefit analysis helps us compare potential solutions and make robust data-driven decisions.</a:t>
            </a:r>
          </a:p>
          <a:p>
            <a:endParaRPr lang="en-US" dirty="0"/>
          </a:p>
          <a:p>
            <a:r>
              <a:rPr lang="en-US" dirty="0"/>
              <a:t>In the Control phase of the project, the cost-benefit analysis helps us track the project’s profitability.</a:t>
            </a:r>
          </a:p>
        </p:txBody>
      </p:sp>
      <p:sp>
        <p:nvSpPr>
          <p:cNvPr id="6" name="Slide Number Placeholder 5"/>
          <p:cNvSpPr>
            <a:spLocks noGrp="1"/>
          </p:cNvSpPr>
          <p:nvPr>
            <p:ph type="sldNum" sz="quarter" idx="4"/>
          </p:nvPr>
        </p:nvSpPr>
        <p:spPr/>
        <p:txBody>
          <a:bodyPr/>
          <a:lstStyle/>
          <a:p>
            <a:fld id="{5A6A12F4-C341-4E64-9C18-B0BA3358FAF5}" type="slidenum">
              <a:rPr lang="en-US" smtClean="0"/>
              <a:pPr/>
              <a:t>517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53835558"/>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a:t>
            </a:r>
          </a:p>
        </p:txBody>
      </p:sp>
      <p:sp>
        <p:nvSpPr>
          <p:cNvPr id="3" name="Content Placeholder 2"/>
          <p:cNvSpPr>
            <a:spLocks noGrp="1"/>
          </p:cNvSpPr>
          <p:nvPr>
            <p:ph idx="1"/>
          </p:nvPr>
        </p:nvSpPr>
        <p:spPr/>
        <p:txBody>
          <a:bodyPr>
            <a:normAutofit/>
          </a:bodyPr>
          <a:lstStyle/>
          <a:p>
            <a:r>
              <a:rPr lang="en-US" b="1" dirty="0"/>
              <a:t>Return on investment </a:t>
            </a:r>
            <a:r>
              <a:rPr lang="en-US" dirty="0"/>
              <a:t>(also called ROI, rate of return, or ROR) is the ratio of the net financial benefits (either gain or loss) of a project or investment to the financial costs.</a:t>
            </a:r>
          </a:p>
          <a:p>
            <a:endParaRPr lang="en-US" dirty="0"/>
          </a:p>
        </p:txBody>
      </p:sp>
      <p:sp>
        <p:nvSpPr>
          <p:cNvPr id="10" name="Slide Number Placeholder 9"/>
          <p:cNvSpPr>
            <a:spLocks noGrp="1"/>
          </p:cNvSpPr>
          <p:nvPr>
            <p:ph type="sldNum" sz="quarter" idx="4"/>
          </p:nvPr>
        </p:nvSpPr>
        <p:spPr/>
        <p:txBody>
          <a:bodyPr/>
          <a:lstStyle/>
          <a:p>
            <a:fld id="{5A6A12F4-C341-4E64-9C18-B0BA3358FAF5}" type="slidenum">
              <a:rPr lang="en-US" smtClean="0"/>
              <a:pPr/>
              <a:t>518</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3022600" y="3352800"/>
            <a:ext cx="5334000" cy="2209800"/>
            <a:chOff x="2209801" y="3962400"/>
            <a:chExt cx="5151851" cy="2199503"/>
          </a:xfrm>
        </p:grpSpPr>
        <p:graphicFrame>
          <p:nvGraphicFramePr>
            <p:cNvPr id="5" name="Object 4"/>
            <p:cNvGraphicFramePr>
              <a:graphicFrameLocks noChangeAspect="1"/>
            </p:cNvGraphicFramePr>
            <p:nvPr>
              <p:extLst>
                <p:ext uri="{D42A27DB-BD31-4B8C-83A1-F6EECF244321}">
                  <p14:modId xmlns:p14="http://schemas.microsoft.com/office/powerpoint/2010/main" val="1753052732"/>
                </p:ext>
              </p:extLst>
            </p:nvPr>
          </p:nvGraphicFramePr>
          <p:xfrm>
            <a:off x="2209801" y="3962400"/>
            <a:ext cx="5151851" cy="1023766"/>
          </p:xfrm>
          <a:graphic>
            <a:graphicData uri="http://schemas.openxmlformats.org/presentationml/2006/ole">
              <mc:AlternateContent xmlns:mc="http://schemas.openxmlformats.org/markup-compatibility/2006">
                <mc:Choice xmlns:v="urn:schemas-microsoft-com:vml" Requires="v">
                  <p:oleObj spid="_x0000_s23556" name="Equation" r:id="rId5" imgW="1981200" imgH="393700" progId="Equation.3">
                    <p:embed/>
                  </p:oleObj>
                </mc:Choice>
                <mc:Fallback>
                  <p:oleObj name="Equation" r:id="rId5" imgW="1981200" imgH="393700" progId="Equation.3">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1" y="3962400"/>
                          <a:ext cx="5151851" cy="1023766"/>
                        </a:xfrm>
                        <a:prstGeom prst="rect">
                          <a:avLst/>
                        </a:prstGeom>
                        <a:noFill/>
                        <a:extLst/>
                      </p:spPr>
                    </p:pic>
                  </p:oleObj>
                </mc:Fallback>
              </mc:AlternateContent>
            </a:graphicData>
          </a:graphic>
        </p:graphicFrame>
        <p:sp>
          <p:nvSpPr>
            <p:cNvPr id="6" name="TextBox 5"/>
            <p:cNvSpPr txBox="1"/>
            <p:nvPr/>
          </p:nvSpPr>
          <p:spPr>
            <a:xfrm>
              <a:off x="2209801" y="5103167"/>
              <a:ext cx="989649" cy="459514"/>
            </a:xfrm>
            <a:prstGeom prst="rect">
              <a:avLst/>
            </a:prstGeom>
            <a:noFill/>
          </p:spPr>
          <p:txBody>
            <a:bodyPr wrap="none" rtlCol="0">
              <a:spAutoFit/>
            </a:bodyPr>
            <a:lstStyle/>
            <a:p>
              <a:r>
                <a:rPr lang="en-US" sz="2400" dirty="0">
                  <a:latin typeface="+mj-lt"/>
                </a:rPr>
                <a:t>where</a:t>
              </a:r>
            </a:p>
          </p:txBody>
        </p:sp>
        <p:graphicFrame>
          <p:nvGraphicFramePr>
            <p:cNvPr id="7" name="Object 6"/>
            <p:cNvGraphicFramePr>
              <a:graphicFrameLocks noChangeAspect="1"/>
            </p:cNvGraphicFramePr>
            <p:nvPr/>
          </p:nvGraphicFramePr>
          <p:xfrm>
            <a:off x="2209801" y="5791200"/>
            <a:ext cx="5143500" cy="370703"/>
          </p:xfrm>
          <a:graphic>
            <a:graphicData uri="http://schemas.openxmlformats.org/presentationml/2006/ole">
              <mc:AlternateContent xmlns:mc="http://schemas.openxmlformats.org/markup-compatibility/2006">
                <mc:Choice xmlns:v="urn:schemas-microsoft-com:vml" Requires="v">
                  <p:oleObj spid="_x0000_s23557" name="Equation" r:id="rId7" imgW="2819400" imgH="203200" progId="Equation.3">
                    <p:embed/>
                  </p:oleObj>
                </mc:Choice>
                <mc:Fallback>
                  <p:oleObj name="Equation" r:id="rId7" imgW="2819400" imgH="203200"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791200"/>
                          <a:ext cx="5143500" cy="3707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ustDataLst>
      <p:tags r:id="rId2"/>
    </p:custDataLst>
    <p:extLst>
      <p:ext uri="{BB962C8B-B14F-4D97-AF65-F5344CB8AC3E}">
        <p14:creationId xmlns:p14="http://schemas.microsoft.com/office/powerpoint/2010/main" val="1818263317"/>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Investment (ROI)</a:t>
            </a:r>
          </a:p>
        </p:txBody>
      </p:sp>
      <p:sp>
        <p:nvSpPr>
          <p:cNvPr id="3" name="Content Placeholder 2"/>
          <p:cNvSpPr>
            <a:spLocks noGrp="1"/>
          </p:cNvSpPr>
          <p:nvPr>
            <p:ph idx="1"/>
          </p:nvPr>
        </p:nvSpPr>
        <p:spPr/>
        <p:txBody>
          <a:bodyPr>
            <a:normAutofit/>
          </a:bodyPr>
          <a:lstStyle/>
          <a:p>
            <a:r>
              <a:rPr lang="en-US" dirty="0"/>
              <a:t>The return on investment is used to evaluate the financial feasibility and profitability of a project or investment.</a:t>
            </a:r>
          </a:p>
          <a:p>
            <a:endParaRPr lang="en-US" dirty="0"/>
          </a:p>
          <a:p>
            <a:pPr lvl="1"/>
            <a:r>
              <a:rPr lang="en-US" dirty="0"/>
              <a:t>If ROI &lt; 0, the investment is not financially viable.</a:t>
            </a:r>
          </a:p>
          <a:p>
            <a:pPr lvl="1"/>
            <a:r>
              <a:rPr lang="en-US" dirty="0"/>
              <a:t>If ROI = 0, the investment has neither gain nor loss.</a:t>
            </a:r>
          </a:p>
          <a:p>
            <a:pPr lvl="1"/>
            <a:r>
              <a:rPr lang="en-US" dirty="0"/>
              <a:t>If ROI &gt; 0, the investment has financial gains.</a:t>
            </a:r>
          </a:p>
          <a:p>
            <a:endParaRPr lang="en-US" dirty="0"/>
          </a:p>
          <a:p>
            <a:r>
              <a:rPr lang="en-US" dirty="0"/>
              <a:t>The higher the ROI, the more profitable the project.</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519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19824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YB</a:t>
            </a:r>
          </a:p>
        </p:txBody>
      </p:sp>
      <p:sp>
        <p:nvSpPr>
          <p:cNvPr id="3" name="Content Placeholder 2"/>
          <p:cNvSpPr>
            <a:spLocks noGrp="1"/>
          </p:cNvSpPr>
          <p:nvPr>
            <p:ph idx="1"/>
          </p:nvPr>
        </p:nvSpPr>
        <p:spPr/>
        <p:txBody>
          <a:bodyPr>
            <a:normAutofit lnSpcReduction="10000"/>
          </a:bodyPr>
          <a:lstStyle/>
          <a:p>
            <a:r>
              <a:rPr lang="en-US" b="1" dirty="0">
                <a:solidFill>
                  <a:srgbClr val="182835"/>
                </a:solidFill>
              </a:rPr>
              <a:t>Typical Responsibilities of a Yellow Belt</a:t>
            </a:r>
            <a:r>
              <a:rPr lang="en-US" dirty="0">
                <a:solidFill>
                  <a:srgbClr val="182835"/>
                </a:solidFill>
              </a:rPr>
              <a:t> </a:t>
            </a:r>
          </a:p>
          <a:p>
            <a:pPr marL="114300" indent="0">
              <a:buNone/>
            </a:pPr>
            <a:endParaRPr lang="en-US" dirty="0">
              <a:solidFill>
                <a:srgbClr val="00B050"/>
              </a:solidFill>
            </a:endParaRPr>
          </a:p>
          <a:p>
            <a:pPr lvl="1"/>
            <a:r>
              <a:rPr lang="en-US" dirty="0"/>
              <a:t>Helps define process scope and parameters</a:t>
            </a:r>
          </a:p>
          <a:p>
            <a:pPr marL="411480" lvl="1" indent="0">
              <a:buNone/>
            </a:pPr>
            <a:endParaRPr lang="en-US" dirty="0"/>
          </a:p>
          <a:p>
            <a:pPr lvl="1"/>
            <a:r>
              <a:rPr lang="en-US" dirty="0"/>
              <a:t>Contributes to team selection process</a:t>
            </a:r>
          </a:p>
          <a:p>
            <a:pPr marL="411480" lvl="1" indent="0">
              <a:buNone/>
            </a:pPr>
            <a:endParaRPr lang="en-US" dirty="0"/>
          </a:p>
          <a:p>
            <a:pPr lvl="1"/>
            <a:r>
              <a:rPr lang="en-US" dirty="0"/>
              <a:t>Assists in information and data collection</a:t>
            </a:r>
          </a:p>
          <a:p>
            <a:pPr marL="411480" lvl="1" indent="0">
              <a:buNone/>
            </a:pPr>
            <a:endParaRPr lang="en-US" dirty="0"/>
          </a:p>
          <a:p>
            <a:pPr lvl="1"/>
            <a:r>
              <a:rPr lang="en-US" dirty="0"/>
              <a:t>Participates in experiential analysis sessions (FMEA, Process Mapping, Cause and Effect etc.)</a:t>
            </a:r>
          </a:p>
          <a:p>
            <a:pPr marL="411480" lvl="1" indent="0">
              <a:buNone/>
            </a:pPr>
            <a:endParaRPr lang="en-US" dirty="0"/>
          </a:p>
          <a:p>
            <a:pPr lvl="1"/>
            <a:r>
              <a:rPr lang="en-US" dirty="0"/>
              <a:t>Assists in assessing and developing solutions</a:t>
            </a:r>
          </a:p>
          <a:p>
            <a:pPr marL="411480" lvl="1" indent="0">
              <a:buNone/>
            </a:pPr>
            <a:endParaRPr lang="en-US" dirty="0"/>
          </a:p>
          <a:p>
            <a:pPr lvl="1"/>
            <a:r>
              <a:rPr lang="en-US" dirty="0"/>
              <a:t>Delivers solution implementations.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31026975"/>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Present Value (</a:t>
            </a:r>
            <a:r>
              <a:rPr lang="en-US" dirty="0" err="1"/>
              <a:t>NPV</a:t>
            </a:r>
            <a:r>
              <a:rPr lang="en-US" dirty="0"/>
              <a:t>)</a:t>
            </a:r>
          </a:p>
        </p:txBody>
      </p:sp>
      <p:sp>
        <p:nvSpPr>
          <p:cNvPr id="3" name="Content Placeholder 2"/>
          <p:cNvSpPr>
            <a:spLocks noGrp="1"/>
          </p:cNvSpPr>
          <p:nvPr>
            <p:ph idx="1"/>
          </p:nvPr>
        </p:nvSpPr>
        <p:spPr/>
        <p:txBody>
          <a:bodyPr>
            <a:normAutofit/>
          </a:bodyPr>
          <a:lstStyle/>
          <a:p>
            <a:r>
              <a:rPr lang="en-US" dirty="0"/>
              <a:t>The </a:t>
            </a:r>
            <a:r>
              <a:rPr lang="en-US" b="1" dirty="0"/>
              <a:t>net present value </a:t>
            </a:r>
            <a:r>
              <a:rPr lang="en-US" dirty="0"/>
              <a:t>(also called NPV, net present worth, or NPW) is the total present value of the cash flows calculated using a discount rate.</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520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2824873" y="2971800"/>
            <a:ext cx="5729454" cy="2620326"/>
            <a:chOff x="1821311" y="3737900"/>
            <a:chExt cx="5229531" cy="2065059"/>
          </a:xfrm>
        </p:grpSpPr>
        <p:graphicFrame>
          <p:nvGraphicFramePr>
            <p:cNvPr id="5" name="Object 4"/>
            <p:cNvGraphicFramePr>
              <a:graphicFrameLocks noChangeAspect="1"/>
            </p:cNvGraphicFramePr>
            <p:nvPr>
              <p:extLst>
                <p:ext uri="{D42A27DB-BD31-4B8C-83A1-F6EECF244321}">
                  <p14:modId xmlns:p14="http://schemas.microsoft.com/office/powerpoint/2010/main" val="4226251181"/>
                </p:ext>
              </p:extLst>
            </p:nvPr>
          </p:nvGraphicFramePr>
          <p:xfrm>
            <a:off x="2655926" y="3737900"/>
            <a:ext cx="3547109" cy="917563"/>
          </p:xfrm>
          <a:graphic>
            <a:graphicData uri="http://schemas.openxmlformats.org/presentationml/2006/ole">
              <mc:AlternateContent xmlns:mc="http://schemas.openxmlformats.org/markup-compatibility/2006">
                <mc:Choice xmlns:v="urn:schemas-microsoft-com:vml" Requires="v">
                  <p:oleObj spid="_x0000_s24579" name="Equation" r:id="rId5" imgW="1434960" imgH="419040" progId="Equation.3">
                    <p:embed/>
                  </p:oleObj>
                </mc:Choice>
                <mc:Fallback>
                  <p:oleObj name="Equation" r:id="rId5" imgW="1434960" imgH="419040" progId="Equation.3">
                    <p:embed/>
                    <p:pic>
                      <p:nvPicPr>
                        <p:cNvPr id="5" name="Object 4"/>
                        <p:cNvPicPr>
                          <a:picLocks noChangeAspect="1" noChangeArrowheads="1"/>
                        </p:cNvPicPr>
                        <p:nvPr/>
                      </p:nvPicPr>
                      <p:blipFill>
                        <a:blip r:embed="rId6"/>
                        <a:srcRect/>
                        <a:stretch>
                          <a:fillRect/>
                        </a:stretch>
                      </p:blipFill>
                      <p:spPr bwMode="auto">
                        <a:xfrm>
                          <a:off x="2655926" y="3737900"/>
                          <a:ext cx="3547109" cy="917563"/>
                        </a:xfrm>
                        <a:prstGeom prst="rect">
                          <a:avLst/>
                        </a:prstGeom>
                        <a:noFill/>
                        <a:extLst/>
                      </p:spPr>
                    </p:pic>
                  </p:oleObj>
                </mc:Fallback>
              </mc:AlternateContent>
            </a:graphicData>
          </a:graphic>
        </p:graphicFrame>
        <p:sp>
          <p:nvSpPr>
            <p:cNvPr id="6" name="TextBox 5"/>
            <p:cNvSpPr txBox="1"/>
            <p:nvPr/>
          </p:nvSpPr>
          <p:spPr>
            <a:xfrm>
              <a:off x="1821311" y="4638688"/>
              <a:ext cx="5229531" cy="1164271"/>
            </a:xfrm>
            <a:prstGeom prst="rect">
              <a:avLst/>
            </a:prstGeom>
            <a:noFill/>
          </p:spPr>
          <p:txBody>
            <a:bodyPr wrap="none" rtlCol="0">
              <a:spAutoFit/>
            </a:bodyPr>
            <a:lstStyle/>
            <a:p>
              <a:r>
                <a:rPr lang="en-US" dirty="0">
                  <a:latin typeface="+mj-lt"/>
                </a:rPr>
                <a:t>Where</a:t>
              </a:r>
            </a:p>
            <a:p>
              <a:endParaRPr lang="en-US" dirty="0">
                <a:latin typeface="+mj-lt"/>
              </a:endParaRPr>
            </a:p>
            <a:p>
              <a:r>
                <a:rPr lang="en-US" i="1" dirty="0">
                  <a:latin typeface="+mj-lt"/>
                </a:rPr>
                <a:t>NetCashFlow</a:t>
              </a:r>
              <a:r>
                <a:rPr lang="en-US" i="1" baseline="-25000" dirty="0">
                  <a:latin typeface="+mj-lt"/>
                </a:rPr>
                <a:t>t</a:t>
              </a:r>
              <a:r>
                <a:rPr lang="en-US" dirty="0">
                  <a:latin typeface="+mj-lt"/>
                </a:rPr>
                <a:t> is the net cash flow happening at time </a:t>
              </a:r>
              <a:r>
                <a:rPr lang="en-US" i="1" dirty="0">
                  <a:latin typeface="+mj-lt"/>
                </a:rPr>
                <a:t>t</a:t>
              </a:r>
              <a:r>
                <a:rPr lang="en-US" dirty="0">
                  <a:latin typeface="+mj-lt"/>
                </a:rPr>
                <a:t>;</a:t>
              </a:r>
            </a:p>
            <a:p>
              <a:r>
                <a:rPr lang="en-US" i="1" dirty="0">
                  <a:latin typeface="+mj-lt"/>
                </a:rPr>
                <a:t>r</a:t>
              </a:r>
              <a:r>
                <a:rPr lang="en-US" dirty="0">
                  <a:latin typeface="+mj-lt"/>
                </a:rPr>
                <a:t> is the discount rate;</a:t>
              </a:r>
            </a:p>
            <a:p>
              <a:r>
                <a:rPr lang="en-US" i="1" dirty="0">
                  <a:latin typeface="+mj-lt"/>
                </a:rPr>
                <a:t>t</a:t>
              </a:r>
              <a:r>
                <a:rPr lang="en-US" dirty="0">
                  <a:latin typeface="+mj-lt"/>
                </a:rPr>
                <a:t> is the time of the cash flow. </a:t>
              </a:r>
            </a:p>
          </p:txBody>
        </p:sp>
      </p:grpSp>
    </p:spTree>
    <p:custDataLst>
      <p:tags r:id="rId2"/>
    </p:custDataLst>
    <p:extLst>
      <p:ext uri="{BB962C8B-B14F-4D97-AF65-F5344CB8AC3E}">
        <p14:creationId xmlns:p14="http://schemas.microsoft.com/office/powerpoint/2010/main" val="115995907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 Estimation</a:t>
            </a:r>
          </a:p>
        </p:txBody>
      </p:sp>
      <p:sp>
        <p:nvSpPr>
          <p:cNvPr id="3" name="Content Placeholder 2"/>
          <p:cNvSpPr>
            <a:spLocks noGrp="1"/>
          </p:cNvSpPr>
          <p:nvPr>
            <p:ph idx="1"/>
          </p:nvPr>
        </p:nvSpPr>
        <p:spPr/>
        <p:txBody>
          <a:bodyPr>
            <a:normAutofit/>
          </a:bodyPr>
          <a:lstStyle/>
          <a:p>
            <a:r>
              <a:rPr lang="en-US" dirty="0"/>
              <a:t>Examples of costs triggered by the project:</a:t>
            </a:r>
          </a:p>
          <a:p>
            <a:pPr lvl="1"/>
            <a:r>
              <a:rPr lang="en-US" dirty="0"/>
              <a:t>Administration</a:t>
            </a:r>
          </a:p>
          <a:p>
            <a:pPr lvl="1"/>
            <a:r>
              <a:rPr lang="en-US" dirty="0"/>
              <a:t>Asset</a:t>
            </a:r>
          </a:p>
          <a:p>
            <a:pPr lvl="1"/>
            <a:r>
              <a:rPr lang="en-US" dirty="0"/>
              <a:t>Equipment</a:t>
            </a:r>
          </a:p>
          <a:p>
            <a:pPr lvl="1"/>
            <a:r>
              <a:rPr lang="en-US" dirty="0"/>
              <a:t>Material</a:t>
            </a:r>
          </a:p>
          <a:p>
            <a:pPr lvl="1"/>
            <a:r>
              <a:rPr lang="en-US" dirty="0"/>
              <a:t>Delivery</a:t>
            </a:r>
          </a:p>
          <a:p>
            <a:pPr lvl="1"/>
            <a:r>
              <a:rPr lang="en-US" dirty="0"/>
              <a:t>Real estate</a:t>
            </a:r>
          </a:p>
          <a:p>
            <a:pPr lvl="1"/>
            <a:r>
              <a:rPr lang="en-US" dirty="0"/>
              <a:t>Labor</a:t>
            </a:r>
          </a:p>
          <a:p>
            <a:pPr lvl="1"/>
            <a:r>
              <a:rPr lang="en-US" dirty="0"/>
              <a:t>Training</a:t>
            </a:r>
          </a:p>
          <a:p>
            <a:pPr lvl="1"/>
            <a:r>
              <a:rPr lang="en-US" dirty="0"/>
              <a:t>Consulting.</a:t>
            </a:r>
          </a:p>
          <a:p>
            <a:pPr lvl="1"/>
            <a:endParaRPr lang="en-US" dirty="0"/>
          </a:p>
          <a:p>
            <a:pPr lvl="1"/>
            <a:endParaRPr lang="en-US" dirty="0"/>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5002005"/>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Estimation</a:t>
            </a:r>
          </a:p>
        </p:txBody>
      </p:sp>
      <p:sp>
        <p:nvSpPr>
          <p:cNvPr id="3" name="Content Placeholder 2"/>
          <p:cNvSpPr>
            <a:spLocks noGrp="1"/>
          </p:cNvSpPr>
          <p:nvPr>
            <p:ph idx="1"/>
          </p:nvPr>
        </p:nvSpPr>
        <p:spPr/>
        <p:txBody>
          <a:bodyPr>
            <a:normAutofit/>
          </a:bodyPr>
          <a:lstStyle/>
          <a:p>
            <a:r>
              <a:rPr lang="en-US" dirty="0"/>
              <a:t>Examples of benefits generated by the project:</a:t>
            </a:r>
          </a:p>
          <a:p>
            <a:pPr lvl="1"/>
            <a:r>
              <a:rPr lang="en-US" dirty="0"/>
              <a:t>Direct revenue increase</a:t>
            </a:r>
          </a:p>
          <a:p>
            <a:pPr lvl="1"/>
            <a:r>
              <a:rPr lang="en-US" dirty="0"/>
              <a:t>Waste reduction</a:t>
            </a:r>
          </a:p>
          <a:p>
            <a:pPr lvl="1"/>
            <a:r>
              <a:rPr lang="en-US" dirty="0"/>
              <a:t>Operation cost reduction</a:t>
            </a:r>
          </a:p>
          <a:p>
            <a:pPr lvl="1"/>
            <a:r>
              <a:rPr lang="en-US" dirty="0"/>
              <a:t>Quality and productivity improvement</a:t>
            </a:r>
          </a:p>
          <a:p>
            <a:pPr lvl="1"/>
            <a:r>
              <a:rPr lang="en-US" dirty="0"/>
              <a:t>Market share increase</a:t>
            </a:r>
          </a:p>
          <a:p>
            <a:pPr lvl="1"/>
            <a:r>
              <a:rPr lang="en-US" dirty="0"/>
              <a:t>Cost avoidance</a:t>
            </a:r>
          </a:p>
          <a:p>
            <a:pPr lvl="1"/>
            <a:r>
              <a:rPr lang="en-US" dirty="0"/>
              <a:t>Customer satisfaction improvement</a:t>
            </a:r>
          </a:p>
          <a:p>
            <a:pPr lvl="1"/>
            <a:r>
              <a:rPr lang="en-US" dirty="0"/>
              <a:t>Associate satisfaction improvement.</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81483782"/>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Challenges in Cost and Benefit Estimation </a:t>
            </a:r>
          </a:p>
        </p:txBody>
      </p:sp>
      <p:sp>
        <p:nvSpPr>
          <p:cNvPr id="3" name="Content Placeholder 2"/>
          <p:cNvSpPr>
            <a:spLocks noGrp="1"/>
          </p:cNvSpPr>
          <p:nvPr>
            <p:ph idx="1"/>
          </p:nvPr>
        </p:nvSpPr>
        <p:spPr/>
        <p:txBody>
          <a:bodyPr>
            <a:normAutofit/>
          </a:bodyPr>
          <a:lstStyle/>
          <a:p>
            <a:r>
              <a:rPr lang="en-US" dirty="0"/>
              <a:t>Different analysts might come up with different cost and benefit estimations due to their subjectivity in determining:</a:t>
            </a:r>
          </a:p>
          <a:p>
            <a:pPr lvl="1"/>
            <a:r>
              <a:rPr lang="en-US" dirty="0"/>
              <a:t>The discount rate</a:t>
            </a:r>
          </a:p>
          <a:p>
            <a:pPr lvl="1"/>
            <a:r>
              <a:rPr lang="en-US" dirty="0"/>
              <a:t>The time length of the project and its impact</a:t>
            </a:r>
          </a:p>
          <a:p>
            <a:pPr lvl="1"/>
            <a:r>
              <a:rPr lang="en-US" dirty="0"/>
              <a:t>Potential costs of the project</a:t>
            </a:r>
          </a:p>
          <a:p>
            <a:pPr lvl="1"/>
            <a:r>
              <a:rPr lang="en-US" dirty="0"/>
              <a:t>The tangible/intangible benefits of the project</a:t>
            </a:r>
          </a:p>
          <a:p>
            <a:pPr lvl="1"/>
            <a:r>
              <a:rPr lang="en-US" dirty="0"/>
              <a:t>The specific contribution of the project to the relevant financial gains/loss.</a:t>
            </a:r>
          </a:p>
          <a:p>
            <a:pPr lvl="1"/>
            <a:endParaRPr lang="en-US" dirty="0"/>
          </a:p>
          <a:p>
            <a:pPr lvl="1"/>
            <a:endParaRPr lang="en-US" dirty="0"/>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523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2674418"/>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3.2.2 Elements of Control Plans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524</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18524591"/>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dirty="0"/>
              <a:t>Control Plans</a:t>
            </a:r>
          </a:p>
        </p:txBody>
      </p:sp>
      <p:sp>
        <p:nvSpPr>
          <p:cNvPr id="253955" name="Rectangle 3"/>
          <p:cNvSpPr>
            <a:spLocks noGrp="1" noChangeArrowheads="1"/>
          </p:cNvSpPr>
          <p:nvPr>
            <p:ph idx="1"/>
          </p:nvPr>
        </p:nvSpPr>
        <p:spPr/>
        <p:txBody>
          <a:bodyPr>
            <a:normAutofit lnSpcReduction="10000"/>
          </a:bodyPr>
          <a:lstStyle/>
          <a:p>
            <a:r>
              <a:rPr lang="en-US" dirty="0"/>
              <a:t>The</a:t>
            </a:r>
            <a:r>
              <a:rPr lang="en-US" b="1" dirty="0"/>
              <a:t> control plans </a:t>
            </a:r>
            <a:r>
              <a:rPr lang="en-US" dirty="0"/>
              <a:t>ensure that the changes introduced by a Six Sigma project are sustained over time.</a:t>
            </a:r>
            <a:endParaRPr lang="en-US" dirty="0">
              <a:solidFill>
                <a:srgbClr val="FF0000"/>
              </a:solidFill>
            </a:endParaRPr>
          </a:p>
          <a:p>
            <a:r>
              <a:rPr lang="en-US" dirty="0"/>
              <a:t>Benefits of the Control phase:</a:t>
            </a:r>
          </a:p>
          <a:p>
            <a:pPr lvl="1"/>
            <a:r>
              <a:rPr lang="en-US" dirty="0">
                <a:solidFill>
                  <a:schemeClr val="tx1"/>
                </a:solidFill>
              </a:rPr>
              <a:t>Methodical roll-out of changes including standardization of processes and work procedures</a:t>
            </a:r>
          </a:p>
          <a:p>
            <a:pPr lvl="1"/>
            <a:r>
              <a:rPr lang="en-US" dirty="0">
                <a:solidFill>
                  <a:schemeClr val="tx1"/>
                </a:solidFill>
              </a:rPr>
              <a:t>Ensure compliance with changes through methods like auditing and corrective actions</a:t>
            </a:r>
          </a:p>
          <a:p>
            <a:pPr lvl="1"/>
            <a:r>
              <a:rPr lang="en-US" dirty="0">
                <a:solidFill>
                  <a:schemeClr val="tx1"/>
                </a:solidFill>
              </a:rPr>
              <a:t>Transfer solutions and learning across the </a:t>
            </a:r>
            <a:r>
              <a:rPr lang="en-US" dirty="0"/>
              <a:t>enterprise</a:t>
            </a:r>
          </a:p>
          <a:p>
            <a:pPr lvl="1"/>
            <a:r>
              <a:rPr lang="en-US" dirty="0"/>
              <a:t>Plan and communicate standardized work procedures</a:t>
            </a:r>
          </a:p>
          <a:p>
            <a:pPr lvl="1"/>
            <a:r>
              <a:rPr lang="en-US" dirty="0"/>
              <a:t>Coordinate ongoing team and individual involvement</a:t>
            </a:r>
          </a:p>
          <a:p>
            <a:pPr lvl="1"/>
            <a:r>
              <a:rPr lang="en-US" dirty="0"/>
              <a:t>Standardize data collection and procedures</a:t>
            </a:r>
          </a:p>
          <a:p>
            <a:pPr lvl="1"/>
            <a:r>
              <a:rPr lang="en-US" dirty="0"/>
              <a:t>Measure process performance, stability, and capability</a:t>
            </a:r>
          </a:p>
          <a:p>
            <a:pPr lvl="1"/>
            <a:r>
              <a:rPr lang="en-US" dirty="0"/>
              <a:t>Plan actions that mitigate possible out-of-control conditions</a:t>
            </a:r>
          </a:p>
          <a:p>
            <a:pPr lvl="1"/>
            <a:r>
              <a:rPr lang="en-US" dirty="0"/>
              <a:t>Sustain changes over time.</a:t>
            </a:r>
          </a:p>
        </p:txBody>
      </p:sp>
      <p:sp>
        <p:nvSpPr>
          <p:cNvPr id="4" name="Slide Number Placeholder 3"/>
          <p:cNvSpPr>
            <a:spLocks noGrp="1"/>
          </p:cNvSpPr>
          <p:nvPr>
            <p:ph type="sldNum" sz="quarter" idx="4"/>
          </p:nvPr>
        </p:nvSpPr>
        <p:spPr/>
        <p:txBody>
          <a:bodyPr/>
          <a:lstStyle/>
          <a:p>
            <a:fld id="{5A6A12F4-C341-4E64-9C18-B0BA3358FAF5}" type="slidenum">
              <a:rPr lang="en-US" smtClean="0"/>
              <a:pPr/>
              <a:t>525</a:t>
            </a:fld>
            <a:endParaRPr lang="en-US" dirty="0"/>
          </a:p>
        </p:txBody>
      </p:sp>
      <p:sp>
        <p:nvSpPr>
          <p:cNvPr id="3" name="Footer Placeholder 2"/>
          <p:cNvSpPr>
            <a:spLocks noGrp="1"/>
          </p:cNvSpPr>
          <p:nvPr>
            <p:ph type="ftr" sz="quarter" idx="3"/>
          </p:nvPr>
        </p:nvSpPr>
        <p:spPr/>
        <p:txBody>
          <a:bodyPr/>
          <a:lstStyle/>
          <a:p>
            <a:r>
              <a:rPr lang="en-US"/>
              <a:t>© Lean Partner Global</a:t>
            </a:r>
            <a:endParaRPr lang="en-US" dirty="0"/>
          </a:p>
        </p:txBody>
      </p:sp>
      <p:sp>
        <p:nvSpPr>
          <p:cNvPr id="2" name="Date Placeholder 1"/>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044001285"/>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Control Plan?</a:t>
            </a:r>
          </a:p>
        </p:txBody>
      </p:sp>
      <p:sp>
        <p:nvSpPr>
          <p:cNvPr id="3" name="Content Placeholder 2"/>
          <p:cNvSpPr>
            <a:spLocks noGrp="1"/>
          </p:cNvSpPr>
          <p:nvPr>
            <p:ph idx="1"/>
          </p:nvPr>
        </p:nvSpPr>
        <p:spPr/>
        <p:txBody>
          <a:bodyPr>
            <a:normAutofit/>
          </a:bodyPr>
          <a:lstStyle/>
          <a:p>
            <a:r>
              <a:rPr lang="en-US" dirty="0"/>
              <a:t>A </a:t>
            </a:r>
            <a:r>
              <a:rPr lang="en-US" b="1" dirty="0"/>
              <a:t>control plan </a:t>
            </a:r>
            <a:r>
              <a:rPr lang="en-US" dirty="0"/>
              <a:t>is a management planning tool to identify, describe, and monitor the process performance metrics in order to meet the customer specifications steadily.</a:t>
            </a:r>
          </a:p>
          <a:p>
            <a:endParaRPr lang="en-US" dirty="0"/>
          </a:p>
          <a:p>
            <a:r>
              <a:rPr lang="en-US" dirty="0"/>
              <a:t>It proposes the plan of monitoring the stability and capability of inputs and outputs of critical process steps in the Control phase of a project.</a:t>
            </a:r>
          </a:p>
          <a:p>
            <a:endParaRPr lang="en-US" dirty="0"/>
          </a:p>
          <a:p>
            <a:r>
              <a:rPr lang="en-US" dirty="0"/>
              <a:t>It covers the data collection plan of gathering the process performance measurements.</a:t>
            </a:r>
          </a:p>
          <a:p>
            <a:endParaRPr lang="en-US" dirty="0"/>
          </a:p>
          <a:p>
            <a:r>
              <a:rPr lang="en-US" dirty="0"/>
              <a:t>Control plans are the most overlooked element of most projects. It is critical that a good solution be solidified with a great control plan!</a:t>
            </a:r>
          </a:p>
        </p:txBody>
      </p:sp>
      <p:sp>
        <p:nvSpPr>
          <p:cNvPr id="6" name="Slide Number Placeholder 5"/>
          <p:cNvSpPr>
            <a:spLocks noGrp="1"/>
          </p:cNvSpPr>
          <p:nvPr>
            <p:ph type="sldNum" sz="quarter" idx="4"/>
          </p:nvPr>
        </p:nvSpPr>
        <p:spPr/>
        <p:txBody>
          <a:bodyPr/>
          <a:lstStyle/>
          <a:p>
            <a:fld id="{5A6A12F4-C341-4E64-9C18-B0BA3358FAF5}" type="slidenum">
              <a:rPr lang="en-US" smtClean="0"/>
              <a:pPr/>
              <a:t>526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2526852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Elements</a:t>
            </a:r>
          </a:p>
        </p:txBody>
      </p:sp>
      <p:sp>
        <p:nvSpPr>
          <p:cNvPr id="50179" name="Rectangle 3"/>
          <p:cNvSpPr>
            <a:spLocks noGrp="1" noChangeArrowheads="1"/>
          </p:cNvSpPr>
          <p:nvPr>
            <p:ph idx="1"/>
          </p:nvPr>
        </p:nvSpPr>
        <p:spPr/>
        <p:txBody>
          <a:bodyPr>
            <a:noAutofit/>
          </a:bodyPr>
          <a:lstStyle/>
          <a:p>
            <a:pPr>
              <a:lnSpc>
                <a:spcPct val="80000"/>
              </a:lnSpc>
            </a:pPr>
            <a:r>
              <a:rPr lang="en-US" dirty="0">
                <a:solidFill>
                  <a:srgbClr val="182835"/>
                </a:solidFill>
              </a:rPr>
              <a:t>Control Plan</a:t>
            </a:r>
          </a:p>
          <a:p>
            <a:pPr lvl="1">
              <a:lnSpc>
                <a:spcPct val="80000"/>
              </a:lnSpc>
            </a:pPr>
            <a:r>
              <a:rPr lang="en-US" dirty="0">
                <a:solidFill>
                  <a:srgbClr val="182835"/>
                </a:solidFill>
              </a:rPr>
              <a:t>The clear and concise summary document that details key process steps, CTQs metrics, measurements, and corrective actions.</a:t>
            </a:r>
          </a:p>
          <a:p>
            <a:pPr>
              <a:lnSpc>
                <a:spcPct val="80000"/>
              </a:lnSpc>
            </a:pPr>
            <a:r>
              <a:rPr lang="en-US" dirty="0">
                <a:solidFill>
                  <a:srgbClr val="182835"/>
                </a:solidFill>
              </a:rPr>
              <a:t>Standard Operating Procedures (SOPs)</a:t>
            </a:r>
          </a:p>
          <a:p>
            <a:pPr lvl="1">
              <a:lnSpc>
                <a:spcPct val="80000"/>
              </a:lnSpc>
            </a:pPr>
            <a:r>
              <a:rPr lang="en-US" dirty="0">
                <a:solidFill>
                  <a:srgbClr val="182835"/>
                </a:solidFill>
              </a:rPr>
              <a:t>Supporting documentation showing the “who does what, when, and how” in completing the tasks.</a:t>
            </a:r>
          </a:p>
          <a:p>
            <a:pPr>
              <a:lnSpc>
                <a:spcPct val="80000"/>
              </a:lnSpc>
            </a:pPr>
            <a:r>
              <a:rPr lang="en-US" dirty="0">
                <a:solidFill>
                  <a:srgbClr val="182835"/>
                </a:solidFill>
              </a:rPr>
              <a:t>Communication Plan</a:t>
            </a:r>
          </a:p>
          <a:p>
            <a:pPr lvl="1">
              <a:lnSpc>
                <a:spcPct val="80000"/>
              </a:lnSpc>
            </a:pPr>
            <a:r>
              <a:rPr lang="en-US" dirty="0">
                <a:solidFill>
                  <a:srgbClr val="182835"/>
                </a:solidFill>
              </a:rPr>
              <a:t>Document outlining messages to be delivered and the target audience.</a:t>
            </a:r>
          </a:p>
          <a:p>
            <a:pPr>
              <a:lnSpc>
                <a:spcPct val="80000"/>
              </a:lnSpc>
            </a:pPr>
            <a:r>
              <a:rPr lang="en-US" dirty="0">
                <a:solidFill>
                  <a:srgbClr val="182835"/>
                </a:solidFill>
              </a:rPr>
              <a:t>Training Plan</a:t>
            </a:r>
          </a:p>
          <a:p>
            <a:pPr lvl="1">
              <a:lnSpc>
                <a:spcPct val="80000"/>
              </a:lnSpc>
            </a:pPr>
            <a:r>
              <a:rPr lang="en-US" dirty="0">
                <a:solidFill>
                  <a:srgbClr val="182835"/>
                </a:solidFill>
              </a:rPr>
              <a:t>Document outlining the necessary training for employees to successfully perform new processes and procedures.</a:t>
            </a:r>
          </a:p>
          <a:p>
            <a:pPr>
              <a:lnSpc>
                <a:spcPct val="80000"/>
              </a:lnSpc>
            </a:pPr>
            <a:r>
              <a:rPr lang="en-US" dirty="0">
                <a:solidFill>
                  <a:srgbClr val="182835"/>
                </a:solidFill>
              </a:rPr>
              <a:t>Audit Checklists</a:t>
            </a:r>
          </a:p>
          <a:p>
            <a:pPr lvl="1">
              <a:lnSpc>
                <a:spcPct val="80000"/>
              </a:lnSpc>
            </a:pPr>
            <a:r>
              <a:rPr lang="en-US" dirty="0">
                <a:solidFill>
                  <a:srgbClr val="182835"/>
                </a:solidFill>
              </a:rPr>
              <a:t>Document that provides auditors with the audit questions they need to ask.</a:t>
            </a:r>
          </a:p>
          <a:p>
            <a:pPr>
              <a:lnSpc>
                <a:spcPct val="80000"/>
              </a:lnSpc>
            </a:pPr>
            <a:r>
              <a:rPr lang="en-US" dirty="0">
                <a:solidFill>
                  <a:srgbClr val="182835"/>
                </a:solidFill>
              </a:rPr>
              <a:t>Corrective Actions</a:t>
            </a:r>
          </a:p>
          <a:p>
            <a:pPr lvl="1">
              <a:lnSpc>
                <a:spcPct val="80000"/>
              </a:lnSpc>
            </a:pPr>
            <a:r>
              <a:rPr lang="en-US" dirty="0">
                <a:solidFill>
                  <a:srgbClr val="182835"/>
                </a:solidFill>
              </a:rPr>
              <a:t>Activities that need to be conducted when an audit fails.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27770041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a:t>
            </a:r>
          </a:p>
        </p:txBody>
      </p:sp>
      <p:sp>
        <p:nvSpPr>
          <p:cNvPr id="3" name="Content Placeholder 2"/>
          <p:cNvSpPr>
            <a:spLocks noGrp="1"/>
          </p:cNvSpPr>
          <p:nvPr>
            <p:ph idx="1"/>
          </p:nvPr>
        </p:nvSpPr>
        <p:spPr/>
        <p:txBody>
          <a:bodyPr>
            <a:noAutofit/>
          </a:bodyPr>
          <a:lstStyle/>
          <a:p>
            <a:r>
              <a:rPr lang="en-US" dirty="0"/>
              <a:t>The control plan identifies critical process steps that have significant impact on the products or services and the appropriate controls mechanisms.</a:t>
            </a:r>
          </a:p>
          <a:p>
            <a:endParaRPr lang="en-US" dirty="0"/>
          </a:p>
          <a:p>
            <a:r>
              <a:rPr lang="en-US" dirty="0"/>
              <a:t>The control plan includes measurement systems that monitor and help manage key process step performance.</a:t>
            </a:r>
          </a:p>
          <a:p>
            <a:endParaRPr lang="en-US" dirty="0"/>
          </a:p>
          <a:p>
            <a:r>
              <a:rPr lang="en-US" dirty="0"/>
              <a:t>Specified limits and targets of the performance metrics are clearly defined and communicated.</a:t>
            </a:r>
          </a:p>
          <a:p>
            <a:endParaRPr lang="en-US" dirty="0"/>
          </a:p>
          <a:p>
            <a:r>
              <a:rPr lang="en-US" dirty="0"/>
              <a:t>Sampling plans to collect the measurements are declared:</a:t>
            </a:r>
          </a:p>
          <a:p>
            <a:pPr lvl="1"/>
            <a:r>
              <a:rPr lang="en-US" dirty="0"/>
              <a:t>How many samples are needed?</a:t>
            </a:r>
          </a:p>
          <a:p>
            <a:pPr lvl="1"/>
            <a:r>
              <a:rPr lang="en-US" dirty="0"/>
              <a:t>How often do we need to sample?</a:t>
            </a:r>
          </a:p>
          <a:p>
            <a:pPr lvl="1"/>
            <a:r>
              <a:rPr lang="en-US" dirty="0"/>
              <a:t>Where should we sample?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528</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449250524"/>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0" y="2879536"/>
            <a:ext cx="8153400" cy="336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529</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7" name="Rectangular Callout 6"/>
          <p:cNvSpPr/>
          <p:nvPr/>
        </p:nvSpPr>
        <p:spPr>
          <a:xfrm rot="10800000">
            <a:off x="1676400" y="4114797"/>
            <a:ext cx="1295400" cy="2057402"/>
          </a:xfrm>
          <a:prstGeom prst="wedgeRectCallout">
            <a:avLst>
              <a:gd name="adj1" fmla="val -24030"/>
              <a:gd name="adj2" fmla="val 13969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181096" y="1649342"/>
            <a:ext cx="3581400" cy="646331"/>
          </a:xfrm>
          <a:prstGeom prst="rect">
            <a:avLst/>
          </a:prstGeom>
          <a:noFill/>
        </p:spPr>
        <p:txBody>
          <a:bodyPr wrap="square" rtlCol="0">
            <a:spAutoFit/>
          </a:bodyPr>
          <a:lstStyle/>
          <a:p>
            <a:r>
              <a:rPr lang="en-US" dirty="0">
                <a:latin typeface="+mj-lt"/>
              </a:rPr>
              <a:t>Key processes and process steps are identified</a:t>
            </a:r>
          </a:p>
        </p:txBody>
      </p:sp>
      <p:sp>
        <p:nvSpPr>
          <p:cNvPr id="10" name="Rectangular Callout 9"/>
          <p:cNvSpPr/>
          <p:nvPr/>
        </p:nvSpPr>
        <p:spPr>
          <a:xfrm rot="10800000">
            <a:off x="2971797" y="4114800"/>
            <a:ext cx="4495797" cy="2057399"/>
          </a:xfrm>
          <a:prstGeom prst="wedgeRectCallout">
            <a:avLst>
              <a:gd name="adj1" fmla="val -22160"/>
              <a:gd name="adj2" fmla="val 13670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 name="TextBox 10"/>
          <p:cNvSpPr txBox="1"/>
          <p:nvPr/>
        </p:nvSpPr>
        <p:spPr>
          <a:xfrm>
            <a:off x="5379571" y="1650050"/>
            <a:ext cx="5275729" cy="646331"/>
          </a:xfrm>
          <a:prstGeom prst="rect">
            <a:avLst/>
          </a:prstGeom>
          <a:noFill/>
        </p:spPr>
        <p:txBody>
          <a:bodyPr wrap="square" rtlCol="0">
            <a:spAutoFit/>
          </a:bodyPr>
          <a:lstStyle/>
          <a:p>
            <a:r>
              <a:rPr lang="en-US" dirty="0">
                <a:latin typeface="+mj-lt"/>
              </a:rPr>
              <a:t>Critical information regarding key measurements is documented and clarified</a:t>
            </a:r>
          </a:p>
        </p:txBody>
      </p:sp>
    </p:spTree>
    <p:custDataLst>
      <p:tags r:id="rId1"/>
    </p:custDataLst>
    <p:extLst>
      <p:ext uri="{BB962C8B-B14F-4D97-AF65-F5344CB8AC3E}">
        <p14:creationId xmlns:p14="http://schemas.microsoft.com/office/powerpoint/2010/main" val="7824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endParaRPr lang="en-US" sz="5400" dirty="0"/>
          </a:p>
        </p:txBody>
      </p:sp>
      <p:sp>
        <p:nvSpPr>
          <p:cNvPr id="3" name="Content Placeholder 2"/>
          <p:cNvSpPr>
            <a:spLocks noGrp="1"/>
          </p:cNvSpPr>
          <p:nvPr>
            <p:ph idx="1"/>
          </p:nvPr>
        </p:nvSpPr>
        <p:spPr/>
        <p:txBody>
          <a:bodyPr>
            <a:normAutofit/>
          </a:bodyPr>
          <a:lstStyle/>
          <a:p>
            <a:r>
              <a:rPr lang="en-US" b="1" dirty="0"/>
              <a:t>Champions and sponsors </a:t>
            </a:r>
            <a:r>
              <a:rPr lang="en-US" dirty="0"/>
              <a:t>are those individuals (directors, executives, managers etc.) chartering, funding, or driving the Six Sigma projects that BBs and GBs are conducting.</a:t>
            </a:r>
          </a:p>
          <a:p>
            <a:pPr marL="114300" indent="0">
              <a:buNone/>
            </a:pPr>
            <a:endParaRPr lang="en-US" dirty="0"/>
          </a:p>
          <a:p>
            <a:r>
              <a:rPr lang="en-US" dirty="0"/>
              <a:t>Champions and sponsors need to have a basic understanding of the concepts, tools, and techniques involved in the DMAIC methodology so that they can provide proper support and direction.</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08576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28460" y="3156498"/>
            <a:ext cx="8101340" cy="331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Rectangular Callout 9"/>
          <p:cNvSpPr/>
          <p:nvPr/>
        </p:nvSpPr>
        <p:spPr>
          <a:xfrm rot="10800000">
            <a:off x="3657599" y="4419598"/>
            <a:ext cx="609600" cy="1905002"/>
          </a:xfrm>
          <a:prstGeom prst="wedgeRectCallout">
            <a:avLst>
              <a:gd name="adj1" fmla="val 194216"/>
              <a:gd name="adj2" fmla="val 14870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660400" y="1835894"/>
            <a:ext cx="3606799" cy="646331"/>
          </a:xfrm>
          <a:prstGeom prst="rect">
            <a:avLst/>
          </a:prstGeom>
          <a:noFill/>
        </p:spPr>
        <p:txBody>
          <a:bodyPr wrap="square" rtlCol="0">
            <a:spAutoFit/>
          </a:bodyPr>
          <a:lstStyle/>
          <a:p>
            <a:r>
              <a:rPr lang="en-US" dirty="0">
                <a:latin typeface="+mj-lt"/>
              </a:rPr>
              <a:t>Measurements are clearly defined with equations</a:t>
            </a:r>
          </a:p>
        </p:txBody>
      </p:sp>
      <p:sp>
        <p:nvSpPr>
          <p:cNvPr id="12" name="Rectangular Callout 11"/>
          <p:cNvSpPr/>
          <p:nvPr/>
        </p:nvSpPr>
        <p:spPr>
          <a:xfrm rot="10800000">
            <a:off x="4267200" y="4419600"/>
            <a:ext cx="761999" cy="1905001"/>
          </a:xfrm>
          <a:prstGeom prst="wedgeRectCallout">
            <a:avLst>
              <a:gd name="adj1" fmla="val -23232"/>
              <a:gd name="adj2" fmla="val 11621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124200" y="2587996"/>
            <a:ext cx="4038600" cy="369332"/>
          </a:xfrm>
          <a:prstGeom prst="rect">
            <a:avLst/>
          </a:prstGeom>
          <a:noFill/>
        </p:spPr>
        <p:txBody>
          <a:bodyPr wrap="square" rtlCol="0">
            <a:spAutoFit/>
          </a:bodyPr>
          <a:lstStyle/>
          <a:p>
            <a:r>
              <a:rPr lang="en-US" dirty="0">
                <a:latin typeface="+mj-lt"/>
              </a:rPr>
              <a:t>Customer specifications are declared </a:t>
            </a:r>
          </a:p>
        </p:txBody>
      </p:sp>
      <p:sp>
        <p:nvSpPr>
          <p:cNvPr id="14" name="Rectangular Callout 13"/>
          <p:cNvSpPr/>
          <p:nvPr/>
        </p:nvSpPr>
        <p:spPr>
          <a:xfrm rot="10800000">
            <a:off x="5029200" y="4419600"/>
            <a:ext cx="2362200" cy="1905000"/>
          </a:xfrm>
          <a:prstGeom prst="wedgeRectCallout">
            <a:avLst>
              <a:gd name="adj1" fmla="val -62932"/>
              <a:gd name="adj2" fmla="val 14932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943600" y="1281896"/>
            <a:ext cx="5283200" cy="1200329"/>
          </a:xfrm>
          <a:prstGeom prst="rect">
            <a:avLst/>
          </a:prstGeom>
          <a:noFill/>
        </p:spPr>
        <p:txBody>
          <a:bodyPr wrap="square" rtlCol="0">
            <a:spAutoFit/>
          </a:bodyPr>
          <a:lstStyle/>
          <a:p>
            <a:r>
              <a:rPr lang="en-US" dirty="0">
                <a:latin typeface="+mj-lt"/>
              </a:rPr>
              <a:t>Other key measurement information is documented: sample size, measurement frequency, people responsible for the measurement, etc.</a:t>
            </a:r>
          </a:p>
        </p:txBody>
      </p:sp>
    </p:spTree>
    <p:custDataLst>
      <p:tags r:id="rId1"/>
    </p:custDataLst>
    <p:extLst>
      <p:ext uri="{BB962C8B-B14F-4D97-AF65-F5344CB8AC3E}">
        <p14:creationId xmlns:p14="http://schemas.microsoft.com/office/powerpoint/2010/main" val="724929715"/>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26476" y="2892820"/>
            <a:ext cx="8203324" cy="335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Control Plan</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531</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Rectangular Callout 9"/>
          <p:cNvSpPr/>
          <p:nvPr/>
        </p:nvSpPr>
        <p:spPr>
          <a:xfrm rot="10800000">
            <a:off x="7810495" y="4157300"/>
            <a:ext cx="1943105" cy="1981200"/>
          </a:xfrm>
          <a:prstGeom prst="wedgeRectCallout">
            <a:avLst>
              <a:gd name="adj1" fmla="val 20519"/>
              <a:gd name="adj2" fmla="val 12912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ular Callout 11"/>
          <p:cNvSpPr/>
          <p:nvPr/>
        </p:nvSpPr>
        <p:spPr>
          <a:xfrm rot="10800000">
            <a:off x="7315199" y="4157302"/>
            <a:ext cx="495301" cy="1981199"/>
          </a:xfrm>
          <a:prstGeom prst="wedgeRectCallout">
            <a:avLst>
              <a:gd name="adj1" fmla="val 731402"/>
              <a:gd name="adj2" fmla="val 13603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09600" y="1409779"/>
            <a:ext cx="4755776" cy="1200329"/>
          </a:xfrm>
          <a:prstGeom prst="rect">
            <a:avLst/>
          </a:prstGeom>
          <a:noFill/>
        </p:spPr>
        <p:txBody>
          <a:bodyPr wrap="square" rtlCol="0">
            <a:spAutoFit/>
          </a:bodyPr>
          <a:lstStyle/>
          <a:p>
            <a:r>
              <a:rPr lang="en-US" dirty="0">
                <a:latin typeface="+mj-lt"/>
              </a:rPr>
              <a:t>Where will this measurement or report be found? Good control plans provide linking information or other report reference information.</a:t>
            </a:r>
          </a:p>
        </p:txBody>
      </p:sp>
      <p:sp>
        <p:nvSpPr>
          <p:cNvPr id="16" name="TextBox 15"/>
          <p:cNvSpPr txBox="1"/>
          <p:nvPr/>
        </p:nvSpPr>
        <p:spPr>
          <a:xfrm>
            <a:off x="5838857" y="1409778"/>
            <a:ext cx="5141568" cy="1200329"/>
          </a:xfrm>
          <a:prstGeom prst="rect">
            <a:avLst/>
          </a:prstGeom>
          <a:noFill/>
        </p:spPr>
        <p:txBody>
          <a:bodyPr wrap="square" rtlCol="0">
            <a:spAutoFit/>
          </a:bodyPr>
          <a:lstStyle/>
          <a:p>
            <a:r>
              <a:rPr lang="en-US" dirty="0">
                <a:latin typeface="+mj-lt"/>
              </a:rPr>
              <a:t>Control plans identify the mitigating action or corrective actions required in the event the measurement falls out of spec or control. Responsible parties are also declared.</a:t>
            </a:r>
          </a:p>
        </p:txBody>
      </p:sp>
    </p:spTree>
    <p:custDataLst>
      <p:tags r:id="rId1"/>
    </p:custDataLst>
    <p:extLst>
      <p:ext uri="{BB962C8B-B14F-4D97-AF65-F5344CB8AC3E}">
        <p14:creationId xmlns:p14="http://schemas.microsoft.com/office/powerpoint/2010/main" val="243783453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Plan Example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532</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21" b="-9821"/>
          <a:stretch/>
        </p:blipFill>
        <p:spPr bwMode="auto">
          <a:xfrm>
            <a:off x="1676401" y="1600202"/>
            <a:ext cx="8229599" cy="3724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60591472"/>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p:txBody>
          <a:bodyPr>
            <a:normAutofit lnSpcReduction="10000"/>
          </a:bodyPr>
          <a:lstStyle/>
          <a:p>
            <a:pPr marL="347472"/>
            <a:r>
              <a:rPr lang="en-US" b="1" dirty="0"/>
              <a:t>Standard Operating Procedures </a:t>
            </a:r>
            <a:r>
              <a:rPr lang="en-US" dirty="0"/>
              <a:t>(SOPs) are documents that focus on process steps, activities, and specific tasks required to complete an operation.</a:t>
            </a:r>
          </a:p>
          <a:p>
            <a:pPr marL="347472"/>
            <a:endParaRPr lang="en-US" dirty="0"/>
          </a:p>
          <a:p>
            <a:pPr marL="347472"/>
            <a:r>
              <a:rPr lang="en-US" dirty="0"/>
              <a:t>SOPs should not be much more than two to four pages.</a:t>
            </a:r>
          </a:p>
          <a:p>
            <a:pPr marL="347472"/>
            <a:endParaRPr lang="en-US" dirty="0"/>
          </a:p>
          <a:p>
            <a:pPr marL="347472"/>
            <a:r>
              <a:rPr lang="en-US" dirty="0"/>
              <a:t>SOPs should be written to the user’s level of required detail and information.</a:t>
            </a:r>
          </a:p>
          <a:p>
            <a:pPr marL="713232" lvl="2"/>
            <a:r>
              <a:rPr lang="en-US" sz="2200" dirty="0"/>
              <a:t>The level of detail is dependent on the position’s required skills and training</a:t>
            </a:r>
          </a:p>
          <a:p>
            <a:pPr marL="347472"/>
            <a:endParaRPr lang="en-US" dirty="0"/>
          </a:p>
          <a:p>
            <a:pPr marL="347472"/>
            <a:r>
              <a:rPr lang="en-US" dirty="0"/>
              <a:t>Good SOPs are auditable, easy to follow, and not difficult to find.</a:t>
            </a:r>
          </a:p>
          <a:p>
            <a:pPr marL="713232" lvl="2"/>
            <a:r>
              <a:rPr lang="en-US" sz="2200" dirty="0"/>
              <a:t>Auditable characteristics are: observable actions and countable frequencies. Results should be evident to a third party (</a:t>
            </a:r>
            <a:r>
              <a:rPr lang="en-US" sz="2200" i="1" dirty="0"/>
              <a:t>compliance to the SOP must be measurable</a:t>
            </a:r>
            <a:r>
              <a:rPr lang="en-US" sz="2200" dirty="0"/>
              <a:t>).</a:t>
            </a:r>
          </a:p>
          <a:p>
            <a:endParaRPr lang="en-US" sz="2200"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50243132"/>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Autofit/>
          </a:bodyPr>
          <a:lstStyle/>
          <a:p>
            <a:pPr marL="347472"/>
            <a:r>
              <a:rPr lang="en-US" dirty="0"/>
              <a:t>SOPs are intended to impart high value information in concise and well-documented manner.</a:t>
            </a:r>
          </a:p>
          <a:p>
            <a:pPr marL="347472"/>
            <a:r>
              <a:rPr lang="en-US" dirty="0"/>
              <a:t>SOP Title and Version Number: </a:t>
            </a:r>
          </a:p>
          <a:p>
            <a:pPr marL="713232" lvl="2"/>
            <a:r>
              <a:rPr lang="en-US" sz="2200" dirty="0"/>
              <a:t>Provide a title and unique identification number with version information.</a:t>
            </a:r>
          </a:p>
          <a:p>
            <a:pPr marL="347472"/>
            <a:r>
              <a:rPr lang="en-US" dirty="0"/>
              <a:t>Date: </a:t>
            </a:r>
          </a:p>
          <a:p>
            <a:pPr marL="713232" lvl="2"/>
            <a:r>
              <a:rPr lang="en-US" sz="2200" dirty="0"/>
              <a:t>List the original creation date; add all revision dates</a:t>
            </a:r>
            <a:r>
              <a:rPr lang="en-US" sz="2000" dirty="0"/>
              <a:t>.</a:t>
            </a:r>
          </a:p>
          <a:p>
            <a:pPr marL="347472"/>
            <a:r>
              <a:rPr lang="en-US" dirty="0"/>
              <a:t>Purpose: </a:t>
            </a:r>
          </a:p>
          <a:p>
            <a:pPr marL="713232" lvl="2"/>
            <a:r>
              <a:rPr lang="en-US" sz="2200" dirty="0"/>
              <a:t>State the reason for the SOP and what it intends to accomplish.</a:t>
            </a:r>
          </a:p>
          <a:p>
            <a:pPr marL="347472"/>
            <a:r>
              <a:rPr lang="en-US" dirty="0"/>
              <a:t>Scope: </a:t>
            </a:r>
          </a:p>
          <a:p>
            <a:pPr marL="713232" lvl="2"/>
            <a:r>
              <a:rPr lang="en-US" sz="2200" dirty="0"/>
              <a:t>Identify all functions, jobs, positions, and/or processes governed or affected by the SOP. </a:t>
            </a:r>
          </a:p>
        </p:txBody>
      </p:sp>
      <p:sp>
        <p:nvSpPr>
          <p:cNvPr id="6" name="Slide Number Placeholder 5"/>
          <p:cNvSpPr>
            <a:spLocks noGrp="1"/>
          </p:cNvSpPr>
          <p:nvPr>
            <p:ph type="sldNum" sz="quarter" idx="4"/>
          </p:nvPr>
        </p:nvSpPr>
        <p:spPr/>
        <p:txBody>
          <a:bodyPr/>
          <a:lstStyle/>
          <a:p>
            <a:fld id="{5A6A12F4-C341-4E64-9C18-B0BA3358FAF5}" type="slidenum">
              <a:rPr lang="en-US" smtClean="0"/>
              <a:pPr/>
              <a:t>534</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05458077"/>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Elements</a:t>
            </a:r>
          </a:p>
        </p:txBody>
      </p:sp>
      <p:sp>
        <p:nvSpPr>
          <p:cNvPr id="3" name="Content Placeholder 2"/>
          <p:cNvSpPr>
            <a:spLocks noGrp="1"/>
          </p:cNvSpPr>
          <p:nvPr>
            <p:ph idx="1"/>
          </p:nvPr>
        </p:nvSpPr>
        <p:spPr/>
        <p:txBody>
          <a:bodyPr>
            <a:normAutofit lnSpcReduction="10000"/>
          </a:bodyPr>
          <a:lstStyle/>
          <a:p>
            <a:r>
              <a:rPr lang="en-US" sz="2600" dirty="0"/>
              <a:t>Responsibilities: </a:t>
            </a:r>
          </a:p>
          <a:p>
            <a:pPr lvl="1"/>
            <a:r>
              <a:rPr lang="en-US" dirty="0"/>
              <a:t>Identify job functions and positions (not people) responsible for carrying out activities listed in the SOP.</a:t>
            </a:r>
          </a:p>
          <a:p>
            <a:r>
              <a:rPr lang="en-US" sz="2600" dirty="0"/>
              <a:t>Materials:</a:t>
            </a:r>
          </a:p>
          <a:p>
            <a:pPr lvl="1"/>
            <a:r>
              <a:rPr lang="en-US" dirty="0"/>
              <a:t>List all material inputs: parts, files, data, information, instruments, etc.</a:t>
            </a:r>
          </a:p>
          <a:p>
            <a:r>
              <a:rPr lang="en-US" sz="2600" dirty="0"/>
              <a:t>Process Map:</a:t>
            </a:r>
          </a:p>
          <a:p>
            <a:pPr lvl="1"/>
            <a:r>
              <a:rPr lang="en-US" dirty="0"/>
              <a:t>Show high level or level two to three process maps or other graphical representations of operating steps.</a:t>
            </a:r>
          </a:p>
          <a:p>
            <a:r>
              <a:rPr lang="en-US" sz="2600" dirty="0"/>
              <a:t>Process Metrics:</a:t>
            </a:r>
          </a:p>
          <a:p>
            <a:pPr lvl="1"/>
            <a:r>
              <a:rPr lang="en-US" dirty="0"/>
              <a:t>Declare all process metrics and targets or specifications.</a:t>
            </a:r>
          </a:p>
          <a:p>
            <a:r>
              <a:rPr lang="en-US" sz="2600" dirty="0"/>
              <a:t>Procedures:</a:t>
            </a:r>
          </a:p>
          <a:p>
            <a:pPr lvl="1"/>
            <a:r>
              <a:rPr lang="en-US" dirty="0"/>
              <a:t>List actual steps required to perform the function.</a:t>
            </a:r>
          </a:p>
          <a:p>
            <a:r>
              <a:rPr lang="en-US" sz="2600" dirty="0"/>
              <a:t>References:</a:t>
            </a:r>
          </a:p>
          <a:p>
            <a:pPr lvl="1"/>
            <a:r>
              <a:rPr lang="en-US" dirty="0"/>
              <a:t>List any documents that support the SOP.</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535</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9891155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SOP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536</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1066801"/>
            <a:ext cx="4495800" cy="5738879"/>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3043986323"/>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Plans</a:t>
            </a:r>
          </a:p>
        </p:txBody>
      </p:sp>
      <p:sp>
        <p:nvSpPr>
          <p:cNvPr id="11" name="Content Placeholder 2"/>
          <p:cNvSpPr>
            <a:spLocks noGrp="1"/>
          </p:cNvSpPr>
          <p:nvPr>
            <p:ph idx="1"/>
          </p:nvPr>
        </p:nvSpPr>
        <p:spPr/>
        <p:txBody>
          <a:bodyPr>
            <a:normAutofit fontScale="92500" lnSpcReduction="20000"/>
          </a:bodyPr>
          <a:lstStyle/>
          <a:p>
            <a:pPr marL="347472"/>
            <a:r>
              <a:rPr lang="en-US" b="1" dirty="0"/>
              <a:t>Communication plans </a:t>
            </a:r>
            <a:r>
              <a:rPr lang="en-US" dirty="0"/>
              <a:t>are documents that focus on planning and preparing for the dissemination of information.</a:t>
            </a:r>
          </a:p>
          <a:p>
            <a:pPr marL="347472"/>
            <a:endParaRPr lang="en-US" dirty="0"/>
          </a:p>
          <a:p>
            <a:pPr marL="347472"/>
            <a:r>
              <a:rPr lang="en-US" dirty="0"/>
              <a:t>Communication plans organize messages and ensure that the proper audiences receive the correct message at the right time.</a:t>
            </a:r>
          </a:p>
          <a:p>
            <a:pPr marL="347472"/>
            <a:endParaRPr lang="en-US" dirty="0"/>
          </a:p>
          <a:p>
            <a:pPr marL="347472"/>
            <a:r>
              <a:rPr lang="en-US" dirty="0"/>
              <a:t>A good communication plan identifies:</a:t>
            </a:r>
          </a:p>
          <a:p>
            <a:pPr marL="713232" lvl="2"/>
            <a:r>
              <a:rPr lang="en-US" sz="2200" dirty="0"/>
              <a:t>Audience</a:t>
            </a:r>
          </a:p>
          <a:p>
            <a:pPr marL="713232" lvl="2"/>
            <a:r>
              <a:rPr lang="en-US" sz="2200" dirty="0"/>
              <a:t>Key points/message</a:t>
            </a:r>
          </a:p>
          <a:p>
            <a:pPr marL="713232" lvl="2"/>
            <a:r>
              <a:rPr lang="en-US" sz="2200" dirty="0"/>
              <a:t>Medium (how the message is to be delivered)</a:t>
            </a:r>
          </a:p>
          <a:p>
            <a:pPr marL="713232" lvl="2"/>
            <a:r>
              <a:rPr lang="en-US" sz="2200" dirty="0"/>
              <a:t>Delivery schedule</a:t>
            </a:r>
          </a:p>
          <a:p>
            <a:pPr marL="713232" lvl="2"/>
            <a:r>
              <a:rPr lang="en-US" sz="2200" dirty="0"/>
              <a:t>Messenger</a:t>
            </a:r>
          </a:p>
          <a:p>
            <a:pPr marL="713232" lvl="2"/>
            <a:r>
              <a:rPr lang="en-US" sz="2200" dirty="0"/>
              <a:t>Dependencies and escalation points</a:t>
            </a:r>
          </a:p>
          <a:p>
            <a:pPr marL="713232" lvl="2"/>
            <a:r>
              <a:rPr lang="en-US" sz="2200" dirty="0"/>
              <a:t>Follow-up messages and delivery mediums.</a:t>
            </a:r>
          </a:p>
          <a:p>
            <a:pPr marL="347472"/>
            <a:endParaRPr lang="en-US" dirty="0"/>
          </a:p>
          <a:p>
            <a:pPr marL="347472"/>
            <a:r>
              <a:rPr lang="en-US" dirty="0"/>
              <a:t>Communication plans help develop and execute strategies for delivering changes to an organization. </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537</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22016996"/>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Plan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538</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0" y="1582993"/>
            <a:ext cx="8153400" cy="3759222"/>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50809937"/>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Plans</a:t>
            </a:r>
          </a:p>
        </p:txBody>
      </p:sp>
      <p:sp>
        <p:nvSpPr>
          <p:cNvPr id="3" name="Content Placeholder 2"/>
          <p:cNvSpPr>
            <a:spLocks noGrp="1"/>
          </p:cNvSpPr>
          <p:nvPr>
            <p:ph idx="1"/>
          </p:nvPr>
        </p:nvSpPr>
        <p:spPr/>
        <p:txBody>
          <a:bodyPr>
            <a:normAutofit fontScale="85000" lnSpcReduction="20000"/>
          </a:bodyPr>
          <a:lstStyle/>
          <a:p>
            <a:r>
              <a:rPr lang="en-US" b="1" dirty="0"/>
              <a:t>Training plans </a:t>
            </a:r>
            <a:r>
              <a:rPr lang="en-US" dirty="0"/>
              <a:t>are used to manage the delivery of training for new processes and procedures.</a:t>
            </a:r>
          </a:p>
          <a:p>
            <a:endParaRPr lang="en-US" dirty="0"/>
          </a:p>
          <a:p>
            <a:r>
              <a:rPr lang="en-US" dirty="0"/>
              <a:t>Most GB or BB projects will require changes to processes and/or procedures that must be executed or followed by various employees.</a:t>
            </a:r>
          </a:p>
          <a:p>
            <a:endParaRPr lang="en-US" dirty="0"/>
          </a:p>
          <a:p>
            <a:r>
              <a:rPr lang="en-US" dirty="0"/>
              <a:t>Training plans should incorporate all SOPs related to performing new or modified tasks.</a:t>
            </a:r>
          </a:p>
          <a:p>
            <a:endParaRPr lang="en-US" dirty="0"/>
          </a:p>
          <a:p>
            <a:r>
              <a:rPr lang="en-US" dirty="0"/>
              <a:t>Training plans use and support existing SOPs and do not supersede them.</a:t>
            </a:r>
          </a:p>
          <a:p>
            <a:endParaRPr lang="en-US" dirty="0"/>
          </a:p>
          <a:p>
            <a:r>
              <a:rPr lang="en-US" dirty="0"/>
              <a:t>Training plans should include logistics:</a:t>
            </a:r>
          </a:p>
          <a:p>
            <a:pPr lvl="1"/>
            <a:r>
              <a:rPr lang="en-US" dirty="0"/>
              <a:t>One-on-one or classroom</a:t>
            </a:r>
          </a:p>
          <a:p>
            <a:pPr lvl="1"/>
            <a:r>
              <a:rPr lang="en-US" dirty="0"/>
              <a:t>Instruction time </a:t>
            </a:r>
          </a:p>
          <a:p>
            <a:pPr lvl="1"/>
            <a:r>
              <a:rPr lang="en-US" dirty="0"/>
              <a:t>Location of training materials</a:t>
            </a:r>
          </a:p>
          <a:p>
            <a:pPr lvl="1"/>
            <a:r>
              <a:rPr lang="en-US" dirty="0"/>
              <a:t>Master training reference materials</a:t>
            </a:r>
          </a:p>
          <a:p>
            <a:pPr lvl="1"/>
            <a:r>
              <a:rPr lang="en-US" dirty="0"/>
              <a:t>Instructors and intended audience</a:t>
            </a:r>
          </a:p>
          <a:p>
            <a:pPr lvl="1"/>
            <a:r>
              <a:rPr lang="en-US" dirty="0"/>
              <a:t>Trainee names.</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539</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6627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Champions &amp; Sponsors</a:t>
            </a:r>
          </a:p>
        </p:txBody>
      </p:sp>
      <p:sp>
        <p:nvSpPr>
          <p:cNvPr id="3" name="Content Placeholder 2"/>
          <p:cNvSpPr>
            <a:spLocks noGrp="1"/>
          </p:cNvSpPr>
          <p:nvPr>
            <p:ph idx="1"/>
          </p:nvPr>
        </p:nvSpPr>
        <p:spPr/>
        <p:txBody>
          <a:bodyPr>
            <a:noAutofit/>
          </a:bodyPr>
          <a:lstStyle/>
          <a:p>
            <a:r>
              <a:rPr lang="en-US" dirty="0"/>
              <a:t>Champions and sponsors play critical roles in the successful deployment of Six Sigma.</a:t>
            </a:r>
          </a:p>
          <a:p>
            <a:r>
              <a:rPr lang="en-US" dirty="0"/>
              <a:t>Strong endorsement of Six Sigma from the leadership team is critical for success.</a:t>
            </a:r>
          </a:p>
          <a:p>
            <a:pPr marL="114300" indent="0">
              <a:buNone/>
            </a:pPr>
            <a:endParaRPr lang="en-US" dirty="0"/>
          </a:p>
          <a:p>
            <a:r>
              <a:rPr lang="en-US" b="1" dirty="0">
                <a:solidFill>
                  <a:srgbClr val="182835"/>
                </a:solidFill>
              </a:rPr>
              <a:t>Typical Responsibilities of a Champion/Sponsor</a:t>
            </a:r>
            <a:r>
              <a:rPr lang="en-US" dirty="0">
                <a:solidFill>
                  <a:srgbClr val="182835"/>
                </a:solidFill>
              </a:rPr>
              <a:t> </a:t>
            </a:r>
          </a:p>
          <a:p>
            <a:pPr lvl="1"/>
            <a:r>
              <a:rPr lang="en-US" dirty="0"/>
              <a:t>Maintains a strategic oversight</a:t>
            </a:r>
          </a:p>
          <a:p>
            <a:pPr lvl="1"/>
            <a:r>
              <a:rPr lang="en-US" dirty="0"/>
              <a:t>Establishes strategy and direction for a portfolio of projects</a:t>
            </a:r>
          </a:p>
          <a:p>
            <a:pPr lvl="1"/>
            <a:r>
              <a:rPr lang="en-US" dirty="0"/>
              <a:t>Clearly defines success </a:t>
            </a:r>
          </a:p>
          <a:p>
            <a:pPr lvl="1"/>
            <a:r>
              <a:rPr lang="en-US" dirty="0"/>
              <a:t>Provides resolution for issues such as resources or politics</a:t>
            </a:r>
          </a:p>
          <a:p>
            <a:pPr lvl="1"/>
            <a:r>
              <a:rPr lang="en-US" dirty="0"/>
              <a:t>Establishes routine tollgates or project reviews</a:t>
            </a:r>
          </a:p>
          <a:p>
            <a:pPr lvl="1"/>
            <a:r>
              <a:rPr lang="en-US" dirty="0"/>
              <a:t>Clears the path for solution implementation</a:t>
            </a:r>
          </a:p>
          <a:p>
            <a:pPr lvl="1"/>
            <a:r>
              <a:rPr lang="en-US" dirty="0"/>
              <a:t>Assists in project team formation.</a:t>
            </a:r>
            <a:endParaRPr lang="en-US" sz="2400" dirty="0"/>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03735024"/>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Plan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6402" y="1558722"/>
            <a:ext cx="8229599" cy="3316298"/>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59273216"/>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Audits</a:t>
            </a:r>
          </a:p>
        </p:txBody>
      </p:sp>
      <p:sp>
        <p:nvSpPr>
          <p:cNvPr id="3" name="Content Placeholder 2"/>
          <p:cNvSpPr>
            <a:spLocks noGrp="1"/>
          </p:cNvSpPr>
          <p:nvPr>
            <p:ph idx="1"/>
          </p:nvPr>
        </p:nvSpPr>
        <p:spPr/>
        <p:txBody>
          <a:bodyPr/>
          <a:lstStyle/>
          <a:p>
            <a:r>
              <a:rPr lang="en-US" dirty="0"/>
              <a:t>What is an </a:t>
            </a:r>
            <a:r>
              <a:rPr lang="en-US" b="1" dirty="0"/>
              <a:t>audit</a:t>
            </a:r>
            <a:r>
              <a:rPr lang="en-US" dirty="0"/>
              <a:t>?</a:t>
            </a:r>
          </a:p>
          <a:p>
            <a:pPr lvl="1"/>
            <a:r>
              <a:rPr lang="en-US" dirty="0"/>
              <a:t>ISO 9000 defines an Audit as “a systematic and independent examination to determine whether quality activities and related results comply with planned arrangements and whether these arrangements are implemented effectively and are suitable to achieve objectives.”</a:t>
            </a:r>
          </a:p>
          <a:p>
            <a:pPr lvl="1"/>
            <a:endParaRPr lang="en-US" dirty="0"/>
          </a:p>
          <a:p>
            <a:r>
              <a:rPr lang="en-US" dirty="0"/>
              <a:t>Audits are used to ensure actions, processes, procedures, and other tasks are performed as expected.</a:t>
            </a:r>
          </a:p>
          <a:p>
            <a:pPr lvl="1"/>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541</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96989054"/>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Guidelines</a:t>
            </a:r>
          </a:p>
        </p:txBody>
      </p:sp>
      <p:sp>
        <p:nvSpPr>
          <p:cNvPr id="3" name="Content Placeholder 2"/>
          <p:cNvSpPr>
            <a:spLocks noGrp="1"/>
          </p:cNvSpPr>
          <p:nvPr>
            <p:ph idx="1"/>
          </p:nvPr>
        </p:nvSpPr>
        <p:spPr/>
        <p:txBody>
          <a:bodyPr>
            <a:normAutofit/>
          </a:bodyPr>
          <a:lstStyle/>
          <a:p>
            <a:pPr marL="463550" indent="-463550">
              <a:tabLst>
                <a:tab pos="463550" algn="l"/>
              </a:tabLst>
            </a:pPr>
            <a:r>
              <a:rPr lang="en-US" sz="2200" dirty="0"/>
              <a:t>Audits should be directed by managers, supervisors, and other accountable positions.</a:t>
            </a:r>
          </a:p>
          <a:p>
            <a:pPr marL="463550" indent="-463550">
              <a:tabLst>
                <a:tab pos="463550" algn="l"/>
              </a:tabLst>
            </a:pPr>
            <a:endParaRPr lang="en-US" sz="1800" dirty="0"/>
          </a:p>
          <a:p>
            <a:pPr marL="463550" indent="-463550">
              <a:tabLst>
                <a:tab pos="463550" algn="l"/>
              </a:tabLst>
            </a:pPr>
            <a:r>
              <a:rPr lang="en-US" sz="2200" dirty="0"/>
              <a:t>An audit’s purpose must be well-defined and executed by independent unbiased personnel.</a:t>
            </a:r>
          </a:p>
          <a:p>
            <a:pPr marL="463550" indent="-463550">
              <a:tabLst>
                <a:tab pos="463550" algn="l"/>
              </a:tabLst>
            </a:pPr>
            <a:endParaRPr lang="en-US" sz="1800" dirty="0"/>
          </a:p>
          <a:p>
            <a:pPr marL="463550" indent="-463550">
              <a:tabLst>
                <a:tab pos="463550" algn="l"/>
              </a:tabLst>
            </a:pPr>
            <a:r>
              <a:rPr lang="en-US" sz="2200" dirty="0"/>
              <a:t>Auditors must:</a:t>
            </a:r>
          </a:p>
          <a:p>
            <a:pPr marL="1031875" lvl="1" indent="-454025">
              <a:tabLst>
                <a:tab pos="463550" algn="l"/>
              </a:tabLst>
            </a:pPr>
            <a:r>
              <a:rPr lang="en-US" sz="2000" dirty="0"/>
              <a:t>Be qualified to perform their tasks</a:t>
            </a:r>
          </a:p>
          <a:p>
            <a:pPr marL="1031875" lvl="1" indent="-454025">
              <a:tabLst>
                <a:tab pos="463550" algn="l"/>
              </a:tabLst>
            </a:pPr>
            <a:r>
              <a:rPr lang="en-US" sz="2000" dirty="0"/>
              <a:t>Attend and successfully complete an internal auditing training session</a:t>
            </a:r>
          </a:p>
          <a:p>
            <a:pPr marL="1031875" lvl="1" indent="-454025">
              <a:tabLst>
                <a:tab pos="463550" algn="l"/>
              </a:tabLst>
            </a:pPr>
            <a:r>
              <a:rPr lang="en-US" sz="2000" dirty="0"/>
              <a:t>Be able to identify whether or not activities are being followed according to the defined SOP</a:t>
            </a:r>
          </a:p>
          <a:p>
            <a:pPr marL="1031875" lvl="1" indent="-454025">
              <a:tabLst>
                <a:tab pos="463550" algn="l"/>
              </a:tabLst>
            </a:pPr>
            <a:r>
              <a:rPr lang="en-US" sz="2000" dirty="0"/>
              <a:t>Base conclusions on facts and objective evidence</a:t>
            </a:r>
          </a:p>
          <a:p>
            <a:pPr marL="1031875" lvl="1" indent="-454025">
              <a:tabLst>
                <a:tab pos="463550" algn="l"/>
              </a:tabLst>
            </a:pPr>
            <a:r>
              <a:rPr lang="en-US" sz="2000" dirty="0"/>
              <a:t>Use a well documented audit checklist.</a:t>
            </a:r>
          </a:p>
          <a:p>
            <a:pPr marL="463550" indent="-463550">
              <a:tabLst>
                <a:tab pos="463550" algn="l"/>
              </a:tabLst>
            </a:pPr>
            <a:endParaRPr lang="en-US" sz="1800" dirty="0"/>
          </a:p>
          <a:p>
            <a:pPr marL="463550" indent="-463550">
              <a:tabLst>
                <a:tab pos="463550" algn="l"/>
              </a:tabLst>
            </a:pPr>
            <a:r>
              <a:rPr lang="en-US" sz="2200" dirty="0"/>
              <a:t>Audits should confirm compliance or declare non-compliance.</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542</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480504995"/>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Checklists</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sz="2600" dirty="0"/>
              <a:t>Auditors should review the SOPs before preparing checklists or ensure that existing checklists properly reference SOPs.</a:t>
            </a:r>
          </a:p>
          <a:p>
            <a:pPr>
              <a:lnSpc>
                <a:spcPct val="110000"/>
              </a:lnSpc>
            </a:pPr>
            <a:endParaRPr lang="en-US" sz="2600" dirty="0"/>
          </a:p>
          <a:p>
            <a:pPr>
              <a:lnSpc>
                <a:spcPct val="110000"/>
              </a:lnSpc>
            </a:pPr>
            <a:r>
              <a:rPr lang="en-US" sz="2600" dirty="0"/>
              <a:t>Audit checklists:</a:t>
            </a:r>
          </a:p>
          <a:p>
            <a:pPr lvl="1">
              <a:lnSpc>
                <a:spcPct val="110000"/>
              </a:lnSpc>
            </a:pPr>
            <a:r>
              <a:rPr lang="en-US" sz="2300" dirty="0"/>
              <a:t>Serve as guides for identifying items to be examined </a:t>
            </a:r>
          </a:p>
          <a:p>
            <a:pPr lvl="1">
              <a:lnSpc>
                <a:spcPct val="110000"/>
              </a:lnSpc>
            </a:pPr>
            <a:r>
              <a:rPr lang="en-US" sz="2300" dirty="0"/>
              <a:t>Are used in conjunction with understanding of the procedure</a:t>
            </a:r>
          </a:p>
          <a:p>
            <a:pPr lvl="1">
              <a:lnSpc>
                <a:spcPct val="110000"/>
              </a:lnSpc>
            </a:pPr>
            <a:r>
              <a:rPr lang="en-US" sz="2300" dirty="0"/>
              <a:t>Ensure a well-defined audit scope</a:t>
            </a:r>
          </a:p>
          <a:p>
            <a:pPr lvl="1">
              <a:lnSpc>
                <a:spcPct val="110000"/>
              </a:lnSpc>
            </a:pPr>
            <a:r>
              <a:rPr lang="en-US" sz="2300" dirty="0"/>
              <a:t>Identify needed facts during audits</a:t>
            </a:r>
          </a:p>
          <a:p>
            <a:pPr lvl="1">
              <a:lnSpc>
                <a:spcPct val="110000"/>
              </a:lnSpc>
            </a:pPr>
            <a:r>
              <a:rPr lang="en-US" sz="2300" dirty="0"/>
              <a:t>Provide places to record gathered facts.</a:t>
            </a:r>
          </a:p>
          <a:p>
            <a:pPr>
              <a:lnSpc>
                <a:spcPct val="110000"/>
              </a:lnSpc>
            </a:pPr>
            <a:endParaRPr lang="en-US" sz="2600" dirty="0"/>
          </a:p>
          <a:p>
            <a:pPr>
              <a:lnSpc>
                <a:spcPct val="110000"/>
              </a:lnSpc>
            </a:pPr>
            <a:r>
              <a:rPr lang="en-US" sz="2600" dirty="0"/>
              <a:t>Checklists should include:</a:t>
            </a:r>
          </a:p>
          <a:p>
            <a:pPr lvl="1">
              <a:lnSpc>
                <a:spcPct val="110000"/>
              </a:lnSpc>
            </a:pPr>
            <a:r>
              <a:rPr lang="en-US" sz="2300" dirty="0"/>
              <a:t>A review of training records</a:t>
            </a:r>
          </a:p>
          <a:p>
            <a:pPr lvl="1">
              <a:lnSpc>
                <a:spcPct val="110000"/>
              </a:lnSpc>
            </a:pPr>
            <a:r>
              <a:rPr lang="en-US" sz="2300" dirty="0"/>
              <a:t>A review of maintenance records</a:t>
            </a:r>
          </a:p>
          <a:p>
            <a:pPr lvl="1">
              <a:lnSpc>
                <a:spcPct val="110000"/>
              </a:lnSpc>
            </a:pPr>
            <a:r>
              <a:rPr lang="en-US" sz="2300" dirty="0"/>
              <a:t>Questions or observations that focus on expected behaviors</a:t>
            </a:r>
          </a:p>
          <a:p>
            <a:pPr lvl="1">
              <a:lnSpc>
                <a:spcPct val="110000"/>
              </a:lnSpc>
            </a:pPr>
            <a:r>
              <a:rPr lang="en-US" sz="2300" dirty="0"/>
              <a:t>Questions should be open-ended where possible</a:t>
            </a:r>
          </a:p>
          <a:p>
            <a:pPr lvl="1">
              <a:lnSpc>
                <a:spcPct val="110000"/>
              </a:lnSpc>
            </a:pPr>
            <a:r>
              <a:rPr lang="en-US" sz="2300" dirty="0"/>
              <a:t>Definitive observations yes/no, true/false, present/absent, etc.</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543</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76517102"/>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Checklist Template</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544</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1579520"/>
            <a:ext cx="6553200" cy="4516282"/>
          </a:xfrm>
          <a:prstGeom prst="rect">
            <a:avLst/>
          </a:prstGeom>
        </p:spPr>
      </p:pic>
    </p:spTree>
    <p:custDataLst>
      <p:tags r:id="rId1"/>
    </p:custDataLst>
    <p:extLst>
      <p:ext uri="{BB962C8B-B14F-4D97-AF65-F5344CB8AC3E}">
        <p14:creationId xmlns:p14="http://schemas.microsoft.com/office/powerpoint/2010/main" val="124619795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3.2.3 Response Plan Elements</a:t>
            </a:r>
          </a:p>
        </p:txBody>
      </p:sp>
      <p:sp>
        <p:nvSpPr>
          <p:cNvPr id="5" name="Slide Number Placeholder 4"/>
          <p:cNvSpPr>
            <a:spLocks noGrp="1"/>
          </p:cNvSpPr>
          <p:nvPr>
            <p:ph type="sldNum" sz="quarter" idx="4"/>
          </p:nvPr>
        </p:nvSpPr>
        <p:spPr/>
        <p:txBody>
          <a:bodyPr/>
          <a:lstStyle/>
          <a:p>
            <a:fld id="{5A6A12F4-C341-4E64-9C18-B0BA3358FAF5}" type="slidenum">
              <a:rPr lang="en-US" smtClean="0"/>
              <a:pPr/>
              <a:t>545</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24997989"/>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Response Plan?</a:t>
            </a:r>
          </a:p>
        </p:txBody>
      </p:sp>
      <p:sp>
        <p:nvSpPr>
          <p:cNvPr id="3" name="Content Placeholder 2"/>
          <p:cNvSpPr>
            <a:spLocks noGrp="1"/>
          </p:cNvSpPr>
          <p:nvPr>
            <p:ph idx="1"/>
          </p:nvPr>
        </p:nvSpPr>
        <p:spPr/>
        <p:txBody>
          <a:bodyPr>
            <a:normAutofit/>
          </a:bodyPr>
          <a:lstStyle/>
          <a:p>
            <a:r>
              <a:rPr lang="en-US" dirty="0"/>
              <a:t>A </a:t>
            </a:r>
            <a:r>
              <a:rPr lang="en-US" b="1" dirty="0"/>
              <a:t>response plan </a:t>
            </a:r>
            <a:r>
              <a:rPr lang="en-US" dirty="0"/>
              <a:t>should be a component of as many control plan elements as possible.</a:t>
            </a:r>
          </a:p>
          <a:p>
            <a:endParaRPr lang="en-US" dirty="0"/>
          </a:p>
          <a:p>
            <a:r>
              <a:rPr lang="en-US" dirty="0"/>
              <a:t>Response plans are a management planning tool to describe corrective actions necessary in the event of out-of-control situations.</a:t>
            </a:r>
          </a:p>
          <a:p>
            <a:endParaRPr lang="en-US" dirty="0"/>
          </a:p>
          <a:p>
            <a:r>
              <a:rPr lang="en-US" dirty="0"/>
              <a:t>There is never any guarantee that processes will always perform as designed. Therefore, it is wise to prepare for occasions when special causes are present.</a:t>
            </a:r>
          </a:p>
          <a:p>
            <a:endParaRPr lang="en-US" dirty="0"/>
          </a:p>
          <a:p>
            <a:r>
              <a:rPr lang="en-US" dirty="0"/>
              <a:t>Response plans help us mitigate risks and, as already mentioned, should be part of several control plan elements.</a:t>
            </a:r>
          </a:p>
        </p:txBody>
      </p:sp>
      <p:sp>
        <p:nvSpPr>
          <p:cNvPr id="6" name="Slide Number Placeholder 5"/>
          <p:cNvSpPr>
            <a:spLocks noGrp="1"/>
          </p:cNvSpPr>
          <p:nvPr>
            <p:ph type="sldNum" sz="quarter" idx="4"/>
          </p:nvPr>
        </p:nvSpPr>
        <p:spPr/>
        <p:txBody>
          <a:bodyPr/>
          <a:lstStyle/>
          <a:p>
            <a:fld id="{5A6A12F4-C341-4E64-9C18-B0BA3358FAF5}" type="slidenum">
              <a:rPr lang="en-US" smtClean="0"/>
              <a:pPr/>
              <a:t>546</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46768052"/>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sp>
        <p:nvSpPr>
          <p:cNvPr id="3" name="Content Placeholder 2"/>
          <p:cNvSpPr>
            <a:spLocks noGrp="1"/>
          </p:cNvSpPr>
          <p:nvPr>
            <p:ph idx="1"/>
          </p:nvPr>
        </p:nvSpPr>
        <p:spPr/>
        <p:txBody>
          <a:bodyPr>
            <a:normAutofit lnSpcReduction="10000"/>
          </a:bodyPr>
          <a:lstStyle/>
          <a:p>
            <a:r>
              <a:rPr lang="en-US" dirty="0"/>
              <a:t>Action triggers</a:t>
            </a:r>
          </a:p>
          <a:p>
            <a:pPr lvl="1"/>
            <a:r>
              <a:rPr lang="en-US" dirty="0"/>
              <a:t>When do we need to take actions to correct a problem or issue?</a:t>
            </a:r>
          </a:p>
          <a:p>
            <a:r>
              <a:rPr lang="en-US" dirty="0"/>
              <a:t>Action recommendation</a:t>
            </a:r>
          </a:p>
          <a:p>
            <a:pPr lvl="1"/>
            <a:r>
              <a:rPr lang="en-US" dirty="0"/>
              <a:t>What activities are required in order to solve the problem in the process? The action recommended can be short-term (quick fix) or long-term (true process improvement).</a:t>
            </a:r>
          </a:p>
          <a:p>
            <a:r>
              <a:rPr lang="en-US" dirty="0"/>
              <a:t>Action respondent</a:t>
            </a:r>
          </a:p>
          <a:p>
            <a:pPr lvl="1"/>
            <a:r>
              <a:rPr lang="en-US" dirty="0"/>
              <a:t>Who is responsible for taking actions?</a:t>
            </a:r>
          </a:p>
          <a:p>
            <a:r>
              <a:rPr lang="en-US" dirty="0"/>
              <a:t>Action date</a:t>
            </a:r>
          </a:p>
          <a:p>
            <a:pPr lvl="1"/>
            <a:r>
              <a:rPr lang="en-US" dirty="0"/>
              <a:t>When did the actions happen?</a:t>
            </a:r>
          </a:p>
          <a:p>
            <a:r>
              <a:rPr lang="en-US" dirty="0"/>
              <a:t>Action results</a:t>
            </a:r>
          </a:p>
          <a:p>
            <a:pPr lvl="1"/>
            <a:r>
              <a:rPr lang="en-US" dirty="0"/>
              <a:t>What actions have been taken?</a:t>
            </a:r>
          </a:p>
          <a:p>
            <a:pPr lvl="1"/>
            <a:r>
              <a:rPr lang="en-US" dirty="0"/>
              <a:t>When were actions taken?</a:t>
            </a:r>
          </a:p>
          <a:p>
            <a:pPr lvl="1"/>
            <a:r>
              <a:rPr lang="en-US" dirty="0"/>
              <a:t>What are the outcomes of the actions taken?</a:t>
            </a:r>
          </a:p>
          <a:p>
            <a:endParaRPr lang="en-US" dirty="0"/>
          </a:p>
        </p:txBody>
      </p:sp>
      <p:sp>
        <p:nvSpPr>
          <p:cNvPr id="6" name="Slide Number Placeholder 5"/>
          <p:cNvSpPr>
            <a:spLocks noGrp="1"/>
          </p:cNvSpPr>
          <p:nvPr>
            <p:ph type="sldNum" sz="quarter" idx="4"/>
          </p:nvPr>
        </p:nvSpPr>
        <p:spPr/>
        <p:txBody>
          <a:bodyPr/>
          <a:lstStyle/>
          <a:p>
            <a:fld id="{5A6A12F4-C341-4E64-9C18-B0BA3358FAF5}" type="slidenum">
              <a:rPr lang="en-US" smtClean="0"/>
              <a:pPr/>
              <a:t>547</a:t>
            </a:fld>
            <a:endParaRPr lang="en-US" dirty="0"/>
          </a:p>
        </p:txBody>
      </p:sp>
      <p:sp>
        <p:nvSpPr>
          <p:cNvPr id="5" name="Footer Placeholder 4"/>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28672595"/>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Plan Elements</a:t>
            </a:r>
          </a:p>
        </p:txBody>
      </p:sp>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1981200" y="1626715"/>
            <a:ext cx="7620000" cy="311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fld id="{5A6A12F4-C341-4E64-9C18-B0BA3358FAF5}" type="slidenum">
              <a:rPr lang="en-US" smtClean="0"/>
              <a:pPr/>
              <a:t>548</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10" name="TextBox 9"/>
          <p:cNvSpPr txBox="1"/>
          <p:nvPr/>
        </p:nvSpPr>
        <p:spPr>
          <a:xfrm>
            <a:off x="2374900" y="5179745"/>
            <a:ext cx="7129318" cy="400110"/>
          </a:xfrm>
          <a:prstGeom prst="rect">
            <a:avLst/>
          </a:prstGeom>
          <a:noFill/>
        </p:spPr>
        <p:txBody>
          <a:bodyPr wrap="square" rtlCol="0">
            <a:spAutoFit/>
          </a:bodyPr>
          <a:lstStyle/>
          <a:p>
            <a:r>
              <a:rPr lang="en-US" sz="2000" dirty="0">
                <a:latin typeface="+mj-lt"/>
              </a:rPr>
              <a:t>Note the response plan element in this control plan template</a:t>
            </a:r>
          </a:p>
        </p:txBody>
      </p:sp>
      <p:sp>
        <p:nvSpPr>
          <p:cNvPr id="11" name="Rectangular Callout 10"/>
          <p:cNvSpPr/>
          <p:nvPr/>
        </p:nvSpPr>
        <p:spPr>
          <a:xfrm>
            <a:off x="7772400" y="2819400"/>
            <a:ext cx="1731818" cy="1828800"/>
          </a:xfrm>
          <a:prstGeom prst="wedgeRectCallout">
            <a:avLst>
              <a:gd name="adj1" fmla="val -101109"/>
              <a:gd name="adj2" fmla="val 7210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74160369"/>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2057400" y="1248491"/>
            <a:ext cx="7620000" cy="3513292"/>
          </a:xfrm>
          <a:prstGeom prst="rect">
            <a:avLst/>
          </a:prstGeom>
          <a:noFill/>
          <a:ln w="9525">
            <a:solidFill>
              <a:schemeClr val="bg1">
                <a:lumMod val="9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
          </p:nvPr>
        </p:nvSpPr>
        <p:spPr/>
        <p:txBody>
          <a:bodyPr/>
          <a:lstStyle/>
          <a:p>
            <a:fld id="{5A6A12F4-C341-4E64-9C18-B0BA3358FAF5}" type="slidenum">
              <a:rPr lang="en-US" smtClean="0"/>
              <a:pPr/>
              <a:t>549</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8" name="Rectangular Callout 7"/>
          <p:cNvSpPr/>
          <p:nvPr/>
        </p:nvSpPr>
        <p:spPr>
          <a:xfrm>
            <a:off x="8244840" y="2209800"/>
            <a:ext cx="670560" cy="2438400"/>
          </a:xfrm>
          <a:prstGeom prst="wedgeRectCallout">
            <a:avLst>
              <a:gd name="adj1" fmla="val -196965"/>
              <a:gd name="adj2" fmla="val 6885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05000" y="5209399"/>
            <a:ext cx="7924800" cy="400110"/>
          </a:xfrm>
          <a:prstGeom prst="rect">
            <a:avLst/>
          </a:prstGeom>
          <a:noFill/>
        </p:spPr>
        <p:txBody>
          <a:bodyPr wrap="square" rtlCol="0">
            <a:spAutoFit/>
          </a:bodyPr>
          <a:lstStyle/>
          <a:p>
            <a:r>
              <a:rPr lang="en-US" sz="2000" dirty="0">
                <a:latin typeface="+mj-lt"/>
              </a:rPr>
              <a:t>Note the response plan element in this communication plan template</a:t>
            </a:r>
          </a:p>
        </p:txBody>
      </p:sp>
    </p:spTree>
    <p:custDataLst>
      <p:tags r:id="rId1"/>
    </p:custDataLst>
    <p:extLst>
      <p:ext uri="{BB962C8B-B14F-4D97-AF65-F5344CB8AC3E}">
        <p14:creationId xmlns:p14="http://schemas.microsoft.com/office/powerpoint/2010/main" val="17345942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Stakeholders</a:t>
            </a:r>
          </a:p>
        </p:txBody>
      </p:sp>
      <p:sp>
        <p:nvSpPr>
          <p:cNvPr id="3" name="Content Placeholder 2"/>
          <p:cNvSpPr>
            <a:spLocks noGrp="1"/>
          </p:cNvSpPr>
          <p:nvPr>
            <p:ph idx="1"/>
          </p:nvPr>
        </p:nvSpPr>
        <p:spPr/>
        <p:txBody>
          <a:bodyPr>
            <a:normAutofit/>
          </a:bodyPr>
          <a:lstStyle/>
          <a:p>
            <a:r>
              <a:rPr lang="en-US" b="1" dirty="0"/>
              <a:t>Stakeholders </a:t>
            </a:r>
            <a:r>
              <a:rPr lang="en-US" dirty="0"/>
              <a:t>are usually the recipients or beneficiaries of the success of a Six Sigma project.</a:t>
            </a:r>
          </a:p>
          <a:p>
            <a:pPr marL="114300" indent="0">
              <a:buNone/>
            </a:pPr>
            <a:endParaRPr lang="en-US" dirty="0"/>
          </a:p>
          <a:p>
            <a:r>
              <a:rPr lang="en-US" dirty="0"/>
              <a:t>Stakeholders are individuals owning the process, function, or production/service line that a Six Sigma Belt focuses on improving the performance of.</a:t>
            </a:r>
          </a:p>
          <a:p>
            <a:pPr marL="114300" indent="0">
              <a:buNone/>
            </a:pPr>
            <a:endParaRPr lang="en-US" dirty="0"/>
          </a:p>
          <a:p>
            <a:r>
              <a:rPr lang="en-US" dirty="0"/>
              <a:t>BBs and GBs need to keep strong working relationships with stakeholders because without their support, it would be extremely difficult to make the Six Sigma project a success.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73256240"/>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Plan Elements</a:t>
            </a:r>
          </a:p>
        </p:txBody>
      </p:sp>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48598" y="1365868"/>
            <a:ext cx="5717735" cy="3940503"/>
          </a:xfrm>
        </p:spPr>
      </p:pic>
      <p:sp>
        <p:nvSpPr>
          <p:cNvPr id="5" name="Slide Number Placeholder 4"/>
          <p:cNvSpPr>
            <a:spLocks noGrp="1"/>
          </p:cNvSpPr>
          <p:nvPr>
            <p:ph type="sldNum" sz="quarter" idx="4"/>
          </p:nvPr>
        </p:nvSpPr>
        <p:spPr/>
        <p:txBody>
          <a:bodyPr/>
          <a:lstStyle/>
          <a:p>
            <a:fld id="{5A6A12F4-C341-4E64-9C18-B0BA3358FAF5}" type="slidenum">
              <a:rPr lang="en-US" smtClean="0"/>
              <a:pPr/>
              <a:t>550</a:t>
            </a:fld>
            <a:endParaRPr lang="en-US" dirty="0"/>
          </a:p>
        </p:txBody>
      </p:sp>
      <p:sp>
        <p:nvSpPr>
          <p:cNvPr id="4" name="Footer Placeholder 3"/>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
        <p:nvSpPr>
          <p:cNvPr id="8" name="Rectangular Callout 7"/>
          <p:cNvSpPr/>
          <p:nvPr/>
        </p:nvSpPr>
        <p:spPr>
          <a:xfrm>
            <a:off x="2590800" y="4876800"/>
            <a:ext cx="5638800" cy="118408"/>
          </a:xfrm>
          <a:prstGeom prst="wedgeRectCallout">
            <a:avLst>
              <a:gd name="adj1" fmla="val 11803"/>
              <a:gd name="adj2" fmla="val 566414"/>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262164" y="5717498"/>
            <a:ext cx="6290602" cy="400110"/>
          </a:xfrm>
          <a:prstGeom prst="rect">
            <a:avLst/>
          </a:prstGeom>
          <a:noFill/>
        </p:spPr>
        <p:txBody>
          <a:bodyPr wrap="square" rtlCol="0">
            <a:spAutoFit/>
          </a:bodyPr>
          <a:lstStyle/>
          <a:p>
            <a:r>
              <a:rPr lang="en-US" sz="2000" dirty="0">
                <a:latin typeface="+mj-lt"/>
              </a:rPr>
              <a:t>Note the response plan element in this audit checklist</a:t>
            </a:r>
          </a:p>
        </p:txBody>
      </p:sp>
    </p:spTree>
    <p:custDataLst>
      <p:tags r:id="rId1"/>
    </p:custDataLst>
    <p:extLst>
      <p:ext uri="{BB962C8B-B14F-4D97-AF65-F5344CB8AC3E}">
        <p14:creationId xmlns:p14="http://schemas.microsoft.com/office/powerpoint/2010/main" val="2941258680"/>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
          </p:nvPr>
        </p:nvSpPr>
        <p:spPr/>
        <p:txBody>
          <a:bodyPr/>
          <a:lstStyle/>
          <a:p>
            <a:fld id="{5A6A12F4-C341-4E64-9C18-B0BA3358FAF5}" type="slidenum">
              <a:rPr lang="en-US" smtClean="0"/>
              <a:pPr/>
              <a:t>551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latin typeface="+mj-lt"/>
            </a:endParaRPr>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12" name="Group 11">
            <a:extLst>
              <a:ext uri="{FF2B5EF4-FFF2-40B4-BE49-F238E27FC236}">
                <a16:creationId xmlns:a16="http://schemas.microsoft.com/office/drawing/2014/main" id="{27E788AA-3CB0-4A64-8B0E-FAE04C283217}"/>
              </a:ext>
            </a:extLst>
          </p:cNvPr>
          <p:cNvGrpSpPr/>
          <p:nvPr/>
        </p:nvGrpSpPr>
        <p:grpSpPr>
          <a:xfrm>
            <a:off x="3657600" y="3429000"/>
            <a:ext cx="4876800" cy="1657037"/>
            <a:chOff x="3657600" y="3429000"/>
            <a:chExt cx="4876800" cy="1657037"/>
          </a:xfrm>
        </p:grpSpPr>
        <p:pic>
          <p:nvPicPr>
            <p:cNvPr id="13" name="Picture 12">
              <a:extLst>
                <a:ext uri="{FF2B5EF4-FFF2-40B4-BE49-F238E27FC236}">
                  <a16:creationId xmlns:a16="http://schemas.microsoft.com/office/drawing/2014/main" id="{D76B0676-7FEF-4CA0-A2C9-07DA98D81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429000"/>
              <a:ext cx="3657600" cy="852135"/>
            </a:xfrm>
            <a:prstGeom prst="rect">
              <a:avLst/>
            </a:prstGeom>
          </p:spPr>
        </p:pic>
        <p:sp>
          <p:nvSpPr>
            <p:cNvPr id="14" name="TextBox 13">
              <a:extLst>
                <a:ext uri="{FF2B5EF4-FFF2-40B4-BE49-F238E27FC236}">
                  <a16:creationId xmlns:a16="http://schemas.microsoft.com/office/drawing/2014/main" id="{40E1D1E2-AAC3-4F1A-B608-B4BBBD9AC359}"/>
                </a:ext>
              </a:extLst>
            </p:cNvPr>
            <p:cNvSpPr txBox="1"/>
            <p:nvPr/>
          </p:nvSpPr>
          <p:spPr>
            <a:xfrm>
              <a:off x="3657600" y="4362762"/>
              <a:ext cx="4876800" cy="723275"/>
            </a:xfrm>
            <a:prstGeom prst="rect">
              <a:avLst/>
            </a:prstGeom>
            <a:noFill/>
          </p:spPr>
          <p:txBody>
            <a:bodyPr wrap="square" rtlCol="0">
              <a:spAutoFit/>
            </a:bodyPr>
            <a:lstStyle/>
            <a:p>
              <a:pPr algn="r"/>
              <a:r>
                <a:rPr lang="en-US" sz="2000" dirty="0"/>
                <a:t>Lean Six Sigma Yellow Belt Training </a:t>
              </a:r>
            </a:p>
            <a:p>
              <a:pPr algn="r">
                <a:spcBef>
                  <a:spcPts val="600"/>
                </a:spcBef>
              </a:pPr>
              <a:r>
                <a:rPr lang="en-US" sz="1600" dirty="0"/>
                <a:t>Featuring Examples from SigmaXL v.8</a:t>
              </a:r>
            </a:p>
          </p:txBody>
        </p:sp>
      </p:grpSp>
    </p:spTree>
    <p:custDataLst>
      <p:tags r:id="rId1"/>
    </p:custDataLst>
    <p:extLst>
      <p:ext uri="{BB962C8B-B14F-4D97-AF65-F5344CB8AC3E}">
        <p14:creationId xmlns:p14="http://schemas.microsoft.com/office/powerpoint/2010/main" val="19278049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 SMEs</a:t>
            </a:r>
          </a:p>
        </p:txBody>
      </p:sp>
      <p:sp>
        <p:nvSpPr>
          <p:cNvPr id="3" name="Content Placeholder 2"/>
          <p:cNvSpPr>
            <a:spLocks noGrp="1"/>
          </p:cNvSpPr>
          <p:nvPr>
            <p:ph idx="1"/>
          </p:nvPr>
        </p:nvSpPr>
        <p:spPr/>
        <p:txBody>
          <a:bodyPr>
            <a:noAutofit/>
          </a:bodyPr>
          <a:lstStyle/>
          <a:p>
            <a:r>
              <a:rPr lang="en-US" b="1" dirty="0"/>
              <a:t>Subject Matter Experts </a:t>
            </a:r>
            <a:r>
              <a:rPr lang="en-US" dirty="0"/>
              <a:t>(SMEs) are commonly known as the experts of the process or subject matter.</a:t>
            </a:r>
          </a:p>
          <a:p>
            <a:pPr marL="114300" indent="0">
              <a:buNone/>
            </a:pPr>
            <a:endParaRPr lang="en-US" dirty="0"/>
          </a:p>
          <a:p>
            <a:r>
              <a:rPr lang="en-US" dirty="0"/>
              <a:t>Six Sigma Belts should proactively look to key SMEs to round out their working project team.</a:t>
            </a:r>
          </a:p>
          <a:p>
            <a:pPr marL="114300" indent="0">
              <a:buNone/>
            </a:pPr>
            <a:endParaRPr lang="en-US" dirty="0"/>
          </a:p>
          <a:p>
            <a:r>
              <a:rPr lang="en-US" dirty="0"/>
              <a:t>SMEs play critical roles to the success of a project.</a:t>
            </a:r>
          </a:p>
          <a:p>
            <a:pPr lvl="1"/>
            <a:r>
              <a:rPr lang="en-US" dirty="0"/>
              <a:t>Based on SMEs’ extensive knowledge about the process, they have the experience to identify which solutions can work and which cannot work.</a:t>
            </a:r>
          </a:p>
          <a:p>
            <a:pPr lvl="1"/>
            <a:r>
              <a:rPr lang="en-US" dirty="0"/>
              <a:t>SMEs who simply do not speak up can hurt the chances of the process’ success. </a:t>
            </a:r>
          </a:p>
          <a:p>
            <a:pPr lvl="1"/>
            <a:r>
              <a:rPr lang="en-US" dirty="0"/>
              <a:t>SMEs are also the same people who prefer to keep the status quo. Six Sigma Belts may find many of them unwilling to help implement the changes.</a:t>
            </a:r>
          </a:p>
        </p:txBody>
      </p:sp>
      <p:sp>
        <p:nvSpPr>
          <p:cNvPr id="9" name="Slide Number Placeholder 8"/>
          <p:cNvSpPr>
            <a:spLocks noGrp="1"/>
          </p:cNvSpPr>
          <p:nvPr>
            <p:ph type="sldNum" sz="quarter" idx="4"/>
          </p:nvPr>
        </p:nvSpPr>
        <p:spPr/>
        <p:txBody>
          <a:bodyPr/>
          <a:lstStyle/>
          <a:p>
            <a:fld id="{5A6A12F4-C341-4E64-9C18-B0BA3358FAF5}" type="slidenum">
              <a:rPr lang="en-US" smtClean="0"/>
              <a:pPr/>
              <a:t>56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2118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p>
        </p:txBody>
      </p:sp>
      <p:sp>
        <p:nvSpPr>
          <p:cNvPr id="3" name="Content Placeholder 2"/>
          <p:cNvSpPr>
            <a:spLocks noGrp="1"/>
          </p:cNvSpPr>
          <p:nvPr>
            <p:ph idx="1"/>
          </p:nvPr>
        </p:nvSpPr>
        <p:spPr/>
        <p:txBody>
          <a:bodyPr>
            <a:noAutofit/>
          </a:bodyPr>
          <a:lstStyle/>
          <a:p>
            <a:r>
              <a:rPr lang="en-US" dirty="0"/>
              <a:t>Throughout this module we have reviewed the various common roles and corresponding responsibilities in any Six Sigma program:</a:t>
            </a:r>
          </a:p>
          <a:p>
            <a:pPr lvl="1"/>
            <a:r>
              <a:rPr lang="en-US" dirty="0"/>
              <a:t>Six Sigma Master Black Belt</a:t>
            </a:r>
          </a:p>
          <a:p>
            <a:pPr lvl="1"/>
            <a:r>
              <a:rPr lang="en-US" dirty="0"/>
              <a:t>Six Sigma Black Belt</a:t>
            </a:r>
          </a:p>
          <a:p>
            <a:pPr lvl="1"/>
            <a:r>
              <a:rPr lang="en-US" dirty="0"/>
              <a:t>Six Sigma Green Belt</a:t>
            </a:r>
          </a:p>
          <a:p>
            <a:pPr lvl="1"/>
            <a:r>
              <a:rPr lang="en-US" dirty="0"/>
              <a:t>Six Sigma Yellow Belt</a:t>
            </a:r>
          </a:p>
          <a:p>
            <a:pPr lvl="1"/>
            <a:r>
              <a:rPr lang="en-US" dirty="0"/>
              <a:t>Champion and Sponsors</a:t>
            </a:r>
          </a:p>
          <a:p>
            <a:pPr lvl="1"/>
            <a:r>
              <a:rPr lang="en-US" dirty="0"/>
              <a:t>Stakeholders</a:t>
            </a:r>
          </a:p>
          <a:p>
            <a:pPr lvl="1"/>
            <a:r>
              <a:rPr lang="en-US" dirty="0"/>
              <a:t>Subject Matter Experts (SMEs)</a:t>
            </a:r>
          </a:p>
          <a:p>
            <a:endParaRPr lang="en-US" dirty="0"/>
          </a:p>
          <a:p>
            <a:r>
              <a:rPr lang="en-US" dirty="0"/>
              <a:t>These Six Sigma belts and other roles are designed to deliver value to the business effectively and successfully.</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57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68247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1.2. Six Sigma Fundamentals</a:t>
            </a:r>
          </a:p>
        </p:txBody>
      </p:sp>
      <p:sp>
        <p:nvSpPr>
          <p:cNvPr id="8" name="Slide Number Placeholder 7"/>
          <p:cNvSpPr>
            <a:spLocks noGrp="1"/>
          </p:cNvSpPr>
          <p:nvPr>
            <p:ph type="sldNum" sz="quarter" idx="4"/>
          </p:nvPr>
        </p:nvSpPr>
        <p:spPr/>
        <p:txBody>
          <a:bodyPr/>
          <a:lstStyle/>
          <a:p>
            <a:fld id="{5A6A12F4-C341-4E64-9C18-B0BA3358FAF5}" type="slidenum">
              <a:rPr lang="en-US" smtClean="0"/>
              <a:pPr/>
              <a:t>58</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95324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Yellow Belt Training: Define Phase</a:t>
            </a:r>
          </a:p>
        </p:txBody>
      </p:sp>
      <p:sp>
        <p:nvSpPr>
          <p:cNvPr id="9" name="Content Placeholder 2"/>
          <p:cNvSpPr>
            <a:spLocks noGrp="1"/>
          </p:cNvSpPr>
          <p:nvPr>
            <p:ph idx="1"/>
          </p:nvPr>
        </p:nvSpPr>
        <p:spPr>
          <a:xfrm>
            <a:off x="381000" y="1143000"/>
            <a:ext cx="10769600" cy="5486400"/>
          </a:xfrm>
        </p:spPr>
        <p:txBody>
          <a:bodyPr numCol="2">
            <a:noAutofit/>
          </a:bodyPr>
          <a:lstStyle/>
          <a:p>
            <a:pPr marL="114300" indent="0">
              <a:buNone/>
            </a:pPr>
            <a:r>
              <a:rPr lang="en-US" sz="1600" b="1" dirty="0">
                <a:solidFill>
                  <a:schemeClr val="bg1">
                    <a:lumMod val="50000"/>
                  </a:schemeClr>
                </a:solidFill>
              </a:rPr>
              <a:t>1.1 Six Sigma Overview</a:t>
            </a:r>
          </a:p>
          <a:p>
            <a:pPr marL="114300" indent="0">
              <a:buNone/>
            </a:pPr>
            <a:r>
              <a:rPr lang="en-US" sz="1600" b="1" dirty="0">
                <a:solidFill>
                  <a:schemeClr val="bg1">
                    <a:lumMod val="50000"/>
                  </a:schemeClr>
                </a:solidFill>
              </a:rPr>
              <a:t>   </a:t>
            </a:r>
            <a:r>
              <a:rPr lang="en-US" sz="1600" dirty="0">
                <a:solidFill>
                  <a:schemeClr val="bg1">
                    <a:lumMod val="50000"/>
                  </a:schemeClr>
                </a:solidFill>
              </a:rPr>
              <a:t>1.1.1 What is Six Sigma</a:t>
            </a:r>
          </a:p>
          <a:p>
            <a:pPr marL="114300" indent="0">
              <a:buNone/>
            </a:pPr>
            <a:r>
              <a:rPr lang="en-US" sz="1600" dirty="0">
                <a:solidFill>
                  <a:schemeClr val="bg1">
                    <a:lumMod val="50000"/>
                  </a:schemeClr>
                </a:solidFill>
              </a:rPr>
              <a:t>   1.1.2 Six Sigma History</a:t>
            </a:r>
          </a:p>
          <a:p>
            <a:pPr marL="114300" indent="0">
              <a:buNone/>
            </a:pPr>
            <a:r>
              <a:rPr lang="en-US" sz="1600" dirty="0">
                <a:solidFill>
                  <a:schemeClr val="bg1">
                    <a:lumMod val="50000"/>
                  </a:schemeClr>
                </a:solidFill>
              </a:rPr>
              <a:t>   1.1.3 Six Sigma Approach Y = f(x)</a:t>
            </a:r>
          </a:p>
          <a:p>
            <a:pPr marL="114300" indent="0">
              <a:buNone/>
            </a:pPr>
            <a:r>
              <a:rPr lang="en-US" sz="1600" dirty="0">
                <a:solidFill>
                  <a:schemeClr val="bg1">
                    <a:lumMod val="50000"/>
                  </a:schemeClr>
                </a:solidFill>
              </a:rPr>
              <a:t>   1.1.4 Six Sigma Methodology</a:t>
            </a:r>
          </a:p>
          <a:p>
            <a:pPr marL="114300" indent="0">
              <a:buNone/>
            </a:pPr>
            <a:r>
              <a:rPr lang="en-US" sz="1600" dirty="0">
                <a:solidFill>
                  <a:schemeClr val="bg1">
                    <a:lumMod val="50000"/>
                  </a:schemeClr>
                </a:solidFill>
              </a:rPr>
              <a:t>   1.1.5 Roles and Responsibilities</a:t>
            </a:r>
          </a:p>
          <a:p>
            <a:pPr marL="114300" indent="0">
              <a:buNone/>
            </a:pPr>
            <a:endParaRPr lang="en-US" sz="1600" b="1" dirty="0"/>
          </a:p>
          <a:p>
            <a:pPr marL="114300" indent="0">
              <a:buNone/>
            </a:pPr>
            <a:r>
              <a:rPr lang="en-US" sz="1600" b="1" dirty="0">
                <a:solidFill>
                  <a:schemeClr val="tx1"/>
                </a:solidFill>
              </a:rPr>
              <a:t>1.2 Six Sigma Fundamentals</a:t>
            </a:r>
          </a:p>
          <a:p>
            <a:pPr marL="114300" indent="0">
              <a:buNone/>
            </a:pPr>
            <a:r>
              <a:rPr lang="en-US" sz="1600" b="1" dirty="0">
                <a:solidFill>
                  <a:schemeClr val="tx1"/>
                </a:solidFill>
              </a:rPr>
              <a:t>   </a:t>
            </a:r>
            <a:r>
              <a:rPr lang="en-US" sz="1600" dirty="0">
                <a:solidFill>
                  <a:schemeClr val="tx1"/>
                </a:solidFill>
              </a:rPr>
              <a:t>1.2.1 Defining a Process</a:t>
            </a:r>
          </a:p>
          <a:p>
            <a:pPr marL="114300" indent="0">
              <a:buNone/>
            </a:pPr>
            <a:r>
              <a:rPr lang="en-US" sz="1600" dirty="0">
                <a:solidFill>
                  <a:schemeClr val="tx1"/>
                </a:solidFill>
              </a:rPr>
              <a:t>   1.2.2 VOC and CTQs</a:t>
            </a:r>
          </a:p>
          <a:p>
            <a:pPr marL="114300" indent="0">
              <a:buNone/>
            </a:pPr>
            <a:r>
              <a:rPr lang="en-US" sz="1600" dirty="0">
                <a:solidFill>
                  <a:schemeClr val="tx1"/>
                </a:solidFill>
              </a:rPr>
              <a:t>   1.2.3 QFD</a:t>
            </a:r>
          </a:p>
          <a:p>
            <a:pPr marL="114300" indent="0">
              <a:buNone/>
            </a:pPr>
            <a:r>
              <a:rPr lang="en-US" sz="1600" dirty="0">
                <a:solidFill>
                  <a:schemeClr val="tx1"/>
                </a:solidFill>
              </a:rPr>
              <a:t>   1.2.4 Cost of Poor Quality (COPQ)</a:t>
            </a:r>
          </a:p>
          <a:p>
            <a:pPr marL="114300" indent="0">
              <a:buNone/>
            </a:pPr>
            <a:r>
              <a:rPr lang="en-US" sz="1600" dirty="0">
                <a:solidFill>
                  <a:schemeClr val="tx1"/>
                </a:solidFill>
              </a:rPr>
              <a:t>   1.2.5 Pareto Analysis (80 : 20 rule)</a:t>
            </a: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endParaRPr lang="en-US" sz="1600" b="1" dirty="0">
              <a:solidFill>
                <a:schemeClr val="bg1">
                  <a:lumMod val="50000"/>
                </a:schemeClr>
              </a:solidFill>
            </a:endParaRPr>
          </a:p>
          <a:p>
            <a:pPr marL="114300" indent="0">
              <a:buNone/>
            </a:pPr>
            <a:r>
              <a:rPr lang="en-US" sz="1600" b="1" dirty="0">
                <a:solidFill>
                  <a:schemeClr val="bg1">
                    <a:lumMod val="50000"/>
                  </a:schemeClr>
                </a:solidFill>
              </a:rPr>
              <a:t>   1.3 Lean Six Sigma Projects</a:t>
            </a:r>
          </a:p>
          <a:p>
            <a:pPr marL="114300" indent="0">
              <a:buNone/>
            </a:pPr>
            <a:r>
              <a:rPr lang="en-US" sz="1600" dirty="0">
                <a:solidFill>
                  <a:schemeClr val="bg1">
                    <a:lumMod val="50000"/>
                  </a:schemeClr>
                </a:solidFill>
              </a:rPr>
              <a:t>       1.3.1 Six Sigma Metrics</a:t>
            </a:r>
          </a:p>
          <a:p>
            <a:pPr marL="114300" indent="0">
              <a:buNone/>
            </a:pPr>
            <a:r>
              <a:rPr lang="en-US" sz="1600" dirty="0">
                <a:solidFill>
                  <a:schemeClr val="bg1">
                    <a:lumMod val="50000"/>
                  </a:schemeClr>
                </a:solidFill>
              </a:rPr>
              <a:t>       1.3.2 Business Case and Charter</a:t>
            </a:r>
          </a:p>
          <a:p>
            <a:pPr marL="287338" indent="0">
              <a:buNone/>
            </a:pPr>
            <a:r>
              <a:rPr lang="en-US" sz="1600" dirty="0">
                <a:solidFill>
                  <a:schemeClr val="bg1">
                    <a:lumMod val="50000"/>
                  </a:schemeClr>
                </a:solidFill>
              </a:rPr>
              <a:t>   1.3.3 Project Team Selection</a:t>
            </a:r>
          </a:p>
          <a:p>
            <a:pPr marL="287338" indent="0">
              <a:buNone/>
            </a:pPr>
            <a:r>
              <a:rPr lang="en-US" sz="1600" dirty="0">
                <a:solidFill>
                  <a:schemeClr val="bg1">
                    <a:lumMod val="50000"/>
                  </a:schemeClr>
                </a:solidFill>
              </a:rPr>
              <a:t>   1.3.4 Project Risk Management</a:t>
            </a:r>
          </a:p>
          <a:p>
            <a:pPr marL="287338" indent="0">
              <a:buNone/>
            </a:pPr>
            <a:r>
              <a:rPr lang="en-US" sz="1600" dirty="0">
                <a:solidFill>
                  <a:schemeClr val="bg1">
                    <a:lumMod val="50000"/>
                  </a:schemeClr>
                </a:solidFill>
              </a:rPr>
              <a:t>   1.3.5 Project Planning</a:t>
            </a:r>
          </a:p>
          <a:p>
            <a:pPr marL="287338" indent="0">
              <a:buNone/>
            </a:pPr>
            <a:endParaRPr lang="en-US" sz="1600" b="1" dirty="0">
              <a:solidFill>
                <a:schemeClr val="bg1">
                  <a:lumMod val="50000"/>
                </a:schemeClr>
              </a:solidFill>
            </a:endParaRPr>
          </a:p>
          <a:p>
            <a:pPr marL="287338" indent="0">
              <a:buNone/>
            </a:pPr>
            <a:r>
              <a:rPr lang="en-US" sz="1600" b="1" dirty="0">
                <a:solidFill>
                  <a:schemeClr val="bg1">
                    <a:lumMod val="50000"/>
                  </a:schemeClr>
                </a:solidFill>
              </a:rPr>
              <a:t>1.4 Lean Fundamentals</a:t>
            </a:r>
          </a:p>
          <a:p>
            <a:pPr marL="287338" indent="0">
              <a:buNone/>
            </a:pPr>
            <a:r>
              <a:rPr lang="en-US" sz="1600" b="1" dirty="0">
                <a:solidFill>
                  <a:schemeClr val="bg1">
                    <a:lumMod val="50000"/>
                  </a:schemeClr>
                </a:solidFill>
              </a:rPr>
              <a:t>    </a:t>
            </a:r>
            <a:r>
              <a:rPr lang="en-US" sz="1600" dirty="0">
                <a:solidFill>
                  <a:schemeClr val="bg1">
                    <a:lumMod val="50000"/>
                  </a:schemeClr>
                </a:solidFill>
              </a:rPr>
              <a:t>1.4.1 Lean and Six Sigma</a:t>
            </a:r>
          </a:p>
          <a:p>
            <a:pPr marL="287338" indent="0">
              <a:buNone/>
            </a:pPr>
            <a:r>
              <a:rPr lang="en-US" sz="1600" dirty="0">
                <a:solidFill>
                  <a:schemeClr val="bg1">
                    <a:lumMod val="50000"/>
                  </a:schemeClr>
                </a:solidFill>
              </a:rPr>
              <a:t>    1.4.2 History of Lean</a:t>
            </a:r>
          </a:p>
          <a:p>
            <a:pPr marL="287338" indent="0">
              <a:buNone/>
            </a:pPr>
            <a:r>
              <a:rPr lang="en-US" sz="1600" dirty="0">
                <a:solidFill>
                  <a:schemeClr val="bg1">
                    <a:lumMod val="50000"/>
                  </a:schemeClr>
                </a:solidFill>
              </a:rPr>
              <a:t>    1.4.3 The Seven Deadly </a:t>
            </a:r>
            <a:r>
              <a:rPr lang="en-US" sz="1600" dirty="0" err="1">
                <a:solidFill>
                  <a:schemeClr val="bg1">
                    <a:lumMod val="50000"/>
                  </a:schemeClr>
                </a:solidFill>
              </a:rPr>
              <a:t>Muda</a:t>
            </a:r>
            <a:endParaRPr lang="en-US" sz="1600" dirty="0">
              <a:solidFill>
                <a:schemeClr val="bg1">
                  <a:lumMod val="50000"/>
                </a:schemeClr>
              </a:solidFill>
            </a:endParaRPr>
          </a:p>
          <a:p>
            <a:pPr marL="287338" indent="0">
              <a:buNone/>
            </a:pPr>
            <a:r>
              <a:rPr lang="en-US" sz="1600" dirty="0">
                <a:solidFill>
                  <a:schemeClr val="bg1">
                    <a:lumMod val="50000"/>
                  </a:schemeClr>
                </a:solidFill>
              </a:rPr>
              <a:t>    1.4.4 Five-S (5S)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59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53803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038600"/>
            <a:ext cx="5029200" cy="2647207"/>
          </a:xfrm>
          <a:prstGeom prst="rect">
            <a:avLst/>
          </a:prstGeom>
        </p:spPr>
      </p:pic>
      <p:sp>
        <p:nvSpPr>
          <p:cNvPr id="2" name="Title 1"/>
          <p:cNvSpPr>
            <a:spLocks noGrp="1"/>
          </p:cNvSpPr>
          <p:nvPr>
            <p:ph type="title"/>
          </p:nvPr>
        </p:nvSpPr>
        <p:spPr/>
        <p:txBody>
          <a:bodyPr/>
          <a:lstStyle/>
          <a:p>
            <a:r>
              <a:rPr lang="en-US" dirty="0"/>
              <a:t>What is Six Sigma?</a:t>
            </a:r>
          </a:p>
        </p:txBody>
      </p:sp>
      <p:sp>
        <p:nvSpPr>
          <p:cNvPr id="3" name="Content Placeholder 2"/>
          <p:cNvSpPr>
            <a:spLocks noGrp="1"/>
          </p:cNvSpPr>
          <p:nvPr>
            <p:ph idx="1"/>
          </p:nvPr>
        </p:nvSpPr>
        <p:spPr/>
        <p:txBody>
          <a:bodyPr>
            <a:normAutofit/>
          </a:bodyPr>
          <a:lstStyle/>
          <a:p>
            <a:pPr>
              <a:spcBef>
                <a:spcPts val="0"/>
              </a:spcBef>
            </a:pPr>
            <a:r>
              <a:rPr lang="en-US" sz="2200" dirty="0"/>
              <a:t>What is “sigma”?</a:t>
            </a:r>
          </a:p>
          <a:p>
            <a:pPr lvl="1"/>
            <a:r>
              <a:rPr lang="en-US" sz="2000" dirty="0"/>
              <a:t>In statistics, </a:t>
            </a:r>
            <a:r>
              <a:rPr lang="en-US" sz="2000" b="1" dirty="0"/>
              <a:t>sigma</a:t>
            </a:r>
            <a:r>
              <a:rPr lang="en-US" sz="2000" dirty="0"/>
              <a:t> (</a:t>
            </a:r>
            <a:r>
              <a:rPr lang="en-US" sz="2000" b="1" dirty="0">
                <a:solidFill>
                  <a:srgbClr val="00B050"/>
                </a:solidFill>
                <a:latin typeface="Symbol" pitchFamily="18" charset="2"/>
              </a:rPr>
              <a:t>s</a:t>
            </a:r>
            <a:r>
              <a:rPr lang="en-US" sz="2000" dirty="0"/>
              <a:t>) refers to “standard deviation,” which is a measure of variation.</a:t>
            </a:r>
          </a:p>
          <a:p>
            <a:pPr lvl="1"/>
            <a:r>
              <a:rPr lang="en-US" sz="2000" dirty="0"/>
              <a:t>You will come to learn that variation is the enemy of any quality process. We need to understand, manage, and minimize process variation.</a:t>
            </a:r>
            <a:endParaRPr lang="en-US" dirty="0"/>
          </a:p>
          <a:p>
            <a:pPr>
              <a:spcBef>
                <a:spcPts val="0"/>
              </a:spcBef>
            </a:pPr>
            <a:r>
              <a:rPr lang="en-US" sz="2200" dirty="0"/>
              <a:t>What is “Six Sigma”?</a:t>
            </a:r>
          </a:p>
          <a:p>
            <a:pPr lvl="1"/>
            <a:r>
              <a:rPr lang="en-US" sz="2000" b="1" dirty="0"/>
              <a:t>Six Sigma </a:t>
            </a:r>
            <a:r>
              <a:rPr lang="en-US" sz="2000" dirty="0"/>
              <a:t>is an aspiration or goal of process performance.</a:t>
            </a:r>
          </a:p>
          <a:p>
            <a:pPr lvl="1"/>
            <a:r>
              <a:rPr lang="en-US" sz="2000" dirty="0"/>
              <a:t>A Six Sigma “goal” is for a process average to operate approximately 6</a:t>
            </a:r>
            <a:r>
              <a:rPr lang="en-US" sz="2000" b="1" dirty="0">
                <a:solidFill>
                  <a:schemeClr val="tx1"/>
                </a:solidFill>
                <a:latin typeface="Symbol" pitchFamily="18" charset="2"/>
              </a:rPr>
              <a:t>s</a:t>
            </a:r>
            <a:r>
              <a:rPr lang="en-US" sz="2000" dirty="0"/>
              <a:t> away from customer’s high and low specification limits.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6</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093507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1.2.1 Defining a Process</a:t>
            </a:r>
          </a:p>
        </p:txBody>
      </p:sp>
      <p:sp>
        <p:nvSpPr>
          <p:cNvPr id="8" name="Slide Number Placeholder 7"/>
          <p:cNvSpPr>
            <a:spLocks noGrp="1"/>
          </p:cNvSpPr>
          <p:nvPr>
            <p:ph type="sldNum" sz="quarter" idx="4"/>
          </p:nvPr>
        </p:nvSpPr>
        <p:spPr/>
        <p:txBody>
          <a:bodyPr/>
          <a:lstStyle/>
          <a:p>
            <a:fld id="{5A6A12F4-C341-4E64-9C18-B0BA3358FAF5}" type="slidenum">
              <a:rPr lang="en-US" smtClean="0"/>
              <a:pPr/>
              <a:t>60</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1802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Process</a:t>
            </a:r>
          </a:p>
        </p:txBody>
      </p:sp>
      <p:sp>
        <p:nvSpPr>
          <p:cNvPr id="3" name="Content Placeholder 2"/>
          <p:cNvSpPr>
            <a:spLocks noGrp="1"/>
          </p:cNvSpPr>
          <p:nvPr>
            <p:ph idx="1"/>
          </p:nvPr>
        </p:nvSpPr>
        <p:spPr/>
        <p:txBody>
          <a:bodyPr>
            <a:normAutofit/>
          </a:bodyPr>
          <a:lstStyle/>
          <a:p>
            <a:r>
              <a:rPr lang="en-US" dirty="0"/>
              <a:t>The basic method of defining and understanding a process is the </a:t>
            </a:r>
            <a:r>
              <a:rPr lang="en-US" b="1" dirty="0"/>
              <a:t>process map</a:t>
            </a:r>
            <a:r>
              <a:rPr lang="en-US" dirty="0"/>
              <a:t>.</a:t>
            </a:r>
          </a:p>
          <a:p>
            <a:r>
              <a:rPr lang="en-US" dirty="0"/>
              <a:t>Process maps help determine where and how a process begins as well as all the steps and decisions in between. </a:t>
            </a:r>
          </a:p>
          <a:p>
            <a:r>
              <a:rPr lang="en-US" dirty="0"/>
              <a:t>By learning the various types and methods of process maps, you can become adept at setting project scopes, identifying value-added and non-value-added steps, identifying problems in a process, etc.</a:t>
            </a:r>
          </a:p>
          <a:p>
            <a:r>
              <a:rPr lang="en-US" dirty="0"/>
              <a:t>This module covers:</a:t>
            </a:r>
          </a:p>
          <a:p>
            <a:pPr lvl="1"/>
            <a:r>
              <a:rPr lang="en-US" dirty="0"/>
              <a:t>High-level process maps</a:t>
            </a:r>
          </a:p>
          <a:p>
            <a:pPr lvl="1"/>
            <a:r>
              <a:rPr lang="en-US" dirty="0"/>
              <a:t>Detailed process maps</a:t>
            </a:r>
          </a:p>
          <a:p>
            <a:pPr lvl="1"/>
            <a:r>
              <a:rPr lang="en-US" dirty="0"/>
              <a:t>Functional maps.</a:t>
            </a:r>
          </a:p>
          <a:p>
            <a:r>
              <a:rPr lang="en-US" dirty="0"/>
              <a:t>In the Measure section we will touch on several other types and methods of process mapping.</a:t>
            </a:r>
          </a:p>
        </p:txBody>
      </p:sp>
      <p:sp>
        <p:nvSpPr>
          <p:cNvPr id="9" name="Slide Number Placeholder 8"/>
          <p:cNvSpPr>
            <a:spLocks noGrp="1"/>
          </p:cNvSpPr>
          <p:nvPr>
            <p:ph type="sldNum" sz="quarter" idx="4"/>
          </p:nvPr>
        </p:nvSpPr>
        <p:spPr/>
        <p:txBody>
          <a:bodyPr/>
          <a:lstStyle/>
          <a:p>
            <a:fld id="{5A6A12F4-C341-4E64-9C18-B0BA3358FAF5}" type="slidenum">
              <a:rPr lang="en-US" smtClean="0"/>
              <a:pPr/>
              <a:t>61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520940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Process Map?</a:t>
            </a:r>
          </a:p>
        </p:txBody>
      </p:sp>
      <p:sp>
        <p:nvSpPr>
          <p:cNvPr id="3" name="Content Placeholder 2"/>
          <p:cNvSpPr>
            <a:spLocks noGrp="1"/>
          </p:cNvSpPr>
          <p:nvPr>
            <p:ph idx="1"/>
          </p:nvPr>
        </p:nvSpPr>
        <p:spPr/>
        <p:txBody>
          <a:bodyPr>
            <a:noAutofit/>
          </a:bodyPr>
          <a:lstStyle/>
          <a:p>
            <a:r>
              <a:rPr lang="en-US" dirty="0"/>
              <a:t>A </a:t>
            </a:r>
            <a:r>
              <a:rPr lang="en-US" b="1" dirty="0"/>
              <a:t>process map </a:t>
            </a:r>
            <a:r>
              <a:rPr lang="en-US" dirty="0"/>
              <a:t>is a graphical representation of a process flow.</a:t>
            </a:r>
          </a:p>
          <a:p>
            <a:r>
              <a:rPr lang="it-IT" dirty="0"/>
              <a:t>It illustrates how </a:t>
            </a:r>
            <a:r>
              <a:rPr lang="en-US" dirty="0"/>
              <a:t>the business process is accomplished step by step.</a:t>
            </a:r>
          </a:p>
          <a:p>
            <a:r>
              <a:rPr lang="en-US" dirty="0"/>
              <a:t>It describes how the materials or information sequentially flow from one business entity to the next.</a:t>
            </a:r>
          </a:p>
          <a:p>
            <a:r>
              <a:rPr lang="en-US" dirty="0"/>
              <a:t>It illustrates who is responsible for what between the process boundaries.</a:t>
            </a:r>
          </a:p>
          <a:p>
            <a:r>
              <a:rPr lang="en-US" dirty="0"/>
              <a:t>It depicts the inputs and outputs of each individual process step.</a:t>
            </a:r>
          </a:p>
          <a:p>
            <a:r>
              <a:rPr lang="en-US" dirty="0"/>
              <a:t>Always encourage your project team to map the current state of the process instead of the ideal state. Be honest with each other! </a:t>
            </a:r>
          </a:p>
        </p:txBody>
      </p:sp>
      <p:sp>
        <p:nvSpPr>
          <p:cNvPr id="9" name="Slide Number Placeholder 8"/>
          <p:cNvSpPr>
            <a:spLocks noGrp="1"/>
          </p:cNvSpPr>
          <p:nvPr>
            <p:ph type="sldNum" sz="quarter" idx="4"/>
          </p:nvPr>
        </p:nvSpPr>
        <p:spPr/>
        <p:txBody>
          <a:bodyPr/>
          <a:lstStyle/>
          <a:p>
            <a:fld id="{5A6A12F4-C341-4E64-9C18-B0BA3358FAF5}" type="slidenum">
              <a:rPr lang="en-US" smtClean="0"/>
              <a:pPr/>
              <a:t>62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23519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Basic Symbols</a:t>
            </a:r>
          </a:p>
        </p:txBody>
      </p:sp>
      <p:sp>
        <p:nvSpPr>
          <p:cNvPr id="3" name="Content Placeholder 2"/>
          <p:cNvSpPr>
            <a:spLocks noGrp="1"/>
          </p:cNvSpPr>
          <p:nvPr>
            <p:ph idx="1"/>
          </p:nvPr>
        </p:nvSpPr>
        <p:spPr/>
        <p:txBody>
          <a:bodyPr/>
          <a:lstStyle/>
          <a:p>
            <a:r>
              <a:rPr lang="en-US" dirty="0"/>
              <a:t>The following four symbols are the most commonly used symbols in a process map.</a:t>
            </a:r>
          </a:p>
          <a:p>
            <a:endParaRPr lang="en-US" dirty="0"/>
          </a:p>
        </p:txBody>
      </p:sp>
      <p:sp>
        <p:nvSpPr>
          <p:cNvPr id="18" name="Slide Number Placeholder 17"/>
          <p:cNvSpPr>
            <a:spLocks noGrp="1"/>
          </p:cNvSpPr>
          <p:nvPr>
            <p:ph type="sldNum" sz="quarter" idx="4"/>
          </p:nvPr>
        </p:nvSpPr>
        <p:spPr/>
        <p:txBody>
          <a:bodyPr/>
          <a:lstStyle/>
          <a:p>
            <a:fld id="{5A6A12F4-C341-4E64-9C18-B0BA3358FAF5}" type="slidenum">
              <a:rPr lang="en-US" smtClean="0"/>
              <a:pPr/>
              <a:t>63</a:t>
            </a:fld>
            <a:endParaRPr lang="en-US" dirty="0"/>
          </a:p>
        </p:txBody>
      </p:sp>
      <p:sp>
        <p:nvSpPr>
          <p:cNvPr id="17" name="Footer Placeholder 16"/>
          <p:cNvSpPr>
            <a:spLocks noGrp="1"/>
          </p:cNvSpPr>
          <p:nvPr>
            <p:ph type="ftr" sz="quarter" idx="3"/>
          </p:nvPr>
        </p:nvSpPr>
        <p:spPr/>
        <p:txBody>
          <a:bodyPr/>
          <a:lstStyle/>
          <a:p>
            <a:r>
              <a:rPr lang="en-US"/>
              <a:t>© Lean Partner Global</a:t>
            </a:r>
            <a:endParaRPr lang="en-US" dirty="0"/>
          </a:p>
        </p:txBody>
      </p:sp>
      <p:sp>
        <p:nvSpPr>
          <p:cNvPr id="10" name="Date Placeholder 9"/>
          <p:cNvSpPr>
            <a:spLocks noGrp="1"/>
          </p:cNvSpPr>
          <p:nvPr>
            <p:ph type="dt" sz="half" idx="2"/>
          </p:nvPr>
        </p:nvSpPr>
        <p:spPr/>
        <p:txBody>
          <a:bodyPr/>
          <a:lstStyle/>
          <a:p>
            <a:r>
              <a:rPr lang="en-US"/>
              <a:t>Lean Six Sigma Training - SXL</a:t>
            </a:r>
            <a:endParaRPr lang="en-US" dirty="0"/>
          </a:p>
        </p:txBody>
      </p:sp>
      <p:grpSp>
        <p:nvGrpSpPr>
          <p:cNvPr id="16" name="Group 15"/>
          <p:cNvGrpSpPr/>
          <p:nvPr/>
        </p:nvGrpSpPr>
        <p:grpSpPr>
          <a:xfrm>
            <a:off x="2133600" y="2057400"/>
            <a:ext cx="7353300" cy="4192588"/>
            <a:chOff x="762000" y="2436812"/>
            <a:chExt cx="6819900" cy="4192588"/>
          </a:xfrm>
        </p:grpSpPr>
        <p:sp>
          <p:nvSpPr>
            <p:cNvPr id="5" name="Flowchart: Process 4"/>
            <p:cNvSpPr/>
            <p:nvPr/>
          </p:nvSpPr>
          <p:spPr>
            <a:xfrm>
              <a:off x="801624" y="3685766"/>
              <a:ext cx="1444752"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800100" y="2436812"/>
              <a:ext cx="1447800" cy="6096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ecision 6"/>
            <p:cNvSpPr/>
            <p:nvPr/>
          </p:nvSpPr>
          <p:spPr>
            <a:xfrm>
              <a:off x="801624" y="4937768"/>
              <a:ext cx="1444752" cy="612648"/>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762000" y="6323012"/>
              <a:ext cx="1524000" cy="1588"/>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2436812"/>
              <a:ext cx="4914900" cy="646331"/>
            </a:xfrm>
            <a:prstGeom prst="rect">
              <a:avLst/>
            </a:prstGeom>
            <a:noFill/>
          </p:spPr>
          <p:txBody>
            <a:bodyPr wrap="square" rtlCol="0">
              <a:spAutoFit/>
            </a:bodyPr>
            <a:lstStyle/>
            <a:p>
              <a:r>
                <a:rPr lang="en-US" i="1" dirty="0">
                  <a:latin typeface="+mj-lt"/>
                </a:rPr>
                <a:t>Terminator (Oval):</a:t>
              </a:r>
            </a:p>
            <a:p>
              <a:r>
                <a:rPr lang="en-US" dirty="0">
                  <a:latin typeface="+mj-lt"/>
                </a:rPr>
                <a:t>Shows the start and end points in the process.</a:t>
              </a:r>
            </a:p>
          </p:txBody>
        </p:sp>
        <p:sp>
          <p:nvSpPr>
            <p:cNvPr id="12" name="TextBox 11"/>
            <p:cNvSpPr txBox="1"/>
            <p:nvPr/>
          </p:nvSpPr>
          <p:spPr>
            <a:xfrm>
              <a:off x="2590800" y="3697069"/>
              <a:ext cx="4191000" cy="646331"/>
            </a:xfrm>
            <a:prstGeom prst="rect">
              <a:avLst/>
            </a:prstGeom>
            <a:noFill/>
          </p:spPr>
          <p:txBody>
            <a:bodyPr wrap="square" rtlCol="0">
              <a:spAutoFit/>
            </a:bodyPr>
            <a:lstStyle/>
            <a:p>
              <a:r>
                <a:rPr lang="en-US" i="1" dirty="0">
                  <a:latin typeface="+mj-lt"/>
                </a:rPr>
                <a:t>Process (Rectangle):</a:t>
              </a:r>
            </a:p>
            <a:p>
              <a:r>
                <a:rPr lang="en-US" dirty="0">
                  <a:latin typeface="+mj-lt"/>
                </a:rPr>
                <a:t>Indicates a single process step.</a:t>
              </a:r>
            </a:p>
          </p:txBody>
        </p:sp>
        <p:sp>
          <p:nvSpPr>
            <p:cNvPr id="13" name="TextBox 12"/>
            <p:cNvSpPr txBox="1"/>
            <p:nvPr/>
          </p:nvSpPr>
          <p:spPr>
            <a:xfrm>
              <a:off x="2590800" y="4916269"/>
              <a:ext cx="4991100" cy="646331"/>
            </a:xfrm>
            <a:prstGeom prst="rect">
              <a:avLst/>
            </a:prstGeom>
            <a:noFill/>
          </p:spPr>
          <p:txBody>
            <a:bodyPr wrap="square" rtlCol="0">
              <a:spAutoFit/>
            </a:bodyPr>
            <a:lstStyle/>
            <a:p>
              <a:r>
                <a:rPr lang="en-US" i="1" dirty="0">
                  <a:latin typeface="+mj-lt"/>
                </a:rPr>
                <a:t>Decision (Diamond):</a:t>
              </a:r>
            </a:p>
            <a:p>
              <a:r>
                <a:rPr lang="en-US" dirty="0">
                  <a:latin typeface="+mj-lt"/>
                </a:rPr>
                <a:t>Indicates a question with two choices (e.g. Yes/No)</a:t>
              </a:r>
            </a:p>
          </p:txBody>
        </p:sp>
        <p:sp>
          <p:nvSpPr>
            <p:cNvPr id="14" name="TextBox 13"/>
            <p:cNvSpPr txBox="1"/>
            <p:nvPr/>
          </p:nvSpPr>
          <p:spPr>
            <a:xfrm>
              <a:off x="2590800" y="5983069"/>
              <a:ext cx="4191000" cy="646331"/>
            </a:xfrm>
            <a:prstGeom prst="rect">
              <a:avLst/>
            </a:prstGeom>
            <a:noFill/>
          </p:spPr>
          <p:txBody>
            <a:bodyPr wrap="square" rtlCol="0">
              <a:spAutoFit/>
            </a:bodyPr>
            <a:lstStyle/>
            <a:p>
              <a:r>
                <a:rPr lang="en-US" i="1" dirty="0">
                  <a:latin typeface="+mj-lt"/>
                </a:rPr>
                <a:t>Flow Line (Arrow):</a:t>
              </a:r>
            </a:p>
            <a:p>
              <a:r>
                <a:rPr lang="en-US" dirty="0">
                  <a:latin typeface="+mj-lt"/>
                </a:rPr>
                <a:t>Shows the direction of the process flow.</a:t>
              </a:r>
            </a:p>
          </p:txBody>
        </p:sp>
      </p:grpSp>
    </p:spTree>
    <p:custDataLst>
      <p:tags r:id="rId1"/>
    </p:custDataLst>
    <p:extLst>
      <p:ext uri="{BB962C8B-B14F-4D97-AF65-F5344CB8AC3E}">
        <p14:creationId xmlns:p14="http://schemas.microsoft.com/office/powerpoint/2010/main" val="2729287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Process Symbols:</a:t>
            </a:r>
          </a:p>
          <a:p>
            <a:endParaRPr lang="en-US" dirty="0"/>
          </a:p>
        </p:txBody>
      </p:sp>
      <p:sp>
        <p:nvSpPr>
          <p:cNvPr id="20" name="Slide Number Placeholder 19"/>
          <p:cNvSpPr>
            <a:spLocks noGrp="1"/>
          </p:cNvSpPr>
          <p:nvPr>
            <p:ph type="sldNum" sz="quarter" idx="4"/>
          </p:nvPr>
        </p:nvSpPr>
        <p:spPr/>
        <p:txBody>
          <a:bodyPr/>
          <a:lstStyle/>
          <a:p>
            <a:fld id="{5A6A12F4-C341-4E64-9C18-B0BA3358FAF5}" type="slidenum">
              <a:rPr lang="en-US" smtClean="0"/>
              <a:pPr/>
              <a:t>64</a:t>
            </a:fld>
            <a:endParaRPr lang="en-US" dirty="0"/>
          </a:p>
        </p:txBody>
      </p:sp>
      <p:sp>
        <p:nvSpPr>
          <p:cNvPr id="19" name="Footer Placeholder 18"/>
          <p:cNvSpPr>
            <a:spLocks noGrp="1"/>
          </p:cNvSpPr>
          <p:nvPr>
            <p:ph type="ftr" sz="quarter" idx="3"/>
          </p:nvPr>
        </p:nvSpPr>
        <p:spPr/>
        <p:txBody>
          <a:bodyPr/>
          <a:lstStyle/>
          <a:p>
            <a:r>
              <a:rPr lang="en-US"/>
              <a:t>© Lean Partner Global</a:t>
            </a:r>
            <a:endParaRPr lang="en-US" dirty="0"/>
          </a:p>
        </p:txBody>
      </p:sp>
      <p:sp>
        <p:nvSpPr>
          <p:cNvPr id="18" name="Date Placeholder 17"/>
          <p:cNvSpPr>
            <a:spLocks noGrp="1"/>
          </p:cNvSpPr>
          <p:nvPr>
            <p:ph type="dt" sz="half" idx="2"/>
          </p:nvPr>
        </p:nvSpPr>
        <p:spPr/>
        <p:txBody>
          <a:bodyPr/>
          <a:lstStyle/>
          <a:p>
            <a:r>
              <a:rPr lang="en-US"/>
              <a:t>Lean Six Sigma Training - SXL</a:t>
            </a:r>
            <a:endParaRPr lang="en-US" dirty="0"/>
          </a:p>
        </p:txBody>
      </p:sp>
      <p:grpSp>
        <p:nvGrpSpPr>
          <p:cNvPr id="15" name="Group 14"/>
          <p:cNvGrpSpPr/>
          <p:nvPr/>
        </p:nvGrpSpPr>
        <p:grpSpPr>
          <a:xfrm>
            <a:off x="2133600" y="1907738"/>
            <a:ext cx="8077200" cy="4569262"/>
            <a:chOff x="1066800" y="1868269"/>
            <a:chExt cx="9636889" cy="4569262"/>
          </a:xfrm>
        </p:grpSpPr>
        <p:sp>
          <p:nvSpPr>
            <p:cNvPr id="5" name="Flowchart: Alternate Process 4"/>
            <p:cNvSpPr/>
            <p:nvPr/>
          </p:nvSpPr>
          <p:spPr>
            <a:xfrm>
              <a:off x="1066800" y="1901952"/>
              <a:ext cx="1444752" cy="61264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Predefined Process 5"/>
            <p:cNvSpPr/>
            <p:nvPr/>
          </p:nvSpPr>
          <p:spPr>
            <a:xfrm>
              <a:off x="1066800" y="2874264"/>
              <a:ext cx="1444752" cy="612648"/>
            </a:xfrm>
            <a:prstGeom prst="flowChartPredefined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Preparation 6"/>
            <p:cNvSpPr/>
            <p:nvPr/>
          </p:nvSpPr>
          <p:spPr>
            <a:xfrm>
              <a:off x="1066800" y="4818888"/>
              <a:ext cx="1444752" cy="612648"/>
            </a:xfrm>
            <a:prstGeom prst="flowChartPrepa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Delay 7"/>
            <p:cNvSpPr/>
            <p:nvPr/>
          </p:nvSpPr>
          <p:spPr>
            <a:xfrm>
              <a:off x="1066800" y="5791200"/>
              <a:ext cx="1444752" cy="612648"/>
            </a:xfrm>
            <a:prstGeom prst="flowChartDelay">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Operation 8"/>
            <p:cNvSpPr/>
            <p:nvPr/>
          </p:nvSpPr>
          <p:spPr>
            <a:xfrm>
              <a:off x="1066800" y="3846576"/>
              <a:ext cx="1444752" cy="61264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819400" y="1868269"/>
              <a:ext cx="7884289" cy="646331"/>
            </a:xfrm>
            <a:prstGeom prst="rect">
              <a:avLst/>
            </a:prstGeom>
            <a:noFill/>
          </p:spPr>
          <p:txBody>
            <a:bodyPr wrap="square" rtlCol="0">
              <a:spAutoFit/>
            </a:bodyPr>
            <a:lstStyle/>
            <a:p>
              <a:r>
                <a:rPr lang="en-US" i="1" dirty="0">
                  <a:latin typeface="+mj-lt"/>
                </a:rPr>
                <a:t>Alternative Process:</a:t>
              </a:r>
            </a:p>
            <a:p>
              <a:r>
                <a:rPr lang="en-US" dirty="0">
                  <a:latin typeface="+mj-lt"/>
                </a:rPr>
                <a:t>Indicates a process step as an alternate of a normal step.</a:t>
              </a:r>
            </a:p>
          </p:txBody>
        </p:sp>
        <p:sp>
          <p:nvSpPr>
            <p:cNvPr id="11" name="TextBox 10"/>
            <p:cNvSpPr txBox="1"/>
            <p:nvPr/>
          </p:nvSpPr>
          <p:spPr>
            <a:xfrm>
              <a:off x="2819400" y="2590800"/>
              <a:ext cx="7784940" cy="1200329"/>
            </a:xfrm>
            <a:prstGeom prst="rect">
              <a:avLst/>
            </a:prstGeom>
            <a:noFill/>
          </p:spPr>
          <p:txBody>
            <a:bodyPr wrap="square" rtlCol="0">
              <a:spAutoFit/>
            </a:bodyPr>
            <a:lstStyle/>
            <a:p>
              <a:r>
                <a:rPr lang="en-US" i="1" dirty="0">
                  <a:latin typeface="+mj-lt"/>
                </a:rPr>
                <a:t>Predefined Process:</a:t>
              </a:r>
            </a:p>
            <a:p>
              <a:r>
                <a:rPr lang="en-US" dirty="0">
                  <a:latin typeface="+mj-lt"/>
                </a:rPr>
                <a:t>Indicates a formally-defined process step. Other documentation or instruction is needed to support further details of the step.</a:t>
              </a:r>
            </a:p>
          </p:txBody>
        </p:sp>
        <p:sp>
          <p:nvSpPr>
            <p:cNvPr id="12" name="TextBox 11"/>
            <p:cNvSpPr txBox="1"/>
            <p:nvPr/>
          </p:nvSpPr>
          <p:spPr>
            <a:xfrm>
              <a:off x="2819400" y="3810000"/>
              <a:ext cx="6990145" cy="646331"/>
            </a:xfrm>
            <a:prstGeom prst="rect">
              <a:avLst/>
            </a:prstGeom>
            <a:noFill/>
          </p:spPr>
          <p:txBody>
            <a:bodyPr wrap="square" rtlCol="0">
              <a:spAutoFit/>
            </a:bodyPr>
            <a:lstStyle/>
            <a:p>
              <a:r>
                <a:rPr lang="en-US" i="1" dirty="0">
                  <a:latin typeface="+mj-lt"/>
                </a:rPr>
                <a:t>Manual Operation:</a:t>
              </a:r>
            </a:p>
            <a:p>
              <a:r>
                <a:rPr lang="en-US" dirty="0">
                  <a:latin typeface="+mj-lt"/>
                </a:rPr>
                <a:t>Indicates a process step conducted manually.</a:t>
              </a:r>
            </a:p>
          </p:txBody>
        </p:sp>
        <p:sp>
          <p:nvSpPr>
            <p:cNvPr id="13" name="TextBox 12"/>
            <p:cNvSpPr txBox="1"/>
            <p:nvPr/>
          </p:nvSpPr>
          <p:spPr>
            <a:xfrm>
              <a:off x="2819400" y="4800600"/>
              <a:ext cx="6096000" cy="646331"/>
            </a:xfrm>
            <a:prstGeom prst="rect">
              <a:avLst/>
            </a:prstGeom>
            <a:noFill/>
          </p:spPr>
          <p:txBody>
            <a:bodyPr wrap="square" rtlCol="0">
              <a:spAutoFit/>
            </a:bodyPr>
            <a:lstStyle/>
            <a:p>
              <a:r>
                <a:rPr lang="en-US" i="1" dirty="0">
                  <a:latin typeface="+mj-lt"/>
                </a:rPr>
                <a:t>Preparation:</a:t>
              </a:r>
            </a:p>
            <a:p>
              <a:r>
                <a:rPr lang="en-US" dirty="0">
                  <a:latin typeface="+mj-lt"/>
                </a:rPr>
                <a:t>Indicates a preparation step.</a:t>
              </a:r>
            </a:p>
          </p:txBody>
        </p:sp>
        <p:sp>
          <p:nvSpPr>
            <p:cNvPr id="14" name="TextBox 13"/>
            <p:cNvSpPr txBox="1"/>
            <p:nvPr/>
          </p:nvSpPr>
          <p:spPr>
            <a:xfrm>
              <a:off x="2819400" y="5791200"/>
              <a:ext cx="6096000" cy="646331"/>
            </a:xfrm>
            <a:prstGeom prst="rect">
              <a:avLst/>
            </a:prstGeom>
            <a:noFill/>
          </p:spPr>
          <p:txBody>
            <a:bodyPr wrap="square" rtlCol="0">
              <a:spAutoFit/>
            </a:bodyPr>
            <a:lstStyle/>
            <a:p>
              <a:r>
                <a:rPr lang="en-US" i="1" dirty="0">
                  <a:latin typeface="+mj-lt"/>
                </a:rPr>
                <a:t>Delay:</a:t>
              </a:r>
            </a:p>
            <a:p>
              <a:r>
                <a:rPr lang="en-US" dirty="0">
                  <a:latin typeface="+mj-lt"/>
                </a:rPr>
                <a:t>Indicates a waiting period in the process.</a:t>
              </a:r>
            </a:p>
          </p:txBody>
        </p:sp>
      </p:grpSp>
    </p:spTree>
    <p:custDataLst>
      <p:tags r:id="rId1"/>
    </p:custDataLst>
    <p:extLst>
      <p:ext uri="{BB962C8B-B14F-4D97-AF65-F5344CB8AC3E}">
        <p14:creationId xmlns:p14="http://schemas.microsoft.com/office/powerpoint/2010/main" val="8962322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File and Information Related Symbols: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26" name="Group 25"/>
          <p:cNvGrpSpPr/>
          <p:nvPr/>
        </p:nvGrpSpPr>
        <p:grpSpPr>
          <a:xfrm>
            <a:off x="2133600" y="1825752"/>
            <a:ext cx="7658100" cy="4651248"/>
            <a:chOff x="838200" y="1905000"/>
            <a:chExt cx="7658100" cy="4651248"/>
          </a:xfrm>
        </p:grpSpPr>
        <p:sp>
          <p:nvSpPr>
            <p:cNvPr id="15" name="Flowchart: Data 14"/>
            <p:cNvSpPr/>
            <p:nvPr/>
          </p:nvSpPr>
          <p:spPr>
            <a:xfrm>
              <a:off x="838200" y="1905000"/>
              <a:ext cx="914400" cy="612648"/>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ocument 15"/>
            <p:cNvSpPr/>
            <p:nvPr/>
          </p:nvSpPr>
          <p:spPr>
            <a:xfrm>
              <a:off x="838200" y="2878074"/>
              <a:ext cx="914400" cy="612648"/>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Multidocument 16"/>
            <p:cNvSpPr/>
            <p:nvPr/>
          </p:nvSpPr>
          <p:spPr>
            <a:xfrm>
              <a:off x="838200" y="3851148"/>
              <a:ext cx="1060704" cy="75895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Stored Data 17"/>
            <p:cNvSpPr/>
            <p:nvPr/>
          </p:nvSpPr>
          <p:spPr>
            <a:xfrm>
              <a:off x="838200" y="4970526"/>
              <a:ext cx="914400" cy="612648"/>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Magnetic Disk 19"/>
            <p:cNvSpPr/>
            <p:nvPr/>
          </p:nvSpPr>
          <p:spPr>
            <a:xfrm>
              <a:off x="838200" y="5943600"/>
              <a:ext cx="914400" cy="61264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095500" y="1905000"/>
              <a:ext cx="6400800" cy="646331"/>
            </a:xfrm>
            <a:prstGeom prst="rect">
              <a:avLst/>
            </a:prstGeom>
            <a:noFill/>
          </p:spPr>
          <p:txBody>
            <a:bodyPr wrap="square" rtlCol="0">
              <a:spAutoFit/>
            </a:bodyPr>
            <a:lstStyle/>
            <a:p>
              <a:r>
                <a:rPr lang="en-US" i="1" dirty="0">
                  <a:latin typeface="+mj-lt"/>
                </a:rPr>
                <a:t>Data (I/O):</a:t>
              </a:r>
            </a:p>
            <a:p>
              <a:r>
                <a:rPr lang="en-US" dirty="0">
                  <a:latin typeface="+mj-lt"/>
                </a:rPr>
                <a:t>Shows the inputs and outputs of a process</a:t>
              </a:r>
              <a:r>
                <a:rPr lang="en-US" dirty="0">
                  <a:latin typeface="Source Sans Pro" panose="020B0503030403020204" pitchFamily="34" charset="0"/>
                </a:rPr>
                <a:t>.</a:t>
              </a:r>
            </a:p>
          </p:txBody>
        </p:sp>
        <p:sp>
          <p:nvSpPr>
            <p:cNvPr id="22" name="TextBox 21"/>
            <p:cNvSpPr txBox="1"/>
            <p:nvPr/>
          </p:nvSpPr>
          <p:spPr>
            <a:xfrm>
              <a:off x="2171700" y="2819400"/>
              <a:ext cx="6324600" cy="646331"/>
            </a:xfrm>
            <a:prstGeom prst="rect">
              <a:avLst/>
            </a:prstGeom>
            <a:noFill/>
          </p:spPr>
          <p:txBody>
            <a:bodyPr wrap="square" rtlCol="0">
              <a:spAutoFit/>
            </a:bodyPr>
            <a:lstStyle/>
            <a:p>
              <a:r>
                <a:rPr lang="en-US" i="1" dirty="0">
                  <a:latin typeface="+mj-lt"/>
                </a:rPr>
                <a:t>Document:</a:t>
              </a:r>
            </a:p>
            <a:p>
              <a:r>
                <a:rPr lang="en-US" dirty="0">
                  <a:latin typeface="+mj-lt"/>
                </a:rPr>
                <a:t>Indicates a process step that results in a document.</a:t>
              </a:r>
            </a:p>
          </p:txBody>
        </p:sp>
        <p:sp>
          <p:nvSpPr>
            <p:cNvPr id="23" name="TextBox 22"/>
            <p:cNvSpPr txBox="1"/>
            <p:nvPr/>
          </p:nvSpPr>
          <p:spPr>
            <a:xfrm>
              <a:off x="2171700" y="3925669"/>
              <a:ext cx="6324600" cy="646331"/>
            </a:xfrm>
            <a:prstGeom prst="rect">
              <a:avLst/>
            </a:prstGeom>
            <a:noFill/>
          </p:spPr>
          <p:txBody>
            <a:bodyPr wrap="square" rtlCol="0">
              <a:spAutoFit/>
            </a:bodyPr>
            <a:lstStyle/>
            <a:p>
              <a:r>
                <a:rPr lang="en-US" i="1" dirty="0">
                  <a:latin typeface="+mj-lt"/>
                </a:rPr>
                <a:t>Multi-Document:</a:t>
              </a:r>
            </a:p>
            <a:p>
              <a:r>
                <a:rPr lang="en-US" dirty="0">
                  <a:latin typeface="+mj-lt"/>
                </a:rPr>
                <a:t>Indicates a process step that results in multiple documents.</a:t>
              </a:r>
            </a:p>
          </p:txBody>
        </p:sp>
        <p:sp>
          <p:nvSpPr>
            <p:cNvPr id="24" name="TextBox 23"/>
            <p:cNvSpPr txBox="1"/>
            <p:nvPr/>
          </p:nvSpPr>
          <p:spPr>
            <a:xfrm>
              <a:off x="2171700" y="4953000"/>
              <a:ext cx="6324600" cy="646331"/>
            </a:xfrm>
            <a:prstGeom prst="rect">
              <a:avLst/>
            </a:prstGeom>
            <a:noFill/>
          </p:spPr>
          <p:txBody>
            <a:bodyPr wrap="square" rtlCol="0">
              <a:spAutoFit/>
            </a:bodyPr>
            <a:lstStyle/>
            <a:p>
              <a:r>
                <a:rPr lang="en-US" i="1" dirty="0">
                  <a:latin typeface="+mj-lt"/>
                </a:rPr>
                <a:t>Stored Data:</a:t>
              </a:r>
            </a:p>
            <a:p>
              <a:r>
                <a:rPr lang="en-US" dirty="0">
                  <a:latin typeface="+mj-lt"/>
                </a:rPr>
                <a:t>Indicates a process step that stores data</a:t>
              </a:r>
              <a:r>
                <a:rPr lang="en-US" dirty="0">
                  <a:latin typeface="Source Sans Pro" panose="020B0503030403020204" pitchFamily="34" charset="0"/>
                </a:rPr>
                <a:t>.</a:t>
              </a:r>
            </a:p>
          </p:txBody>
        </p:sp>
        <p:sp>
          <p:nvSpPr>
            <p:cNvPr id="25" name="TextBox 24"/>
            <p:cNvSpPr txBox="1"/>
            <p:nvPr/>
          </p:nvSpPr>
          <p:spPr>
            <a:xfrm>
              <a:off x="2171700" y="5906869"/>
              <a:ext cx="6324600" cy="646331"/>
            </a:xfrm>
            <a:prstGeom prst="rect">
              <a:avLst/>
            </a:prstGeom>
            <a:noFill/>
          </p:spPr>
          <p:txBody>
            <a:bodyPr wrap="square" rtlCol="0">
              <a:spAutoFit/>
            </a:bodyPr>
            <a:lstStyle/>
            <a:p>
              <a:r>
                <a:rPr lang="en-US" i="1" dirty="0">
                  <a:latin typeface="+mj-lt"/>
                </a:rPr>
                <a:t>Magnetic Disk:</a:t>
              </a:r>
            </a:p>
            <a:p>
              <a:r>
                <a:rPr lang="en-US" dirty="0">
                  <a:latin typeface="+mj-lt"/>
                </a:rPr>
                <a:t>Indicates a database.</a:t>
              </a:r>
            </a:p>
          </p:txBody>
        </p:sp>
      </p:grpSp>
    </p:spTree>
    <p:custDataLst>
      <p:tags r:id="rId1"/>
    </p:custDataLst>
    <p:extLst>
      <p:ext uri="{BB962C8B-B14F-4D97-AF65-F5344CB8AC3E}">
        <p14:creationId xmlns:p14="http://schemas.microsoft.com/office/powerpoint/2010/main" val="42723228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Process Symbols</a:t>
            </a:r>
          </a:p>
        </p:txBody>
      </p:sp>
      <p:sp>
        <p:nvSpPr>
          <p:cNvPr id="3" name="Content Placeholder 2"/>
          <p:cNvSpPr>
            <a:spLocks noGrp="1"/>
          </p:cNvSpPr>
          <p:nvPr>
            <p:ph idx="1"/>
          </p:nvPr>
        </p:nvSpPr>
        <p:spPr/>
        <p:txBody>
          <a:bodyPr/>
          <a:lstStyle/>
          <a:p>
            <a:r>
              <a:rPr lang="en-US" dirty="0"/>
              <a:t>Additional Control of Flow Symbols: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grpSp>
        <p:nvGrpSpPr>
          <p:cNvPr id="36" name="Group 35"/>
          <p:cNvGrpSpPr/>
          <p:nvPr/>
        </p:nvGrpSpPr>
        <p:grpSpPr>
          <a:xfrm>
            <a:off x="2057400" y="1712821"/>
            <a:ext cx="7486651" cy="4764179"/>
            <a:chOff x="838200" y="1868269"/>
            <a:chExt cx="7562851" cy="4764179"/>
          </a:xfrm>
        </p:grpSpPr>
        <p:sp>
          <p:nvSpPr>
            <p:cNvPr id="19" name="Flowchart: Off-page Connector 18"/>
            <p:cNvSpPr/>
            <p:nvPr/>
          </p:nvSpPr>
          <p:spPr>
            <a:xfrm>
              <a:off x="838200" y="1905000"/>
              <a:ext cx="612648" cy="612648"/>
            </a:xfrm>
            <a:prstGeom prst="flowChartOffpage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Merge 25"/>
            <p:cNvSpPr/>
            <p:nvPr/>
          </p:nvSpPr>
          <p:spPr>
            <a:xfrm>
              <a:off x="838200" y="2897124"/>
              <a:ext cx="685800" cy="685800"/>
            </a:xfrm>
            <a:prstGeom prst="flowChartMer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Or 27"/>
            <p:cNvSpPr/>
            <p:nvPr/>
          </p:nvSpPr>
          <p:spPr>
            <a:xfrm>
              <a:off x="838200" y="5027676"/>
              <a:ext cx="612648" cy="612648"/>
            </a:xfrm>
            <a:prstGeom prst="flowChar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Summing Junction 28"/>
            <p:cNvSpPr/>
            <p:nvPr/>
          </p:nvSpPr>
          <p:spPr>
            <a:xfrm>
              <a:off x="838200" y="6019800"/>
              <a:ext cx="612648" cy="612648"/>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935103" y="1868269"/>
              <a:ext cx="6465948" cy="646331"/>
            </a:xfrm>
            <a:prstGeom prst="rect">
              <a:avLst/>
            </a:prstGeom>
            <a:noFill/>
          </p:spPr>
          <p:txBody>
            <a:bodyPr wrap="square" rtlCol="0">
              <a:spAutoFit/>
            </a:bodyPr>
            <a:lstStyle/>
            <a:p>
              <a:r>
                <a:rPr lang="en-US" i="1" dirty="0">
                  <a:latin typeface="+mj-lt"/>
                </a:rPr>
                <a:t>Off-Page Connector:</a:t>
              </a:r>
            </a:p>
            <a:p>
              <a:r>
                <a:rPr lang="en-US" dirty="0">
                  <a:latin typeface="+mj-lt"/>
                </a:rPr>
                <a:t>Indicates the process flow continues onto another page.</a:t>
              </a:r>
            </a:p>
          </p:txBody>
        </p:sp>
        <p:sp>
          <p:nvSpPr>
            <p:cNvPr id="31" name="TextBox 30"/>
            <p:cNvSpPr txBox="1"/>
            <p:nvPr/>
          </p:nvSpPr>
          <p:spPr>
            <a:xfrm>
              <a:off x="1935103" y="2895600"/>
              <a:ext cx="6465947" cy="646331"/>
            </a:xfrm>
            <a:prstGeom prst="rect">
              <a:avLst/>
            </a:prstGeom>
            <a:noFill/>
          </p:spPr>
          <p:txBody>
            <a:bodyPr wrap="square" rtlCol="0">
              <a:spAutoFit/>
            </a:bodyPr>
            <a:lstStyle/>
            <a:p>
              <a:r>
                <a:rPr lang="en-US" i="1" dirty="0">
                  <a:latin typeface="+mj-lt"/>
                </a:rPr>
                <a:t>Merge:</a:t>
              </a:r>
            </a:p>
            <a:p>
              <a:r>
                <a:rPr lang="en-US" dirty="0">
                  <a:latin typeface="+mj-lt"/>
                </a:rPr>
                <a:t>Indicates multiple processes merge into one.</a:t>
              </a:r>
            </a:p>
          </p:txBody>
        </p:sp>
        <p:sp>
          <p:nvSpPr>
            <p:cNvPr id="32" name="TextBox 31"/>
            <p:cNvSpPr txBox="1"/>
            <p:nvPr/>
          </p:nvSpPr>
          <p:spPr>
            <a:xfrm>
              <a:off x="1935103" y="4001869"/>
              <a:ext cx="6465947" cy="646331"/>
            </a:xfrm>
            <a:prstGeom prst="rect">
              <a:avLst/>
            </a:prstGeom>
            <a:noFill/>
          </p:spPr>
          <p:txBody>
            <a:bodyPr wrap="square" rtlCol="0">
              <a:spAutoFit/>
            </a:bodyPr>
            <a:lstStyle/>
            <a:p>
              <a:r>
                <a:rPr lang="en-US" i="1" dirty="0">
                  <a:latin typeface="+mj-lt"/>
                </a:rPr>
                <a:t>Extract:</a:t>
              </a:r>
            </a:p>
            <a:p>
              <a:r>
                <a:rPr lang="en-US" dirty="0">
                  <a:latin typeface="+mj-lt"/>
                </a:rPr>
                <a:t>Indicates a process splits into multiple parallel processes.</a:t>
              </a:r>
            </a:p>
          </p:txBody>
        </p:sp>
        <p:sp>
          <p:nvSpPr>
            <p:cNvPr id="33" name="Flowchart: Extract 32"/>
            <p:cNvSpPr/>
            <p:nvPr/>
          </p:nvSpPr>
          <p:spPr>
            <a:xfrm>
              <a:off x="838200" y="3962400"/>
              <a:ext cx="685800" cy="685800"/>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1935103" y="4867870"/>
              <a:ext cx="6465947" cy="923330"/>
            </a:xfrm>
            <a:prstGeom prst="rect">
              <a:avLst/>
            </a:prstGeom>
            <a:noFill/>
          </p:spPr>
          <p:txBody>
            <a:bodyPr wrap="square" rtlCol="0">
              <a:spAutoFit/>
            </a:bodyPr>
            <a:lstStyle/>
            <a:p>
              <a:r>
                <a:rPr lang="en-US" i="1" dirty="0">
                  <a:latin typeface="+mj-lt"/>
                </a:rPr>
                <a:t>Or:</a:t>
              </a:r>
            </a:p>
            <a:p>
              <a:r>
                <a:rPr lang="en-US" dirty="0">
                  <a:latin typeface="+mj-lt"/>
                </a:rPr>
                <a:t>Indicates a single data processing flow diverges to multiple branches with different criteria requirements.</a:t>
              </a:r>
            </a:p>
          </p:txBody>
        </p:sp>
        <p:sp>
          <p:nvSpPr>
            <p:cNvPr id="35" name="TextBox 34"/>
            <p:cNvSpPr txBox="1"/>
            <p:nvPr/>
          </p:nvSpPr>
          <p:spPr>
            <a:xfrm>
              <a:off x="1935103" y="5983069"/>
              <a:ext cx="6465947" cy="646331"/>
            </a:xfrm>
            <a:prstGeom prst="rect">
              <a:avLst/>
            </a:prstGeom>
            <a:noFill/>
          </p:spPr>
          <p:txBody>
            <a:bodyPr wrap="square" rtlCol="0">
              <a:spAutoFit/>
            </a:bodyPr>
            <a:lstStyle/>
            <a:p>
              <a:r>
                <a:rPr lang="en-US" i="1" dirty="0">
                  <a:latin typeface="+mj-lt"/>
                </a:rPr>
                <a:t>Summing Junction:</a:t>
              </a:r>
            </a:p>
            <a:p>
              <a:r>
                <a:rPr lang="en-US" dirty="0">
                  <a:latin typeface="+mj-lt"/>
                </a:rPr>
                <a:t>Indicates multiple data processing flows converge into one.</a:t>
              </a:r>
            </a:p>
          </p:txBody>
        </p:sp>
      </p:grpSp>
    </p:spTree>
    <p:custDataLst>
      <p:tags r:id="rId1"/>
    </p:custDataLst>
    <p:extLst>
      <p:ext uri="{BB962C8B-B14F-4D97-AF65-F5344CB8AC3E}">
        <p14:creationId xmlns:p14="http://schemas.microsoft.com/office/powerpoint/2010/main" val="1938604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1: Define the boundaries of the process you want to map.</a:t>
            </a:r>
          </a:p>
          <a:p>
            <a:pPr marL="114300" indent="0">
              <a:buNone/>
            </a:pPr>
            <a:endParaRPr lang="en-US" dirty="0"/>
          </a:p>
          <a:p>
            <a:pPr lvl="1"/>
            <a:r>
              <a:rPr lang="en-US" dirty="0"/>
              <a:t>A process map can depict the flow of an entire process or a segment of it.</a:t>
            </a:r>
          </a:p>
          <a:p>
            <a:pPr marL="411480" lvl="1" indent="0">
              <a:buNone/>
            </a:pPr>
            <a:endParaRPr lang="en-US" dirty="0"/>
          </a:p>
          <a:p>
            <a:pPr lvl="1"/>
            <a:r>
              <a:rPr lang="en-US" dirty="0"/>
              <a:t>You need to identify and define the beginning and ending points of the process before starting to plot.</a:t>
            </a:r>
          </a:p>
          <a:p>
            <a:pPr marL="411480" lvl="1" indent="0">
              <a:buNone/>
            </a:pPr>
            <a:endParaRPr lang="en-US" dirty="0"/>
          </a:p>
          <a:p>
            <a:pPr lvl="1"/>
            <a:r>
              <a:rPr lang="en-US" dirty="0"/>
              <a:t>Use operational definitions where possible.</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945017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lstStyle/>
          <a:p>
            <a:r>
              <a:rPr lang="en-US" dirty="0"/>
              <a:t>Step 2: Define and sort the process steps with the flow.</a:t>
            </a:r>
          </a:p>
          <a:p>
            <a:pPr marL="114300" indent="0">
              <a:buNone/>
            </a:pPr>
            <a:endParaRPr lang="en-US" dirty="0"/>
          </a:p>
          <a:p>
            <a:pPr lvl="1"/>
            <a:r>
              <a:rPr lang="en-US" dirty="0"/>
              <a:t>Consult with process owners and SMEs or observe the process in action to understand how the process is actually performed.</a:t>
            </a:r>
          </a:p>
          <a:p>
            <a:pPr marL="411480" lvl="1" indent="0">
              <a:buNone/>
            </a:pPr>
            <a:endParaRPr lang="en-US" dirty="0"/>
          </a:p>
          <a:p>
            <a:pPr lvl="1"/>
            <a:r>
              <a:rPr lang="en-US" dirty="0"/>
              <a:t>Record the process steps and sort them according to the order of their occurrence.</a:t>
            </a:r>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75178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 Fill the step information into the appropriate process symbols and plot the diagram.</a:t>
            </a:r>
          </a:p>
          <a:p>
            <a:pPr marL="114300" indent="0">
              <a:buNone/>
            </a:pPr>
            <a:endParaRPr lang="en-US" dirty="0"/>
          </a:p>
          <a:p>
            <a:pPr lvl="1"/>
            <a:r>
              <a:rPr lang="en-US" dirty="0"/>
              <a:t>In the team meeting of process mapping, place the sticky notes with different colors on a white board so you can move them around while the map is under-construction.</a:t>
            </a:r>
          </a:p>
          <a:p>
            <a:pPr marL="411480" lvl="1" indent="0">
              <a:buNone/>
            </a:pPr>
            <a:endParaRPr lang="en-US" dirty="0"/>
          </a:p>
          <a:p>
            <a:pPr lvl="1"/>
            <a:r>
              <a:rPr lang="en-US" dirty="0"/>
              <a:t>The flow lines can be plotted directly on the white board. </a:t>
            </a:r>
          </a:p>
          <a:p>
            <a:pPr marL="411480" lvl="1" indent="0">
              <a:buNone/>
            </a:pPr>
            <a:endParaRPr lang="en-US" dirty="0"/>
          </a:p>
          <a:p>
            <a:pPr lvl="1"/>
            <a:r>
              <a:rPr lang="en-US" dirty="0"/>
              <a:t>Decision steps. Rotate the sticky note 45 degrees.</a:t>
            </a:r>
          </a:p>
          <a:p>
            <a:pPr marL="411480" lvl="1" indent="0">
              <a:buNone/>
            </a:pPr>
            <a:endParaRPr lang="en-US" dirty="0"/>
          </a:p>
          <a:p>
            <a:pPr lvl="1"/>
            <a:r>
              <a:rPr lang="en-US" dirty="0"/>
              <a:t>When the map is completed on the white board, record the map using Excel, PowerPoint, Visio, Quality Companion, or other preferred software.</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69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3209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p>
        </p:txBody>
      </p:sp>
      <p:sp>
        <p:nvSpPr>
          <p:cNvPr id="15" name="Content Placeholder 2"/>
          <p:cNvSpPr>
            <a:spLocks noGrp="1"/>
          </p:cNvSpPr>
          <p:nvPr>
            <p:ph idx="1"/>
          </p:nvPr>
        </p:nvSpPr>
        <p:spPr/>
        <p:txBody>
          <a:bodyPr>
            <a:normAutofit/>
          </a:bodyPr>
          <a:lstStyle/>
          <a:p>
            <a:r>
              <a:rPr lang="en-US" dirty="0"/>
              <a:t>A process whose average is about 6</a:t>
            </a:r>
            <a:r>
              <a:rPr lang="en-US" b="1" dirty="0">
                <a:solidFill>
                  <a:srgbClr val="182835"/>
                </a:solidFill>
                <a:latin typeface="Symbol" pitchFamily="18" charset="2"/>
              </a:rPr>
              <a:t>s</a:t>
            </a:r>
            <a:r>
              <a:rPr lang="en-US" dirty="0"/>
              <a:t> away from the customer’s high and low specification limits has abundant room to “float” before approaching the customer’s specification limits.</a:t>
            </a:r>
          </a:p>
          <a:p>
            <a:r>
              <a:rPr lang="en-US" dirty="0"/>
              <a:t>A Six Sigma process only yields 3.4 defects for every million opportunities! In other words, 99.9997% of the products are defect-free! </a:t>
            </a:r>
          </a:p>
        </p:txBody>
      </p:sp>
      <p:sp>
        <p:nvSpPr>
          <p:cNvPr id="9" name="Slide Number Placeholder 8"/>
          <p:cNvSpPr>
            <a:spLocks noGrp="1"/>
          </p:cNvSpPr>
          <p:nvPr>
            <p:ph type="sldNum" sz="quarter" idx="4"/>
          </p:nvPr>
        </p:nvSpPr>
        <p:spPr/>
        <p:txBody>
          <a:bodyPr/>
          <a:lstStyle/>
          <a:p>
            <a:fld id="{5A6A12F4-C341-4E64-9C18-B0BA3358FAF5}" type="slidenum">
              <a:rPr lang="en-US" smtClean="0"/>
              <a:pPr/>
              <a:t>7</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505200"/>
            <a:ext cx="5852160" cy="3080386"/>
          </a:xfrm>
          <a:prstGeom prst="rect">
            <a:avLst/>
          </a:prstGeom>
        </p:spPr>
      </p:pic>
    </p:spTree>
    <p:custDataLst>
      <p:tags r:id="rId1"/>
    </p:custDataLst>
    <p:extLst>
      <p:ext uri="{BB962C8B-B14F-4D97-AF65-F5344CB8AC3E}">
        <p14:creationId xmlns:p14="http://schemas.microsoft.com/office/powerpoint/2010/main" val="25638072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3:</a:t>
            </a:r>
          </a:p>
          <a:p>
            <a:pPr lvl="1"/>
            <a:r>
              <a:rPr lang="en-US" dirty="0"/>
              <a:t>To illustrate the responsibility of different organizations involved in the process, use a Swim Lane Process Map.</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1155700" y="2283924"/>
            <a:ext cx="9067800" cy="427966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13687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4: Identify and record inputs/outputs and their corresponding specifications for each process step.</a:t>
            </a:r>
          </a:p>
          <a:p>
            <a:pPr marL="114300" indent="0">
              <a:buNone/>
            </a:pPr>
            <a:endParaRPr lang="en-US" dirty="0"/>
          </a:p>
          <a:p>
            <a:pPr lvl="1"/>
            <a:r>
              <a:rPr lang="en-US" dirty="0"/>
              <a:t>The process map helps in understanding and documenting Y = f(x) of a process, where Y represents the outputs and x represents the inputs.</a:t>
            </a:r>
          </a:p>
          <a:p>
            <a:pPr marL="411480" lvl="1" indent="0">
              <a:buNone/>
            </a:pPr>
            <a:endParaRPr lang="en-US" dirty="0"/>
          </a:p>
          <a:p>
            <a:pPr lvl="1"/>
            <a:r>
              <a:rPr lang="en-US" dirty="0"/>
              <a:t>The inputs of each process step can be controllable or non-controllable, standardized operational procedures, or noise. </a:t>
            </a:r>
          </a:p>
          <a:p>
            <a:pPr lvl="1"/>
            <a:endParaRPr lang="en-US" dirty="0"/>
          </a:p>
          <a:p>
            <a:pPr lvl="1"/>
            <a:r>
              <a:rPr lang="en-US" dirty="0"/>
              <a:t>Inputs are the source of variation in the process and need to be analyzed qualitatively and quantitatively.</a:t>
            </a:r>
          </a:p>
          <a:p>
            <a:pPr marL="411480" lvl="1" indent="0">
              <a:buNone/>
            </a:pPr>
            <a:endParaRPr lang="en-US" dirty="0"/>
          </a:p>
          <a:p>
            <a:pPr lvl="1"/>
            <a:r>
              <a:rPr lang="en-US" dirty="0"/>
              <a:t>The outputs of each process step can be products, information, services, etc. They are the little Y’s within the process.</a:t>
            </a:r>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61016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Plot a Process Map</a:t>
            </a:r>
          </a:p>
        </p:txBody>
      </p:sp>
      <p:sp>
        <p:nvSpPr>
          <p:cNvPr id="3" name="Content Placeholder 2"/>
          <p:cNvSpPr>
            <a:spLocks noGrp="1"/>
          </p:cNvSpPr>
          <p:nvPr>
            <p:ph idx="1"/>
          </p:nvPr>
        </p:nvSpPr>
        <p:spPr/>
        <p:txBody>
          <a:bodyPr>
            <a:normAutofit/>
          </a:bodyPr>
          <a:lstStyle/>
          <a:p>
            <a:r>
              <a:rPr lang="en-US" dirty="0"/>
              <a:t>Step 5: Evaluate the process map and adjust if needed.</a:t>
            </a:r>
          </a:p>
          <a:p>
            <a:pPr marL="114300" indent="0">
              <a:buNone/>
            </a:pPr>
            <a:endParaRPr lang="en-US" dirty="0"/>
          </a:p>
          <a:p>
            <a:pPr lvl="1"/>
            <a:r>
              <a:rPr lang="en-US" dirty="0"/>
              <a:t>If the process is too complicated to be covered in one single process map, you may create additional detailed sub-process maps for further information.</a:t>
            </a:r>
          </a:p>
          <a:p>
            <a:pPr marL="411480" lvl="1" indent="0">
              <a:buNone/>
            </a:pPr>
            <a:endParaRPr lang="en-US" dirty="0"/>
          </a:p>
          <a:p>
            <a:pPr lvl="1"/>
            <a:r>
              <a:rPr lang="en-US" dirty="0"/>
              <a:t>Number the process steps in the order of their occurrence for clarity.</a:t>
            </a:r>
          </a:p>
          <a:p>
            <a:pPr lvl="1">
              <a:buNone/>
            </a:pPr>
            <a:endParaRPr lang="en-US" dirty="0"/>
          </a:p>
          <a:p>
            <a:pPr lvl="1"/>
            <a:endParaRPr lang="en-US" dirty="0"/>
          </a:p>
          <a:p>
            <a:pPr lvl="1"/>
            <a:endParaRPr lang="en-US" dirty="0"/>
          </a:p>
          <a:p>
            <a:pPr lvl="1"/>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688233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40E82A-1A2D-4A01-8B7F-BE15032A14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450" y="3869679"/>
            <a:ext cx="5854700" cy="2607321"/>
          </a:xfrm>
          <a:prstGeom prst="rect">
            <a:avLst/>
          </a:prstGeom>
        </p:spPr>
      </p:pic>
      <p:sp>
        <p:nvSpPr>
          <p:cNvPr id="2" name="Title 1"/>
          <p:cNvSpPr>
            <a:spLocks noGrp="1"/>
          </p:cNvSpPr>
          <p:nvPr>
            <p:ph type="title"/>
          </p:nvPr>
        </p:nvSpPr>
        <p:spPr/>
        <p:txBody>
          <a:bodyPr/>
          <a:lstStyle/>
          <a:p>
            <a:r>
              <a:rPr lang="en-US" dirty="0"/>
              <a:t>High Level Process Map</a:t>
            </a:r>
          </a:p>
        </p:txBody>
      </p:sp>
      <p:sp>
        <p:nvSpPr>
          <p:cNvPr id="3" name="Content Placeholder 2"/>
          <p:cNvSpPr>
            <a:spLocks noGrp="1"/>
          </p:cNvSpPr>
          <p:nvPr>
            <p:ph idx="1"/>
          </p:nvPr>
        </p:nvSpPr>
        <p:spPr/>
        <p:txBody>
          <a:bodyPr>
            <a:normAutofit/>
          </a:bodyPr>
          <a:lstStyle/>
          <a:p>
            <a:r>
              <a:rPr lang="en-US" dirty="0"/>
              <a:t>Most high-level process maps are also referred to as </a:t>
            </a:r>
            <a:r>
              <a:rPr lang="en-US" b="1" dirty="0"/>
              <a:t>flow charts</a:t>
            </a:r>
            <a:r>
              <a:rPr lang="en-US" dirty="0"/>
              <a:t>. </a:t>
            </a:r>
          </a:p>
          <a:p>
            <a:r>
              <a:rPr lang="en-US" dirty="0"/>
              <a:t>The key to a high-level process map is to over-simplify the process being depicted so that it can be understood in its most generic form.</a:t>
            </a:r>
          </a:p>
          <a:p>
            <a:r>
              <a:rPr lang="en-US" dirty="0"/>
              <a:t>As a general rule, high-level process maps should be no more than 4</a:t>
            </a:r>
            <a:r>
              <a:rPr lang="it-IT" dirty="0"/>
              <a:t>–</a:t>
            </a:r>
            <a:r>
              <a:rPr lang="en-US" dirty="0"/>
              <a:t>6 steps. </a:t>
            </a:r>
          </a:p>
          <a:p>
            <a:r>
              <a:rPr lang="en-US" dirty="0"/>
              <a:t>Below is an oversimplified version of a high-level process map for cooking a 10lb prime rib for a dozen holiday guests.</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97326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Process Map</a:t>
            </a:r>
          </a:p>
        </p:txBody>
      </p:sp>
      <p:sp>
        <p:nvSpPr>
          <p:cNvPr id="3" name="Content Placeholder 2"/>
          <p:cNvSpPr>
            <a:spLocks noGrp="1"/>
          </p:cNvSpPr>
          <p:nvPr>
            <p:ph idx="1"/>
          </p:nvPr>
        </p:nvSpPr>
        <p:spPr/>
        <p:txBody>
          <a:bodyPr>
            <a:noAutofit/>
          </a:bodyPr>
          <a:lstStyle/>
          <a:p>
            <a:r>
              <a:rPr lang="en-US" dirty="0"/>
              <a:t>Detailed process maps or multi-level maps take the high-level map much further.</a:t>
            </a:r>
          </a:p>
          <a:p>
            <a:r>
              <a:rPr lang="en-US" dirty="0"/>
              <a:t>Detailed maps can be 2</a:t>
            </a:r>
            <a:r>
              <a:rPr lang="it-IT" dirty="0"/>
              <a:t>–</a:t>
            </a:r>
            <a:r>
              <a:rPr lang="en-US" dirty="0"/>
              <a:t>4 levels deeper than your high-level process map. </a:t>
            </a:r>
          </a:p>
          <a:p>
            <a:r>
              <a:rPr lang="en-US" dirty="0"/>
              <a:t>A good guideline used to help create the second level is to take each step in the high level map and break it down into 2</a:t>
            </a:r>
            <a:r>
              <a:rPr lang="it-IT" dirty="0"/>
              <a:t>–</a:t>
            </a:r>
            <a:r>
              <a:rPr lang="en-US" dirty="0"/>
              <a:t>4 steps (no more).</a:t>
            </a:r>
          </a:p>
          <a:p>
            <a:r>
              <a:rPr lang="en-US" dirty="0"/>
              <a:t>Repeat this process (level 3, level 4 etc.) until reaching the desired level of detail.</a:t>
            </a:r>
          </a:p>
          <a:p>
            <a:r>
              <a:rPr lang="en-US" dirty="0"/>
              <a:t>Some detailed maps are 2 or 3 levels deep, others can be 5</a:t>
            </a:r>
            <a:r>
              <a:rPr lang="it-IT" dirty="0"/>
              <a:t>–</a:t>
            </a:r>
            <a:r>
              <a:rPr lang="en-US" dirty="0"/>
              <a:t>6 levels deep. Obviously, the deeper the levels, the more complex and the more burdensome.</a:t>
            </a:r>
          </a:p>
        </p:txBody>
      </p:sp>
      <p:sp>
        <p:nvSpPr>
          <p:cNvPr id="9" name="Slide Number Placeholder 8"/>
          <p:cNvSpPr>
            <a:spLocks noGrp="1"/>
          </p:cNvSpPr>
          <p:nvPr>
            <p:ph type="sldNum" sz="quarter" idx="4"/>
          </p:nvPr>
        </p:nvSpPr>
        <p:spPr/>
        <p:txBody>
          <a:bodyPr/>
          <a:lstStyle/>
          <a:p>
            <a:fld id="{5A6A12F4-C341-4E64-9C18-B0BA3358FAF5}" type="slidenum">
              <a:rPr lang="en-US" smtClean="0"/>
              <a:pPr/>
              <a:t>74</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6534424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Detailed Process Map</a:t>
            </a:r>
            <a:endParaRPr lang="en-US" dirty="0"/>
          </a:p>
        </p:txBody>
      </p:sp>
      <p:sp>
        <p:nvSpPr>
          <p:cNvPr id="15" name="Content Placeholder 14">
            <a:extLst>
              <a:ext uri="{FF2B5EF4-FFF2-40B4-BE49-F238E27FC236}">
                <a16:creationId xmlns:a16="http://schemas.microsoft.com/office/drawing/2014/main" id="{D9C9D318-E033-433D-8CB7-9510944FD0EC}"/>
              </a:ext>
            </a:extLst>
          </p:cNvPr>
          <p:cNvSpPr>
            <a:spLocks noGrp="1"/>
          </p:cNvSpPr>
          <p:nvPr>
            <p:ph idx="1"/>
          </p:nvPr>
        </p:nvSpPr>
        <p:spPr>
          <a:xfrm>
            <a:off x="381000" y="1143000"/>
            <a:ext cx="3733800" cy="5486400"/>
          </a:xfrm>
        </p:spPr>
        <p:txBody>
          <a:bodyPr>
            <a:normAutofit/>
          </a:bodyPr>
          <a:lstStyle/>
          <a:p>
            <a:r>
              <a:rPr lang="en-US" sz="2200" dirty="0"/>
              <a:t>At right is our prime rib cooking example at </a:t>
            </a:r>
            <a:r>
              <a:rPr lang="en-US" sz="2200" b="1" dirty="0"/>
              <a:t>level 2 detail</a:t>
            </a:r>
            <a:r>
              <a:rPr lang="en-US" sz="2200" dirty="0"/>
              <a:t>.</a:t>
            </a:r>
          </a:p>
          <a:p>
            <a:pPr marL="114300" indent="0">
              <a:buNone/>
            </a:pPr>
            <a:endParaRPr lang="en-US" sz="2200" dirty="0"/>
          </a:p>
          <a:p>
            <a:r>
              <a:rPr lang="en-US" sz="2200" dirty="0"/>
              <a:t>This process map has a few more decision points and process steps.</a:t>
            </a:r>
          </a:p>
          <a:p>
            <a:pPr marL="114300" indent="0">
              <a:buNone/>
            </a:pPr>
            <a:endParaRPr lang="en-US" sz="2200" dirty="0"/>
          </a:p>
          <a:p>
            <a:r>
              <a:rPr lang="en-US" sz="2200" dirty="0"/>
              <a:t>You can see that going only one more level deep adds a fair amount of information to the process map.</a:t>
            </a:r>
          </a:p>
          <a:p>
            <a:endParaRPr lang="en-US" b="1"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75</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 name="Picture 9">
            <a:extLst>
              <a:ext uri="{FF2B5EF4-FFF2-40B4-BE49-F238E27FC236}">
                <a16:creationId xmlns:a16="http://schemas.microsoft.com/office/drawing/2014/main" id="{027FD09D-59D0-401A-9756-110818499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1579419"/>
            <a:ext cx="6662332" cy="4249415"/>
          </a:xfrm>
          <a:prstGeom prst="rect">
            <a:avLst/>
          </a:prstGeom>
        </p:spPr>
      </p:pic>
    </p:spTree>
    <p:custDataLst>
      <p:tags r:id="rId1"/>
    </p:custDataLst>
    <p:extLst>
      <p:ext uri="{BB962C8B-B14F-4D97-AF65-F5344CB8AC3E}">
        <p14:creationId xmlns:p14="http://schemas.microsoft.com/office/powerpoint/2010/main" val="756336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Functional Process Map</a:t>
            </a:r>
            <a:endParaRPr lang="en-US" dirty="0"/>
          </a:p>
        </p:txBody>
      </p:sp>
      <p:sp>
        <p:nvSpPr>
          <p:cNvPr id="8" name="Content Placeholder 7"/>
          <p:cNvSpPr>
            <a:spLocks noGrp="1"/>
          </p:cNvSpPr>
          <p:nvPr>
            <p:ph idx="1"/>
          </p:nvPr>
        </p:nvSpPr>
        <p:spPr>
          <a:xfrm>
            <a:off x="381000" y="1143000"/>
            <a:ext cx="4419600" cy="5486400"/>
          </a:xfrm>
        </p:spPr>
        <p:txBody>
          <a:bodyPr>
            <a:normAutofit fontScale="92500" lnSpcReduction="20000"/>
          </a:bodyPr>
          <a:lstStyle/>
          <a:p>
            <a:r>
              <a:rPr lang="en-US" dirty="0"/>
              <a:t>The functional map adds dimension to the high-level or detailed map. </a:t>
            </a:r>
          </a:p>
          <a:p>
            <a:endParaRPr lang="en-US" dirty="0"/>
          </a:p>
          <a:p>
            <a:r>
              <a:rPr lang="en-US" dirty="0"/>
              <a:t>The dimension added is identifying which function or job performs the step or makes the decision.</a:t>
            </a:r>
          </a:p>
          <a:p>
            <a:endParaRPr lang="en-US" dirty="0"/>
          </a:p>
          <a:p>
            <a:r>
              <a:rPr lang="en-US" dirty="0"/>
              <a:t>At right is a generic example of a functional map. Note that functions are identified in horizontal lanes and each process step is placed in the appropriate lane based on which function performs the step.</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76</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23554" name="Picture 2" descr="C:\Users\Michael\Documents\Six Sigma Digest\image-files\functional-pm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905000"/>
            <a:ext cx="6045200" cy="3429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975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1.2.2 VOC and CTQs</a:t>
            </a:r>
          </a:p>
        </p:txBody>
      </p:sp>
      <p:sp>
        <p:nvSpPr>
          <p:cNvPr id="8" name="Slide Number Placeholder 7"/>
          <p:cNvSpPr>
            <a:spLocks noGrp="1"/>
          </p:cNvSpPr>
          <p:nvPr>
            <p:ph type="sldNum" sz="quarter" idx="4"/>
          </p:nvPr>
        </p:nvSpPr>
        <p:spPr/>
        <p:txBody>
          <a:bodyPr/>
          <a:lstStyle/>
          <a:p>
            <a:fld id="{5A6A12F4-C341-4E64-9C18-B0BA3358FAF5}" type="slidenum">
              <a:rPr lang="en-US" smtClean="0"/>
              <a:pPr/>
              <a:t>77</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30253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Voice of the Customer</a:t>
            </a:r>
          </a:p>
        </p:txBody>
      </p:sp>
      <p:sp>
        <p:nvSpPr>
          <p:cNvPr id="3" name="Content Placeholder 2"/>
          <p:cNvSpPr>
            <a:spLocks noGrp="1"/>
          </p:cNvSpPr>
          <p:nvPr>
            <p:ph idx="1"/>
          </p:nvPr>
        </p:nvSpPr>
        <p:spPr/>
        <p:txBody>
          <a:bodyPr>
            <a:normAutofit/>
          </a:bodyPr>
          <a:lstStyle/>
          <a:p>
            <a:r>
              <a:rPr lang="en-US" b="1" dirty="0"/>
              <a:t>VOC</a:t>
            </a:r>
            <a:r>
              <a:rPr lang="en-US" dirty="0"/>
              <a:t> stands for “Voice of the Customer.”</a:t>
            </a:r>
          </a:p>
          <a:p>
            <a:r>
              <a:rPr lang="en-US" dirty="0"/>
              <a:t>Voice of the customer is a term used for a data-driven plan to discover customer wants and needs. </a:t>
            </a:r>
          </a:p>
          <a:p>
            <a:r>
              <a:rPr lang="en-US" dirty="0"/>
              <a:t>VOC is an important component to a successful Six Sigma project.</a:t>
            </a:r>
          </a:p>
          <a:p>
            <a:r>
              <a:rPr lang="en-US" dirty="0"/>
              <a:t>There are also other “Voices” that need to be heard when conducting projects. The 3 primary forms are:</a:t>
            </a:r>
          </a:p>
          <a:p>
            <a:pPr marL="114300" indent="0">
              <a:buNone/>
            </a:pPr>
            <a:r>
              <a:rPr lang="en-US" dirty="0"/>
              <a:t> </a:t>
            </a:r>
          </a:p>
          <a:p>
            <a:pPr lvl="1"/>
            <a:r>
              <a:rPr lang="en-US" dirty="0"/>
              <a:t>VOC: Voice of the Customer</a:t>
            </a:r>
          </a:p>
          <a:p>
            <a:pPr lvl="1"/>
            <a:r>
              <a:rPr lang="en-US" dirty="0"/>
              <a:t>VOB: Voice of the Business</a:t>
            </a:r>
          </a:p>
          <a:p>
            <a:pPr lvl="1"/>
            <a:r>
              <a:rPr lang="en-US" dirty="0"/>
              <a:t>VOA: Voice of the Associate.</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78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1026" name="Picture 2" descr="C:\Users\Michael\Documents\Developer Resources\icons\png\256x256\36_256x25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6957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3175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Autofit/>
          </a:bodyPr>
          <a:lstStyle/>
          <a:p>
            <a:r>
              <a:rPr lang="en-US" dirty="0"/>
              <a:t>Gathering VOC should be performed methodically.</a:t>
            </a:r>
          </a:p>
          <a:p>
            <a:r>
              <a:rPr lang="en-US" dirty="0"/>
              <a:t>The two most popular methods of collecting VOC are</a:t>
            </a:r>
          </a:p>
          <a:p>
            <a:pPr marL="868680" lvl="1" indent="-457200">
              <a:buFont typeface="+mj-lt"/>
              <a:buAutoNum type="arabicPeriod"/>
            </a:pPr>
            <a:r>
              <a:rPr lang="en-US" dirty="0"/>
              <a:t>Indirect</a:t>
            </a:r>
          </a:p>
          <a:p>
            <a:pPr marL="868680" lvl="1" indent="-457200">
              <a:buFont typeface="+mj-lt"/>
              <a:buAutoNum type="arabicPeriod"/>
            </a:pPr>
            <a:r>
              <a:rPr lang="en-US" dirty="0"/>
              <a:t>Direct.</a:t>
            </a:r>
          </a:p>
          <a:p>
            <a:r>
              <a:rPr lang="en-US" dirty="0"/>
              <a:t>1. Indirect data collection for VOC involves passive information exchange: </a:t>
            </a:r>
          </a:p>
          <a:p>
            <a:pPr lvl="1"/>
            <a:r>
              <a:rPr lang="en-US" dirty="0"/>
              <a:t>Warranty claims </a:t>
            </a:r>
          </a:p>
          <a:p>
            <a:pPr lvl="1"/>
            <a:r>
              <a:rPr lang="en-US" dirty="0"/>
              <a:t>Customer complaints/compliments </a:t>
            </a:r>
          </a:p>
          <a:p>
            <a:pPr lvl="1"/>
            <a:r>
              <a:rPr lang="en-US" dirty="0"/>
              <a:t>Service calls </a:t>
            </a:r>
          </a:p>
          <a:p>
            <a:pPr lvl="1"/>
            <a:r>
              <a:rPr lang="en-US" dirty="0"/>
              <a:t>Sales reports.</a:t>
            </a:r>
            <a:endParaRPr lang="en-US" sz="2400" dirty="0"/>
          </a:p>
          <a:p>
            <a:r>
              <a:rPr lang="en-US" dirty="0"/>
              <a:t>2. Indirect methods are less effective, sometimes dated, require heavy interpretation, and are also more difficult to confirm. </a:t>
            </a:r>
          </a:p>
        </p:txBody>
      </p:sp>
      <p:sp>
        <p:nvSpPr>
          <p:cNvPr id="9" name="Slide Number Placeholder 8"/>
          <p:cNvSpPr>
            <a:spLocks noGrp="1"/>
          </p:cNvSpPr>
          <p:nvPr>
            <p:ph type="sldNum" sz="quarter" idx="4"/>
          </p:nvPr>
        </p:nvSpPr>
        <p:spPr/>
        <p:txBody>
          <a:bodyPr/>
          <a:lstStyle/>
          <a:p>
            <a:fld id="{5A6A12F4-C341-4E64-9C18-B0BA3358FAF5}" type="slidenum">
              <a:rPr lang="en-US" smtClean="0"/>
              <a:pPr/>
              <a:t>79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3074" name="Picture 2" descr="C:\Users\Michael\Documents\Developer Resources\icons\laredo\red\block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385786"/>
            <a:ext cx="1143000" cy="13386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260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4146" y="3886200"/>
            <a:ext cx="6070907" cy="222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What is Six Sigma:</a:t>
            </a:r>
            <a:r>
              <a:rPr lang="en-US" sz="4400" dirty="0"/>
              <a:t> </a:t>
            </a:r>
            <a:r>
              <a:rPr lang="en-US" dirty="0"/>
              <a:t>Sigma Level</a:t>
            </a:r>
          </a:p>
        </p:txBody>
      </p:sp>
      <p:sp>
        <p:nvSpPr>
          <p:cNvPr id="3" name="Content Placeholder 2"/>
          <p:cNvSpPr>
            <a:spLocks noGrp="1"/>
          </p:cNvSpPr>
          <p:nvPr>
            <p:ph idx="1"/>
          </p:nvPr>
        </p:nvSpPr>
        <p:spPr/>
        <p:txBody>
          <a:bodyPr>
            <a:normAutofit/>
          </a:bodyPr>
          <a:lstStyle/>
          <a:p>
            <a:r>
              <a:rPr lang="en-US" b="1" dirty="0"/>
              <a:t>Sigma level </a:t>
            </a:r>
            <a:r>
              <a:rPr lang="en-US" dirty="0"/>
              <a:t>measures how many “sigma” there are between your process average and the nearest customer specification.</a:t>
            </a:r>
          </a:p>
          <a:p>
            <a:r>
              <a:rPr lang="en-US" dirty="0"/>
              <a:t>Let us assume that your customers upper and lower specifications limits (USL &amp; LSL) were narrower than the width of your process spread.</a:t>
            </a:r>
          </a:p>
          <a:p>
            <a:r>
              <a:rPr lang="en-US" dirty="0"/>
              <a:t>The USL &amp; LSL below stay about 1 standard deviation away from the process average. Therefore, this process operates at </a:t>
            </a:r>
            <a:r>
              <a:rPr lang="en-US" b="1" dirty="0"/>
              <a:t>1 sigma</a:t>
            </a:r>
            <a:r>
              <a:rPr lang="en-US" dirty="0"/>
              <a:t>.</a:t>
            </a:r>
          </a:p>
        </p:txBody>
      </p:sp>
      <p:sp>
        <p:nvSpPr>
          <p:cNvPr id="9" name="Slide Number Placeholder 8"/>
          <p:cNvSpPr>
            <a:spLocks noGrp="1"/>
          </p:cNvSpPr>
          <p:nvPr>
            <p:ph type="sldNum" sz="quarter" idx="4"/>
          </p:nvPr>
        </p:nvSpPr>
        <p:spPr/>
        <p:txBody>
          <a:bodyPr/>
          <a:lstStyle/>
          <a:p>
            <a:fld id="{5A6A12F4-C341-4E64-9C18-B0BA3358FAF5}" type="slidenum">
              <a:rPr lang="en-US" smtClean="0"/>
              <a:pPr/>
              <a:t>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919963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Direct data collection methods for VOC are active and planned customer engagements:</a:t>
            </a:r>
          </a:p>
          <a:p>
            <a:pPr lvl="1"/>
            <a:r>
              <a:rPr lang="en-US" dirty="0"/>
              <a:t>Conducting interviews</a:t>
            </a:r>
          </a:p>
          <a:p>
            <a:pPr lvl="1"/>
            <a:r>
              <a:rPr lang="en-US" dirty="0"/>
              <a:t>Conducting customer surveys</a:t>
            </a:r>
          </a:p>
          <a:p>
            <a:pPr lvl="1"/>
            <a:r>
              <a:rPr lang="en-US" dirty="0"/>
              <a:t>Conducting market research</a:t>
            </a:r>
          </a:p>
          <a:p>
            <a:pPr lvl="1"/>
            <a:r>
              <a:rPr lang="en-US" dirty="0"/>
              <a:t>Hosting focus groups.</a:t>
            </a:r>
          </a:p>
          <a:p>
            <a:r>
              <a:rPr lang="en-US" dirty="0"/>
              <a:t>Direct methods are typically more effective for several reasons:</a:t>
            </a:r>
          </a:p>
          <a:p>
            <a:pPr lvl="1"/>
            <a:r>
              <a:rPr lang="en-US" dirty="0"/>
              <a:t>Less need to interpret meaning</a:t>
            </a:r>
          </a:p>
          <a:p>
            <a:pPr lvl="1"/>
            <a:r>
              <a:rPr lang="en-US" dirty="0"/>
              <a:t>Researchers can go a little deeper when interacting with customers</a:t>
            </a:r>
          </a:p>
          <a:p>
            <a:pPr lvl="1"/>
            <a:r>
              <a:rPr lang="en-US" dirty="0"/>
              <a:t>Customers are aware of their participation and will respond better upon follow-up</a:t>
            </a:r>
          </a:p>
          <a:p>
            <a:pPr lvl="1"/>
            <a:r>
              <a:rPr lang="en-US" dirty="0"/>
              <a:t>Researchers can properly plan engagements (questions, sample size, information collection techniques etc.).</a:t>
            </a:r>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80</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2050" name="Picture 2" descr="C:\Users\Michael\Documents\Developer Resources\icons\laredo\red\heads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021" y="2133600"/>
            <a:ext cx="1141558" cy="11308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3230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Gathering VOC</a:t>
            </a:r>
          </a:p>
        </p:txBody>
      </p:sp>
      <p:sp>
        <p:nvSpPr>
          <p:cNvPr id="3" name="Content Placeholder 2"/>
          <p:cNvSpPr>
            <a:spLocks noGrp="1"/>
          </p:cNvSpPr>
          <p:nvPr>
            <p:ph idx="1"/>
          </p:nvPr>
        </p:nvSpPr>
        <p:spPr/>
        <p:txBody>
          <a:bodyPr>
            <a:normAutofit/>
          </a:bodyPr>
          <a:lstStyle/>
          <a:p>
            <a:r>
              <a:rPr lang="en-US" dirty="0"/>
              <a:t>Gathering VOC requires consideration of many factors such as product or services types, customer segments, manufacturing methods or facilities etc.</a:t>
            </a:r>
          </a:p>
          <a:p>
            <a:r>
              <a:rPr lang="en-US" dirty="0"/>
              <a:t>All this information will influence the sampling strategy.</a:t>
            </a:r>
          </a:p>
          <a:p>
            <a:r>
              <a:rPr lang="en-US" dirty="0"/>
              <a:t>Consider which factors are important and build a sample size plan around them.</a:t>
            </a:r>
          </a:p>
          <a:p>
            <a:r>
              <a:rPr lang="en-US" dirty="0"/>
              <a:t>Also, consider response rates and adjust the initial sample strategy to ensure adequate input is received.</a:t>
            </a:r>
          </a:p>
          <a:p>
            <a:r>
              <a:rPr lang="en-US" dirty="0"/>
              <a:t>Once a sampling plan is in place, collect data via the direct and indirect methods discussed earlier.</a:t>
            </a:r>
          </a:p>
          <a:p>
            <a:r>
              <a:rPr lang="en-US" dirty="0"/>
              <a:t>After gathering VOC it will be necessary to translate it into something meaningful: CTQs.</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81</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7779510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to Quality: CTQ</a:t>
            </a:r>
          </a:p>
        </p:txBody>
      </p:sp>
      <p:sp>
        <p:nvSpPr>
          <p:cNvPr id="3" name="Content Placeholder 2"/>
          <p:cNvSpPr>
            <a:spLocks noGrp="1"/>
          </p:cNvSpPr>
          <p:nvPr>
            <p:ph idx="1"/>
          </p:nvPr>
        </p:nvSpPr>
        <p:spPr/>
        <p:txBody>
          <a:bodyPr>
            <a:normAutofit/>
          </a:bodyPr>
          <a:lstStyle/>
          <a:p>
            <a:r>
              <a:rPr lang="en-US" b="1" dirty="0"/>
              <a:t>CTQ</a:t>
            </a:r>
            <a:r>
              <a:rPr lang="en-US" dirty="0"/>
              <a:t> stands for Critical to Quality.</a:t>
            </a:r>
          </a:p>
          <a:p>
            <a:r>
              <a:rPr lang="en-US" dirty="0"/>
              <a:t>CTQs are translated from VOC or </a:t>
            </a:r>
            <a:br>
              <a:rPr lang="en-US" dirty="0"/>
            </a:br>
            <a:r>
              <a:rPr lang="en-US" dirty="0"/>
              <a:t>“voice of the customer” feedback.</a:t>
            </a:r>
          </a:p>
          <a:p>
            <a:r>
              <a:rPr lang="en-US" dirty="0"/>
              <a:t>VOC is often vague, emotional, or simply </a:t>
            </a:r>
            <a:br>
              <a:rPr lang="en-US" dirty="0"/>
            </a:br>
            <a:r>
              <a:rPr lang="en-US" dirty="0"/>
              <a:t>a generalization about products or services.</a:t>
            </a:r>
          </a:p>
          <a:p>
            <a:r>
              <a:rPr lang="en-US" dirty="0"/>
              <a:t>CTQs are the quantifiable, measureable, and meaningful translations of VOC.</a:t>
            </a:r>
          </a:p>
          <a:p>
            <a:r>
              <a:rPr lang="en-US" dirty="0"/>
              <a:t>Organizing VOC helps to identify CTQs. </a:t>
            </a:r>
          </a:p>
          <a:p>
            <a:r>
              <a:rPr lang="en-US" dirty="0"/>
              <a:t>One effective way to organize VOC is to group or bucket it using an </a:t>
            </a:r>
            <a:r>
              <a:rPr lang="en-US" b="1" dirty="0"/>
              <a:t>affinity diagram</a:t>
            </a:r>
            <a:r>
              <a:rPr lang="en-US" dirty="0"/>
              <a:t>.</a:t>
            </a:r>
          </a:p>
          <a:p>
            <a:r>
              <a:rPr lang="en-US" dirty="0"/>
              <a:t>Affinity diagrams are ideal for large amounts of soft data resulting from brainstorming sessions or surveys.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82</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4098" name="Picture 2" descr="C:\Users\Michael\Documents\Developer Resources\icons\wichita\orange\itemsor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1371600"/>
            <a:ext cx="1143000" cy="17206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19399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a:t>
            </a:r>
            <a:r>
              <a:rPr lang="en-US" sz="2800" dirty="0"/>
              <a:t>Building a CTQ Tree</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Steps for conducting an Affinity Diagram exercise:</a:t>
            </a:r>
          </a:p>
          <a:p>
            <a:pPr marL="114300" indent="0">
              <a:buNone/>
            </a:pPr>
            <a:endParaRPr lang="en-US" dirty="0"/>
          </a:p>
          <a:p>
            <a:pPr lvl="1"/>
            <a:r>
              <a:rPr lang="en-US" dirty="0"/>
              <a:t>Step 1: Clearly define the question or focus of the exercise (“Why are associates late for work?”).</a:t>
            </a:r>
          </a:p>
          <a:p>
            <a:pPr marL="411480" lvl="1" indent="0">
              <a:buNone/>
            </a:pPr>
            <a:endParaRPr lang="en-US" dirty="0"/>
          </a:p>
          <a:p>
            <a:pPr lvl="1"/>
            <a:r>
              <a:rPr lang="en-US" dirty="0"/>
              <a:t>Step 2: Record all participant responses on note cards or sticky notes (this is the sloppy part, record everything!).</a:t>
            </a:r>
          </a:p>
          <a:p>
            <a:pPr marL="411480" lvl="1" indent="0">
              <a:buNone/>
            </a:pPr>
            <a:endParaRPr lang="en-US" dirty="0"/>
          </a:p>
          <a:p>
            <a:pPr lvl="1"/>
            <a:r>
              <a:rPr lang="en-US" dirty="0"/>
              <a:t>Step 3: Lay out all note cards or post the sticky notes onto a wall.</a:t>
            </a:r>
          </a:p>
          <a:p>
            <a:pPr marL="411480" lvl="1" indent="0">
              <a:buNone/>
            </a:pPr>
            <a:endParaRPr lang="en-US" dirty="0"/>
          </a:p>
          <a:p>
            <a:pPr lvl="1"/>
            <a:r>
              <a:rPr lang="en-US" dirty="0"/>
              <a:t>Step 4: Look for and identify common themes.</a:t>
            </a:r>
          </a:p>
          <a:p>
            <a:pPr marL="411480" lvl="1" indent="0">
              <a:buNone/>
            </a:pPr>
            <a:endParaRPr lang="en-US" dirty="0"/>
          </a:p>
          <a:p>
            <a:pPr lvl="1"/>
            <a:r>
              <a:rPr lang="en-US" dirty="0"/>
              <a:t>Step 5: Begin moving the note cards or sticky notes into the themes until all responses are allocated.</a:t>
            </a:r>
          </a:p>
          <a:p>
            <a:pPr marL="411480" lvl="1" indent="0">
              <a:buNone/>
            </a:pPr>
            <a:endParaRPr lang="en-US" dirty="0"/>
          </a:p>
          <a:p>
            <a:pPr lvl="1"/>
            <a:r>
              <a:rPr lang="en-US" dirty="0"/>
              <a:t>Step 6: Re-evaluate and make adjustments.</a:t>
            </a:r>
          </a:p>
          <a:p>
            <a:pPr lvl="1"/>
            <a:endParaRPr lang="en-US" sz="2400" dirty="0"/>
          </a:p>
          <a:p>
            <a:pPr lvl="1"/>
            <a:endParaRPr lang="en-US" sz="2400"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83</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4974195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endParaRPr lang="en-US" sz="4400" dirty="0"/>
          </a:p>
        </p:txBody>
      </p:sp>
      <p:sp>
        <p:nvSpPr>
          <p:cNvPr id="5" name="Content Placeholder 4"/>
          <p:cNvSpPr>
            <a:spLocks noGrp="1"/>
          </p:cNvSpPr>
          <p:nvPr>
            <p:ph idx="1"/>
          </p:nvPr>
        </p:nvSpPr>
        <p:spPr/>
        <p:txBody>
          <a:bodyPr/>
          <a:lstStyle/>
          <a:p>
            <a:r>
              <a:rPr lang="en-US" dirty="0"/>
              <a:t>Define the question or focus </a:t>
            </a:r>
          </a:p>
          <a:p>
            <a:r>
              <a:rPr lang="en-US" dirty="0"/>
              <a:t>Record responses on note cards or sticky notes</a:t>
            </a:r>
          </a:p>
          <a:p>
            <a:r>
              <a:rPr lang="en-US" dirty="0"/>
              <a:t>Display all note cards or sticky notes on a wall if necessary.</a:t>
            </a:r>
          </a:p>
          <a:p>
            <a:endParaRPr lang="en-US" dirty="0"/>
          </a:p>
          <a:p>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3" name="Date Placeholder 2"/>
          <p:cNvSpPr>
            <a:spLocks noGrp="1"/>
          </p:cNvSpPr>
          <p:nvPr>
            <p:ph type="dt" sz="half" idx="2"/>
          </p:nvPr>
        </p:nvSpPr>
        <p:spPr/>
        <p:txBody>
          <a:bodyPr/>
          <a:lstStyle/>
          <a:p>
            <a:r>
              <a:rPr lang="en-US"/>
              <a:t>Lean Six Sigma Training - SXL</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0137" y="2514600"/>
            <a:ext cx="6638925" cy="37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19937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Look for and identify common themes within the responses. </a:t>
            </a:r>
          </a:p>
          <a:p>
            <a:pPr marL="114300" indent="0">
              <a:buNone/>
            </a:pPr>
            <a:endParaRPr lang="en-US"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85</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805" y="1905000"/>
            <a:ext cx="644999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431059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Affinity Diagram: Building a CTQ Tree</a:t>
            </a:r>
          </a:p>
        </p:txBody>
      </p:sp>
      <p:sp>
        <p:nvSpPr>
          <p:cNvPr id="3" name="Content Placeholder 2"/>
          <p:cNvSpPr>
            <a:spLocks noGrp="1"/>
          </p:cNvSpPr>
          <p:nvPr>
            <p:ph idx="1"/>
          </p:nvPr>
        </p:nvSpPr>
        <p:spPr/>
        <p:txBody>
          <a:bodyPr>
            <a:normAutofit/>
          </a:bodyPr>
          <a:lstStyle/>
          <a:p>
            <a:r>
              <a:rPr lang="en-US" dirty="0"/>
              <a:t>Group note cards or sticky notes into themes until all responses are allocated.</a:t>
            </a:r>
          </a:p>
          <a:p>
            <a:r>
              <a:rPr lang="en-US" dirty="0"/>
              <a:t>Re-evaluate and make final adjustments.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86</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437" y="2286000"/>
            <a:ext cx="656272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51861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CTQ Tree</a:t>
            </a:r>
          </a:p>
        </p:txBody>
      </p:sp>
      <p:sp>
        <p:nvSpPr>
          <p:cNvPr id="3" name="Content Placeholder 2"/>
          <p:cNvSpPr>
            <a:spLocks noGrp="1"/>
          </p:cNvSpPr>
          <p:nvPr>
            <p:ph idx="1"/>
          </p:nvPr>
        </p:nvSpPr>
        <p:spPr/>
        <p:txBody>
          <a:bodyPr>
            <a:normAutofit/>
          </a:bodyPr>
          <a:lstStyle/>
          <a:p>
            <a:r>
              <a:rPr lang="en-US" dirty="0"/>
              <a:t>Example of a generic CTQ tree transposed from a white board to a software package.</a:t>
            </a:r>
          </a:p>
        </p:txBody>
      </p:sp>
      <p:sp>
        <p:nvSpPr>
          <p:cNvPr id="9" name="Slide Number Placeholder 8"/>
          <p:cNvSpPr>
            <a:spLocks noGrp="1"/>
          </p:cNvSpPr>
          <p:nvPr>
            <p:ph type="sldNum" sz="quarter" idx="4"/>
          </p:nvPr>
        </p:nvSpPr>
        <p:spPr/>
        <p:txBody>
          <a:bodyPr/>
          <a:lstStyle/>
          <a:p>
            <a:fld id="{5A6A12F4-C341-4E64-9C18-B0BA3358FAF5}" type="slidenum">
              <a:rPr lang="en-US" smtClean="0"/>
              <a:pPr/>
              <a:t>87</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437" y="2514600"/>
            <a:ext cx="808672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210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Kano</a:t>
            </a:r>
          </a:p>
        </p:txBody>
      </p:sp>
      <p:sp>
        <p:nvSpPr>
          <p:cNvPr id="3" name="Content Placeholder 2"/>
          <p:cNvSpPr>
            <a:spLocks noGrp="1"/>
          </p:cNvSpPr>
          <p:nvPr>
            <p:ph idx="1"/>
          </p:nvPr>
        </p:nvSpPr>
        <p:spPr/>
        <p:txBody>
          <a:bodyPr>
            <a:normAutofit lnSpcReduction="10000"/>
          </a:bodyPr>
          <a:lstStyle/>
          <a:p>
            <a:r>
              <a:rPr lang="en-US" dirty="0"/>
              <a:t>Another VOC categorization technique is the Kano.</a:t>
            </a:r>
          </a:p>
          <a:p>
            <a:r>
              <a:rPr lang="en-US" dirty="0"/>
              <a:t>The Kano model was developed by Noriaki Kano in the </a:t>
            </a:r>
            <a:r>
              <a:rPr lang="en-US" dirty="0" err="1"/>
              <a:t>1980s</a:t>
            </a:r>
            <a:r>
              <a:rPr lang="en-US" dirty="0"/>
              <a:t>.</a:t>
            </a:r>
          </a:p>
          <a:p>
            <a:r>
              <a:rPr lang="en-US" dirty="0"/>
              <a:t>The Kano model is a graphic tool that further categorizes VOC and CTQs into 3 </a:t>
            </a:r>
            <a:br>
              <a:rPr lang="en-US" dirty="0"/>
            </a:br>
            <a:r>
              <a:rPr lang="en-US" dirty="0"/>
              <a:t>distinct groups:</a:t>
            </a:r>
          </a:p>
          <a:p>
            <a:pPr marL="114300" indent="0">
              <a:buNone/>
            </a:pPr>
            <a:endParaRPr lang="en-US" sz="1400" dirty="0"/>
          </a:p>
          <a:p>
            <a:pPr lvl="1"/>
            <a:r>
              <a:rPr lang="en-US" dirty="0"/>
              <a:t>Must Haves</a:t>
            </a:r>
          </a:p>
          <a:p>
            <a:pPr lvl="1"/>
            <a:r>
              <a:rPr lang="en-US" dirty="0"/>
              <a:t>Performance Attributes</a:t>
            </a:r>
          </a:p>
          <a:p>
            <a:pPr lvl="1"/>
            <a:r>
              <a:rPr lang="en-US" dirty="0"/>
              <a:t>Delighters.</a:t>
            </a:r>
          </a:p>
          <a:p>
            <a:pPr marL="411480" lvl="1" indent="0">
              <a:buNone/>
            </a:pPr>
            <a:endParaRPr lang="en-US" dirty="0"/>
          </a:p>
          <a:p>
            <a:pPr marL="411480" lvl="1" indent="0">
              <a:buNone/>
            </a:pPr>
            <a:endParaRPr lang="en-US" dirty="0"/>
          </a:p>
          <a:p>
            <a:pPr marL="411480" lvl="1" indent="0">
              <a:buNone/>
            </a:pPr>
            <a:endParaRPr lang="en-US" dirty="0"/>
          </a:p>
          <a:p>
            <a:pPr marL="411480" lvl="1" indent="0">
              <a:buNone/>
            </a:pPr>
            <a:endParaRPr lang="en-US" dirty="0"/>
          </a:p>
          <a:p>
            <a:r>
              <a:rPr lang="en-US" dirty="0"/>
              <a:t>The Kano helps to identify CTQs that add </a:t>
            </a:r>
            <a:r>
              <a:rPr lang="en-US" dirty="0" err="1"/>
              <a:t>incrementalvalue</a:t>
            </a:r>
            <a:r>
              <a:rPr lang="en-US" dirty="0"/>
              <a:t> vs. those that are simply requirements and having more is not necessarily better.</a:t>
            </a:r>
          </a:p>
        </p:txBody>
      </p:sp>
      <p:sp>
        <p:nvSpPr>
          <p:cNvPr id="12" name="Slide Number Placeholder 11"/>
          <p:cNvSpPr>
            <a:spLocks noGrp="1"/>
          </p:cNvSpPr>
          <p:nvPr>
            <p:ph type="sldNum" sz="quarter" idx="4"/>
          </p:nvPr>
        </p:nvSpPr>
        <p:spPr/>
        <p:txBody>
          <a:bodyPr/>
          <a:lstStyle/>
          <a:p>
            <a:fld id="{5A6A12F4-C341-4E64-9C18-B0BA3358FAF5}" type="slidenum">
              <a:rPr lang="en-US" smtClean="0"/>
              <a:pPr/>
              <a:t>88</a:t>
            </a:fld>
            <a:endParaRPr lang="en-US" dirty="0"/>
          </a:p>
        </p:txBody>
      </p:sp>
      <p:sp>
        <p:nvSpPr>
          <p:cNvPr id="11" name="Footer Placeholder 10"/>
          <p:cNvSpPr>
            <a:spLocks noGrp="1"/>
          </p:cNvSpPr>
          <p:nvPr>
            <p:ph type="ftr" sz="quarter" idx="3"/>
          </p:nvPr>
        </p:nvSpPr>
        <p:spPr/>
        <p:txBody>
          <a:bodyPr/>
          <a:lstStyle/>
          <a:p>
            <a:r>
              <a:rPr lang="en-US"/>
              <a:t>© Lean Partner Global</a:t>
            </a:r>
            <a:endParaRPr lang="en-US" dirty="0"/>
          </a:p>
        </p:txBody>
      </p:sp>
      <p:sp>
        <p:nvSpPr>
          <p:cNvPr id="9" name="Date Placeholder 8"/>
          <p:cNvSpPr>
            <a:spLocks noGrp="1"/>
          </p:cNvSpPr>
          <p:nvPr>
            <p:ph type="dt" sz="half" idx="2"/>
          </p:nvPr>
        </p:nvSpPr>
        <p:spPr/>
        <p:txBody>
          <a:bodyPr/>
          <a:lstStyle/>
          <a:p>
            <a:r>
              <a:rPr lang="en-US"/>
              <a:t>Lean Six Sigma Training - SXL</a:t>
            </a:r>
            <a:endParaRPr lang="en-US" dirty="0"/>
          </a:p>
        </p:txBody>
      </p:sp>
      <p:grpSp>
        <p:nvGrpSpPr>
          <p:cNvPr id="8" name="Group 7"/>
          <p:cNvGrpSpPr/>
          <p:nvPr/>
        </p:nvGrpSpPr>
        <p:grpSpPr>
          <a:xfrm>
            <a:off x="5486400" y="2362200"/>
            <a:ext cx="3733800" cy="3429000"/>
            <a:chOff x="4038600" y="2695575"/>
            <a:chExt cx="4267200" cy="3933825"/>
          </a:xfrm>
        </p:grpSpPr>
        <p:pic>
          <p:nvPicPr>
            <p:cNvPr id="4" name="Picture 3"/>
            <p:cNvPicPr>
              <a:picLocks noChangeAspect="1"/>
            </p:cNvPicPr>
            <p:nvPr/>
          </p:nvPicPr>
          <p:blipFill>
            <a:blip r:embed="rId4" cstate="print"/>
            <a:stretch>
              <a:fillRect/>
            </a:stretch>
          </p:blipFill>
          <p:spPr>
            <a:xfrm>
              <a:off x="4038600" y="2695575"/>
              <a:ext cx="4267200" cy="3933825"/>
            </a:xfrm>
            <a:prstGeom prst="rect">
              <a:avLst/>
            </a:prstGeom>
          </p:spPr>
        </p:pic>
        <p:sp>
          <p:nvSpPr>
            <p:cNvPr id="10" name="Arc 9"/>
            <p:cNvSpPr/>
            <p:nvPr/>
          </p:nvSpPr>
          <p:spPr>
            <a:xfrm rot="19439667">
              <a:off x="5589959" y="4950834"/>
              <a:ext cx="1828800" cy="863786"/>
            </a:xfrm>
            <a:prstGeom prst="arc">
              <a:avLst>
                <a:gd name="adj1" fmla="val 12871060"/>
                <a:gd name="adj2" fmla="val 21152255"/>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121334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Validating </a:t>
            </a:r>
            <a:r>
              <a:rPr lang="en-US" dirty="0" err="1"/>
              <a:t>VOC</a:t>
            </a:r>
            <a:r>
              <a:rPr lang="en-US" dirty="0"/>
              <a:t> and CTQs</a:t>
            </a:r>
          </a:p>
        </p:txBody>
      </p:sp>
      <p:sp>
        <p:nvSpPr>
          <p:cNvPr id="3" name="Content Placeholder 2"/>
          <p:cNvSpPr>
            <a:spLocks noGrp="1"/>
          </p:cNvSpPr>
          <p:nvPr>
            <p:ph idx="1"/>
          </p:nvPr>
        </p:nvSpPr>
        <p:spPr/>
        <p:txBody>
          <a:bodyPr>
            <a:noAutofit/>
          </a:bodyPr>
          <a:lstStyle/>
          <a:p>
            <a:r>
              <a:rPr lang="en-US" dirty="0"/>
              <a:t>After determining all CTQs, </a:t>
            </a:r>
            <a:br>
              <a:rPr lang="en-US" dirty="0"/>
            </a:br>
            <a:r>
              <a:rPr lang="en-US" dirty="0"/>
              <a:t>confirm them with the customer.</a:t>
            </a:r>
          </a:p>
          <a:p>
            <a:r>
              <a:rPr lang="en-US" dirty="0"/>
              <a:t>Confirming can be accomplished </a:t>
            </a:r>
            <a:br>
              <a:rPr lang="en-US" dirty="0"/>
            </a:br>
            <a:r>
              <a:rPr lang="en-US" dirty="0"/>
              <a:t>by conducting surveys through one </a:t>
            </a:r>
            <a:br>
              <a:rPr lang="en-US" dirty="0"/>
            </a:br>
            <a:r>
              <a:rPr lang="en-US" dirty="0"/>
              <a:t>or more of the following methods:</a:t>
            </a:r>
          </a:p>
          <a:p>
            <a:pPr lvl="1"/>
            <a:r>
              <a:rPr lang="en-US" dirty="0"/>
              <a:t>Group sessions</a:t>
            </a:r>
          </a:p>
          <a:p>
            <a:pPr lvl="1"/>
            <a:r>
              <a:rPr lang="en-US" dirty="0"/>
              <a:t>One-on-one meetings</a:t>
            </a:r>
          </a:p>
          <a:p>
            <a:pPr lvl="1"/>
            <a:r>
              <a:rPr lang="en-US" dirty="0"/>
              <a:t>Phone interviews</a:t>
            </a:r>
          </a:p>
          <a:p>
            <a:pPr lvl="1"/>
            <a:r>
              <a:rPr lang="en-US" dirty="0"/>
              <a:t>Electronic means (chat, email, social media etc.)</a:t>
            </a:r>
          </a:p>
          <a:p>
            <a:pPr lvl="1"/>
            <a:r>
              <a:rPr lang="en-US" dirty="0"/>
              <a:t>Physical mail.</a:t>
            </a:r>
            <a:endParaRPr lang="en-US" sz="2400" dirty="0"/>
          </a:p>
          <a:p>
            <a:r>
              <a:rPr lang="en-US" dirty="0"/>
              <a:t>Consider your confirming audience and try to avoid factors that may influence or bias responses such as inconvenience or overly burdensome time commitments.</a:t>
            </a:r>
          </a:p>
        </p:txBody>
      </p:sp>
      <p:sp>
        <p:nvSpPr>
          <p:cNvPr id="9" name="Slide Number Placeholder 8"/>
          <p:cNvSpPr>
            <a:spLocks noGrp="1"/>
          </p:cNvSpPr>
          <p:nvPr>
            <p:ph type="sldNum" sz="quarter" idx="4"/>
          </p:nvPr>
        </p:nvSpPr>
        <p:spPr/>
        <p:txBody>
          <a:bodyPr/>
          <a:lstStyle/>
          <a:p>
            <a:fld id="{5A6A12F4-C341-4E64-9C18-B0BA3358FAF5}" type="slidenum">
              <a:rPr lang="en-US" smtClean="0"/>
              <a:pPr/>
              <a:t>89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4" name="Date Placeholder 3"/>
          <p:cNvSpPr>
            <a:spLocks noGrp="1"/>
          </p:cNvSpPr>
          <p:nvPr>
            <p:ph type="dt" sz="half" idx="2"/>
          </p:nvPr>
        </p:nvSpPr>
        <p:spPr/>
        <p:txBody>
          <a:bodyPr/>
          <a:lstStyle/>
          <a:p>
            <a:r>
              <a:rPr lang="en-US"/>
              <a:t>Lean Six Sigma Training - SXL</a:t>
            </a:r>
            <a:endParaRPr lang="en-US" dirty="0"/>
          </a:p>
        </p:txBody>
      </p:sp>
      <p:pic>
        <p:nvPicPr>
          <p:cNvPr id="5122" name="Picture 2" descr="C:\Users\Michael\Documents\Developer Resources\icons\wichita\yellow\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057400"/>
            <a:ext cx="1625397" cy="16253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124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Six Sigma:</a:t>
            </a:r>
            <a:r>
              <a:rPr lang="en-US" sz="4400" dirty="0"/>
              <a:t> </a:t>
            </a:r>
            <a:r>
              <a:rPr lang="en-US" dirty="0"/>
              <a:t>Sigma Level</a:t>
            </a:r>
            <a:endParaRPr lang="en-US" sz="4400" dirty="0"/>
          </a:p>
        </p:txBody>
      </p:sp>
      <p:sp>
        <p:nvSpPr>
          <p:cNvPr id="3" name="Content Placeholder 2"/>
          <p:cNvSpPr>
            <a:spLocks noGrp="1"/>
          </p:cNvSpPr>
          <p:nvPr>
            <p:ph idx="1"/>
          </p:nvPr>
        </p:nvSpPr>
        <p:spPr/>
        <p:txBody>
          <a:bodyPr>
            <a:normAutofit/>
          </a:bodyPr>
          <a:lstStyle/>
          <a:p>
            <a:r>
              <a:rPr lang="en-US" dirty="0"/>
              <a:t>A process operating at 1 sigma has a defect rate of approximately 70%.</a:t>
            </a:r>
          </a:p>
          <a:p>
            <a:pPr lvl="5"/>
            <a:endParaRPr lang="en-US" sz="2400" dirty="0"/>
          </a:p>
          <a:p>
            <a:pPr lvl="5"/>
            <a:r>
              <a:rPr lang="en-US" sz="2400" dirty="0"/>
              <a:t>This means that the process will generate defect-free products only 30% of the time. </a:t>
            </a:r>
          </a:p>
          <a:p>
            <a:endParaRPr lang="en-US" dirty="0"/>
          </a:p>
          <a:p>
            <a:r>
              <a:rPr lang="en-US" dirty="0"/>
              <a:t>What about processes with more than 1 sigma level?</a:t>
            </a:r>
          </a:p>
          <a:p>
            <a:endParaRPr lang="en-US" dirty="0"/>
          </a:p>
          <a:p>
            <a:r>
              <a:rPr lang="en-US" dirty="0"/>
              <a:t>A higher sigma level means a lower defect rate. </a:t>
            </a:r>
          </a:p>
          <a:p>
            <a:endParaRPr lang="en-US" dirty="0"/>
          </a:p>
          <a:p>
            <a:r>
              <a:rPr lang="en-US" dirty="0"/>
              <a:t>Let us take a look at the defect rates of processes at different sigma levels.</a:t>
            </a:r>
          </a:p>
        </p:txBody>
      </p:sp>
      <p:sp>
        <p:nvSpPr>
          <p:cNvPr id="9" name="Slide Number Placeholder 8"/>
          <p:cNvSpPr>
            <a:spLocks noGrp="1"/>
          </p:cNvSpPr>
          <p:nvPr>
            <p:ph type="sldNum" sz="quarter" idx="4"/>
          </p:nvPr>
        </p:nvSpPr>
        <p:spPr/>
        <p:txBody>
          <a:bodyPr/>
          <a:lstStyle/>
          <a:p>
            <a:fld id="{5A6A12F4-C341-4E64-9C18-B0BA3358FAF5}" type="slidenum">
              <a:rPr lang="en-US" smtClean="0"/>
              <a:pPr/>
              <a:t>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4098" name="Picture 2" descr="C:\Users\Michael\Documents\Developer Resources\icons\eldorado\smiles\s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905000"/>
            <a:ext cx="1015873" cy="101587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575696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352801"/>
            <a:ext cx="5562600" cy="2904803"/>
          </a:xfrm>
          <a:prstGeom prst="rect">
            <a:avLst/>
          </a:prstGeom>
        </p:spPr>
      </p:pic>
      <p:sp>
        <p:nvSpPr>
          <p:cNvPr id="2" name="Title 1"/>
          <p:cNvSpPr>
            <a:spLocks noGrp="1"/>
          </p:cNvSpPr>
          <p:nvPr>
            <p:ph type="title"/>
          </p:nvPr>
        </p:nvSpPr>
        <p:spPr/>
        <p:txBody>
          <a:bodyPr/>
          <a:lstStyle/>
          <a:p>
            <a:r>
              <a:rPr lang="en-US" dirty="0"/>
              <a:t>Translating CTQs to Requirements</a:t>
            </a:r>
          </a:p>
        </p:txBody>
      </p:sp>
      <p:sp>
        <p:nvSpPr>
          <p:cNvPr id="3" name="Content Placeholder 2"/>
          <p:cNvSpPr>
            <a:spLocks noGrp="1"/>
          </p:cNvSpPr>
          <p:nvPr>
            <p:ph idx="1"/>
          </p:nvPr>
        </p:nvSpPr>
        <p:spPr/>
        <p:txBody>
          <a:bodyPr>
            <a:normAutofit/>
          </a:bodyPr>
          <a:lstStyle/>
          <a:p>
            <a:r>
              <a:rPr lang="en-US" dirty="0"/>
              <a:t>Lastly, CTQs must be transformed into </a:t>
            </a:r>
            <a:r>
              <a:rPr lang="en-US" b="1" dirty="0"/>
              <a:t>specifics</a:t>
            </a:r>
            <a:r>
              <a:rPr lang="en-US" dirty="0"/>
              <a:t> that can be built upon in a process.</a:t>
            </a:r>
          </a:p>
          <a:p>
            <a:endParaRPr lang="en-US" dirty="0"/>
          </a:p>
          <a:p>
            <a:r>
              <a:rPr lang="en-US" dirty="0"/>
              <a:t>A </a:t>
            </a:r>
            <a:r>
              <a:rPr lang="en-US" b="1" dirty="0"/>
              <a:t>requirements tree </a:t>
            </a:r>
            <a:r>
              <a:rPr lang="en-US" dirty="0"/>
              <a:t>translates CTQs to meaningful and measureable requirements for production processes and products.</a:t>
            </a:r>
          </a:p>
        </p:txBody>
      </p:sp>
      <p:sp>
        <p:nvSpPr>
          <p:cNvPr id="10" name="Slide Number Placeholder 9"/>
          <p:cNvSpPr>
            <a:spLocks noGrp="1"/>
          </p:cNvSpPr>
          <p:nvPr>
            <p:ph type="sldNum" sz="quarter" idx="4"/>
          </p:nvPr>
        </p:nvSpPr>
        <p:spPr/>
        <p:txBody>
          <a:bodyPr/>
          <a:lstStyle/>
          <a:p>
            <a:fld id="{5A6A12F4-C341-4E64-9C18-B0BA3358FAF5}" type="slidenum">
              <a:rPr lang="en-US" smtClean="0"/>
              <a:pPr/>
              <a:t>90</a:t>
            </a:fld>
            <a:endParaRPr lang="en-US" dirty="0"/>
          </a:p>
        </p:txBody>
      </p:sp>
      <p:sp>
        <p:nvSpPr>
          <p:cNvPr id="9" name="Footer Placeholder 8"/>
          <p:cNvSpPr>
            <a:spLocks noGrp="1"/>
          </p:cNvSpPr>
          <p:nvPr>
            <p:ph type="ftr" sz="quarter" idx="3"/>
          </p:nvPr>
        </p:nvSpPr>
        <p:spPr/>
        <p:txBody>
          <a:bodyPr/>
          <a:lstStyle/>
          <a:p>
            <a:r>
              <a:rPr lang="en-US"/>
              <a:t>© Lean Partner Global</a:t>
            </a:r>
            <a:endParaRPr lang="en-US" dirty="0"/>
          </a:p>
        </p:txBody>
      </p:sp>
      <p:sp>
        <p:nvSpPr>
          <p:cNvPr id="8" name="Date Placeholder 7"/>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32871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29000"/>
            <a:ext cx="8458200" cy="917575"/>
          </a:xfrm>
        </p:spPr>
        <p:txBody>
          <a:bodyPr/>
          <a:lstStyle/>
          <a:p>
            <a:pPr>
              <a:defRPr/>
            </a:pPr>
            <a:r>
              <a:rPr lang="en-US" dirty="0"/>
              <a:t>1.2.3 Quality Function Deployment</a:t>
            </a:r>
          </a:p>
        </p:txBody>
      </p:sp>
      <p:sp>
        <p:nvSpPr>
          <p:cNvPr id="8" name="Slide Number Placeholder 7"/>
          <p:cNvSpPr>
            <a:spLocks noGrp="1"/>
          </p:cNvSpPr>
          <p:nvPr>
            <p:ph type="sldNum" sz="quarter" idx="4"/>
          </p:nvPr>
        </p:nvSpPr>
        <p:spPr/>
        <p:txBody>
          <a:bodyPr/>
          <a:lstStyle/>
          <a:p>
            <a:fld id="{5A6A12F4-C341-4E64-9C18-B0BA3358FAF5}" type="slidenum">
              <a:rPr lang="en-US" smtClean="0"/>
              <a:pPr/>
              <a:t>91</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00328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History of QFD</a:t>
            </a:r>
          </a:p>
        </p:txBody>
      </p:sp>
      <p:sp>
        <p:nvSpPr>
          <p:cNvPr id="5123" name="Content Placeholder 2"/>
          <p:cNvSpPr>
            <a:spLocks noGrp="1"/>
          </p:cNvSpPr>
          <p:nvPr>
            <p:ph idx="1"/>
          </p:nvPr>
        </p:nvSpPr>
        <p:spPr/>
        <p:txBody>
          <a:bodyPr/>
          <a:lstStyle/>
          <a:p>
            <a:r>
              <a:rPr lang="en-IN" dirty="0"/>
              <a:t>Developed by Shigeru Mizuno (1910</a:t>
            </a:r>
            <a:r>
              <a:rPr lang="it-IT" dirty="0"/>
              <a:t>–</a:t>
            </a:r>
            <a:r>
              <a:rPr lang="en-IN" dirty="0"/>
              <a:t>1989) and Yoji Akao (b. 1928) in Japan. Quality Function Deployment (QFD) aims to design products that assure customer satisfaction and value – the first time and every time.</a:t>
            </a:r>
          </a:p>
          <a:p>
            <a:pPr marL="114300" indent="0">
              <a:buNone/>
            </a:pPr>
            <a:endParaRPr lang="en-IN" dirty="0"/>
          </a:p>
          <a:p>
            <a:r>
              <a:rPr lang="en-US" dirty="0"/>
              <a:t>The QFD framework can be used for translating actual customer statements and needs (“The voice of the customer”) into actions and designs to build and deliver a quality product.</a:t>
            </a: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92</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41162583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is </a:t>
            </a:r>
            <a:r>
              <a:rPr lang="en-US" dirty="0" err="1"/>
              <a:t>QFD</a:t>
            </a:r>
            <a:r>
              <a:rPr lang="en-US" dirty="0"/>
              <a:t>?</a:t>
            </a:r>
          </a:p>
        </p:txBody>
      </p:sp>
      <p:sp>
        <p:nvSpPr>
          <p:cNvPr id="6147" name="Content Placeholder 2"/>
          <p:cNvSpPr>
            <a:spLocks noGrp="1"/>
          </p:cNvSpPr>
          <p:nvPr>
            <p:ph idx="1"/>
          </p:nvPr>
        </p:nvSpPr>
        <p:spPr/>
        <p:txBody>
          <a:bodyPr/>
          <a:lstStyle/>
          <a:p>
            <a:r>
              <a:rPr lang="en-IN" b="1" dirty="0"/>
              <a:t>Quality Function Deployment (</a:t>
            </a:r>
            <a:r>
              <a:rPr lang="en-IN" b="1" dirty="0" err="1"/>
              <a:t>QFD</a:t>
            </a:r>
            <a:r>
              <a:rPr lang="en-IN" b="1" dirty="0"/>
              <a:t>) </a:t>
            </a:r>
            <a:r>
              <a:rPr lang="en-IN" dirty="0"/>
              <a:t>is a construction methodology and quantification tool used to identify and measure customer’s requirements and transform them into meaningful and measureable parameters.</a:t>
            </a:r>
          </a:p>
          <a:p>
            <a:pPr marL="114300" indent="0">
              <a:buNone/>
            </a:pPr>
            <a:endParaRPr lang="en-IN" dirty="0"/>
          </a:p>
          <a:p>
            <a:r>
              <a:rPr lang="en-US" dirty="0"/>
              <a:t>QFD helps to prioritize actions to advance process or product to meet customer’s anticipations.</a:t>
            </a:r>
          </a:p>
          <a:p>
            <a:pPr marL="114300" indent="0">
              <a:buNone/>
            </a:pPr>
            <a:endParaRPr lang="en-US" dirty="0"/>
          </a:p>
          <a:p>
            <a:r>
              <a:rPr lang="en-US" dirty="0"/>
              <a:t>QFD is an excellent tool for contact between cross-functional groups.</a:t>
            </a:r>
          </a:p>
        </p:txBody>
      </p:sp>
      <p:sp>
        <p:nvSpPr>
          <p:cNvPr id="8" name="Slide Number Placeholder 7"/>
          <p:cNvSpPr>
            <a:spLocks noGrp="1"/>
          </p:cNvSpPr>
          <p:nvPr>
            <p:ph type="sldNum" sz="quarter" idx="4"/>
          </p:nvPr>
        </p:nvSpPr>
        <p:spPr/>
        <p:txBody>
          <a:bodyPr/>
          <a:lstStyle/>
          <a:p>
            <a:fld id="{5A6A12F4-C341-4E64-9C18-B0BA3358FAF5}" type="slidenum">
              <a:rPr lang="en-US" smtClean="0"/>
              <a:pPr/>
              <a:t>93</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2734110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Purpose of QFD</a:t>
            </a:r>
          </a:p>
        </p:txBody>
      </p:sp>
      <p:sp>
        <p:nvSpPr>
          <p:cNvPr id="7171" name="Content Placeholder 2"/>
          <p:cNvSpPr>
            <a:spLocks noGrp="1"/>
          </p:cNvSpPr>
          <p:nvPr>
            <p:ph idx="1"/>
          </p:nvPr>
        </p:nvSpPr>
        <p:spPr/>
        <p:txBody>
          <a:bodyPr/>
          <a:lstStyle/>
          <a:p>
            <a:pPr marL="114300" indent="0">
              <a:buNone/>
              <a:defRPr/>
            </a:pPr>
            <a:r>
              <a:rPr lang="en-US" dirty="0"/>
              <a:t>The quality function deployment has many purposes. Among the most important are:</a:t>
            </a:r>
          </a:p>
          <a:p>
            <a:pPr marL="114300" indent="0">
              <a:buNone/>
              <a:defRPr/>
            </a:pPr>
            <a:endParaRPr lang="en-US" dirty="0"/>
          </a:p>
          <a:p>
            <a:pPr lvl="1">
              <a:lnSpc>
                <a:spcPct val="150000"/>
              </a:lnSpc>
              <a:defRPr/>
            </a:pPr>
            <a:r>
              <a:rPr lang="en-US" dirty="0"/>
              <a:t>Market analysis to establish needs and expectations</a:t>
            </a:r>
          </a:p>
          <a:p>
            <a:pPr lvl="1">
              <a:lnSpc>
                <a:spcPct val="150000"/>
              </a:lnSpc>
              <a:defRPr/>
            </a:pPr>
            <a:r>
              <a:rPr lang="en-US" dirty="0"/>
              <a:t>Examination of competitors’ abilities</a:t>
            </a:r>
          </a:p>
          <a:p>
            <a:pPr lvl="1">
              <a:lnSpc>
                <a:spcPct val="150000"/>
              </a:lnSpc>
              <a:defRPr/>
            </a:pPr>
            <a:r>
              <a:rPr lang="en-US" dirty="0"/>
              <a:t>Identification of key factors for success</a:t>
            </a:r>
          </a:p>
          <a:p>
            <a:pPr lvl="1">
              <a:lnSpc>
                <a:spcPct val="150000"/>
              </a:lnSpc>
              <a:defRPr/>
            </a:pPr>
            <a:r>
              <a:rPr lang="en-US" dirty="0"/>
              <a:t>Translation of key factors into product and process characteristics.</a:t>
            </a:r>
          </a:p>
          <a:p>
            <a:pPr marL="114300" indent="0">
              <a:buNone/>
              <a:defRPr/>
            </a:pPr>
            <a:endParaRPr lang="en-IN"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94</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2834901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Phases of QFD</a:t>
            </a:r>
          </a:p>
        </p:txBody>
      </p:sp>
      <p:sp>
        <p:nvSpPr>
          <p:cNvPr id="8195" name="Content Placeholder 2"/>
          <p:cNvSpPr>
            <a:spLocks noGrp="1"/>
          </p:cNvSpPr>
          <p:nvPr>
            <p:ph idx="1"/>
          </p:nvPr>
        </p:nvSpPr>
        <p:spPr/>
        <p:txBody>
          <a:bodyPr/>
          <a:lstStyle/>
          <a:p>
            <a:pPr marL="114300" indent="0">
              <a:buNone/>
            </a:pPr>
            <a:r>
              <a:rPr lang="en-US" dirty="0"/>
              <a:t>Four Key Phases of QFD</a:t>
            </a:r>
          </a:p>
          <a:p>
            <a:pPr marL="114300" indent="0">
              <a:buNone/>
            </a:pPr>
            <a:endParaRPr lang="en-US" dirty="0"/>
          </a:p>
          <a:p>
            <a:pPr lvl="1">
              <a:lnSpc>
                <a:spcPct val="150000"/>
              </a:lnSpc>
            </a:pPr>
            <a:r>
              <a:rPr lang="en-US" b="1" dirty="0"/>
              <a:t>Phase I: </a:t>
            </a:r>
            <a:r>
              <a:rPr lang="en-US" dirty="0"/>
              <a:t>Product Planning Including the “House of Quality” (Requirements Engineering Life Cycle)</a:t>
            </a:r>
          </a:p>
          <a:p>
            <a:pPr lvl="1">
              <a:lnSpc>
                <a:spcPct val="150000"/>
              </a:lnSpc>
            </a:pPr>
            <a:r>
              <a:rPr lang="en-US" b="1" dirty="0"/>
              <a:t>Phase II: </a:t>
            </a:r>
            <a:r>
              <a:rPr lang="en-US" dirty="0"/>
              <a:t>Product Design (Design Life Cycles)</a:t>
            </a:r>
          </a:p>
          <a:p>
            <a:pPr lvl="1">
              <a:lnSpc>
                <a:spcPct val="150000"/>
              </a:lnSpc>
            </a:pPr>
            <a:r>
              <a:rPr lang="en-US" b="1" dirty="0"/>
              <a:t>Phase III: </a:t>
            </a:r>
            <a:r>
              <a:rPr lang="en-US" dirty="0"/>
              <a:t>Process Planning (Implementation Life Cycle)</a:t>
            </a:r>
          </a:p>
          <a:p>
            <a:pPr lvl="1">
              <a:lnSpc>
                <a:spcPct val="150000"/>
              </a:lnSpc>
            </a:pPr>
            <a:r>
              <a:rPr lang="en-US" b="1" dirty="0"/>
              <a:t>Phase IV: </a:t>
            </a:r>
            <a:r>
              <a:rPr lang="en-US" dirty="0"/>
              <a:t>Process Control (Testing Life Cycle)</a:t>
            </a:r>
          </a:p>
        </p:txBody>
      </p:sp>
      <p:sp>
        <p:nvSpPr>
          <p:cNvPr id="8" name="Slide Number Placeholder 7"/>
          <p:cNvSpPr>
            <a:spLocks noGrp="1"/>
          </p:cNvSpPr>
          <p:nvPr>
            <p:ph type="sldNum" sz="quarter" idx="4"/>
          </p:nvPr>
        </p:nvSpPr>
        <p:spPr/>
        <p:txBody>
          <a:bodyPr/>
          <a:lstStyle/>
          <a:p>
            <a:fld id="{5A6A12F4-C341-4E64-9C18-B0BA3358FAF5}" type="slidenum">
              <a:rPr lang="en-US" smtClean="0"/>
              <a:pPr/>
              <a:t>95</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1350986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How to build a House of Quality</a:t>
            </a:r>
          </a:p>
        </p:txBody>
      </p:sp>
      <p:sp>
        <p:nvSpPr>
          <p:cNvPr id="9219" name="Content Placeholder 2"/>
          <p:cNvSpPr>
            <a:spLocks noGrp="1"/>
          </p:cNvSpPr>
          <p:nvPr>
            <p:ph idx="1"/>
          </p:nvPr>
        </p:nvSpPr>
        <p:spPr/>
        <p:txBody>
          <a:bodyPr>
            <a:normAutofit/>
          </a:bodyPr>
          <a:lstStyle/>
          <a:p>
            <a:pPr>
              <a:lnSpc>
                <a:spcPct val="150000"/>
              </a:lnSpc>
            </a:pPr>
            <a:r>
              <a:rPr lang="en-US" dirty="0"/>
              <a:t>Determine Customer Requirements (</a:t>
            </a:r>
            <a:r>
              <a:rPr lang="en-US" i="1" dirty="0"/>
              <a:t>What’s</a:t>
            </a:r>
            <a:r>
              <a:rPr lang="en-US" dirty="0"/>
              <a:t> from VOC/CTQ)</a:t>
            </a:r>
          </a:p>
          <a:p>
            <a:pPr>
              <a:lnSpc>
                <a:spcPct val="150000"/>
              </a:lnSpc>
            </a:pPr>
            <a:r>
              <a:rPr lang="en-US" dirty="0"/>
              <a:t>Technical Specifications/Design Requirements (</a:t>
            </a:r>
            <a:r>
              <a:rPr lang="en-US" i="1" dirty="0"/>
              <a:t>How’s</a:t>
            </a:r>
            <a:r>
              <a:rPr lang="en-US" dirty="0"/>
              <a:t>)</a:t>
            </a:r>
          </a:p>
          <a:p>
            <a:pPr>
              <a:lnSpc>
                <a:spcPct val="150000"/>
              </a:lnSpc>
            </a:pPr>
            <a:r>
              <a:rPr lang="en-US" dirty="0"/>
              <a:t>Develop Relationship Matrix (</a:t>
            </a:r>
            <a:r>
              <a:rPr lang="en-US" i="1" dirty="0"/>
              <a:t>What’s </a:t>
            </a:r>
            <a:r>
              <a:rPr lang="en-US" dirty="0"/>
              <a:t>and</a:t>
            </a:r>
            <a:r>
              <a:rPr lang="en-US" i="1" dirty="0"/>
              <a:t> How’s</a:t>
            </a:r>
            <a:r>
              <a:rPr lang="en-US" dirty="0"/>
              <a:t>)</a:t>
            </a:r>
          </a:p>
          <a:p>
            <a:pPr>
              <a:lnSpc>
                <a:spcPct val="150000"/>
              </a:lnSpc>
            </a:pPr>
            <a:r>
              <a:rPr lang="en-US" dirty="0"/>
              <a:t>Prioritize Customer Requirements</a:t>
            </a:r>
          </a:p>
          <a:p>
            <a:pPr>
              <a:lnSpc>
                <a:spcPct val="150000"/>
              </a:lnSpc>
            </a:pPr>
            <a:r>
              <a:rPr lang="en-US" dirty="0"/>
              <a:t>Conduct Competitive Assessments</a:t>
            </a:r>
          </a:p>
          <a:p>
            <a:pPr>
              <a:lnSpc>
                <a:spcPct val="150000"/>
              </a:lnSpc>
            </a:pPr>
            <a:r>
              <a:rPr lang="en-US" dirty="0"/>
              <a:t>Develop Interrelationship (</a:t>
            </a:r>
            <a:r>
              <a:rPr lang="en-US" i="1" dirty="0"/>
              <a:t>How’s</a:t>
            </a:r>
            <a:r>
              <a:rPr lang="en-US" dirty="0"/>
              <a:t>)</a:t>
            </a:r>
          </a:p>
          <a:p>
            <a:pPr>
              <a:lnSpc>
                <a:spcPct val="150000"/>
              </a:lnSpc>
            </a:pPr>
            <a:r>
              <a:rPr lang="en-US" dirty="0"/>
              <a:t>Prioritize Design Requirements</a:t>
            </a:r>
          </a:p>
          <a:p>
            <a:pPr>
              <a:buFont typeface="Arial" charset="0"/>
              <a:buNone/>
            </a:pPr>
            <a:br>
              <a:rPr lang="en-US" sz="2000" dirty="0"/>
            </a:br>
            <a:endParaRPr lang="en-US" sz="2000" dirty="0"/>
          </a:p>
        </p:txBody>
      </p:sp>
      <p:sp>
        <p:nvSpPr>
          <p:cNvPr id="8" name="Slide Number Placeholder 7"/>
          <p:cNvSpPr>
            <a:spLocks noGrp="1"/>
          </p:cNvSpPr>
          <p:nvPr>
            <p:ph type="sldNum" sz="quarter" idx="4"/>
          </p:nvPr>
        </p:nvSpPr>
        <p:spPr/>
        <p:txBody>
          <a:bodyPr/>
          <a:lstStyle/>
          <a:p>
            <a:fld id="{5A6A12F4-C341-4E64-9C18-B0BA3358FAF5}" type="slidenum">
              <a:rPr lang="en-US" smtClean="0"/>
              <a:pPr/>
              <a:t>96</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spTree>
    <p:custDataLst>
      <p:tags r:id="rId1"/>
    </p:custDataLst>
    <p:extLst>
      <p:ext uri="{BB962C8B-B14F-4D97-AF65-F5344CB8AC3E}">
        <p14:creationId xmlns:p14="http://schemas.microsoft.com/office/powerpoint/2010/main" val="836251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House of Quality</a:t>
            </a:r>
          </a:p>
        </p:txBody>
      </p:sp>
      <p:sp>
        <p:nvSpPr>
          <p:cNvPr id="8" name="Slide Number Placeholder 7"/>
          <p:cNvSpPr>
            <a:spLocks noGrp="1"/>
          </p:cNvSpPr>
          <p:nvPr>
            <p:ph type="sldNum" sz="quarter" idx="4"/>
          </p:nvPr>
        </p:nvSpPr>
        <p:spPr/>
        <p:txBody>
          <a:bodyPr/>
          <a:lstStyle/>
          <a:p>
            <a:fld id="{5A6A12F4-C341-4E64-9C18-B0BA3358FAF5}" type="slidenum">
              <a:rPr lang="en-US" smtClean="0"/>
              <a:pPr/>
              <a:t>97</a:t>
            </a:fld>
            <a:endParaRPr lang="en-US" dirty="0"/>
          </a:p>
        </p:txBody>
      </p:sp>
      <p:sp>
        <p:nvSpPr>
          <p:cNvPr id="7" name="Footer Placeholder 6"/>
          <p:cNvSpPr>
            <a:spLocks noGrp="1"/>
          </p:cNvSpPr>
          <p:nvPr>
            <p:ph type="ftr" sz="quarter" idx="3"/>
          </p:nvPr>
        </p:nvSpPr>
        <p:spPr/>
        <p:txBody>
          <a:bodyPr/>
          <a:lstStyle/>
          <a:p>
            <a:r>
              <a:rPr lang="en-US"/>
              <a:t>© Lean Partner Global</a:t>
            </a:r>
            <a:endParaRPr lang="en-US" dirty="0"/>
          </a:p>
        </p:txBody>
      </p:sp>
      <p:sp>
        <p:nvSpPr>
          <p:cNvPr id="6" name="Date Placeholder 5"/>
          <p:cNvSpPr>
            <a:spLocks noGrp="1"/>
          </p:cNvSpPr>
          <p:nvPr>
            <p:ph type="dt" sz="half" idx="2"/>
          </p:nvPr>
        </p:nvSpPr>
        <p:spPr/>
        <p:txBody>
          <a:bodyPr/>
          <a:lstStyle/>
          <a:p>
            <a:r>
              <a:rPr lang="en-US"/>
              <a:t>Lean Six Sigma Training - SXL</a:t>
            </a:r>
            <a:endParaRPr lang="en-US" dirty="0"/>
          </a:p>
        </p:txBody>
      </p:sp>
      <p:grpSp>
        <p:nvGrpSpPr>
          <p:cNvPr id="10246" name="Group 29"/>
          <p:cNvGrpSpPr>
            <a:grpSpLocks/>
          </p:cNvGrpSpPr>
          <p:nvPr/>
        </p:nvGrpSpPr>
        <p:grpSpPr bwMode="auto">
          <a:xfrm>
            <a:off x="2286000" y="1295400"/>
            <a:ext cx="7162800" cy="4572000"/>
            <a:chOff x="1219200" y="1676400"/>
            <a:chExt cx="6705600" cy="4191000"/>
          </a:xfrm>
        </p:grpSpPr>
        <p:sp>
          <p:nvSpPr>
            <p:cNvPr id="10" name="Isosceles Triangle 9"/>
            <p:cNvSpPr/>
            <p:nvPr/>
          </p:nvSpPr>
          <p:spPr>
            <a:xfrm>
              <a:off x="2667000" y="1676400"/>
              <a:ext cx="2895600" cy="1219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Correlation Matrix [How’s vs. How’s]</a:t>
              </a:r>
              <a:endParaRPr lang="en-IN" sz="1200" dirty="0"/>
            </a:p>
          </p:txBody>
        </p:sp>
        <p:sp>
          <p:nvSpPr>
            <p:cNvPr id="11" name="Rectangle 10"/>
            <p:cNvSpPr/>
            <p:nvPr/>
          </p:nvSpPr>
          <p:spPr>
            <a:xfrm>
              <a:off x="2667000" y="2895600"/>
              <a:ext cx="2895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Technical Specifications</a:t>
              </a:r>
            </a:p>
            <a:p>
              <a:pPr algn="ctr">
                <a:defRPr/>
              </a:pPr>
              <a:endParaRPr lang="en-US" sz="1200" dirty="0"/>
            </a:p>
            <a:p>
              <a:pPr algn="ctr">
                <a:defRPr/>
              </a:pPr>
              <a:r>
                <a:rPr lang="en-US" sz="1200" dirty="0"/>
                <a:t>[How’s]</a:t>
              </a:r>
              <a:endParaRPr lang="en-IN" sz="1200" dirty="0"/>
            </a:p>
          </p:txBody>
        </p:sp>
        <p:sp>
          <p:nvSpPr>
            <p:cNvPr id="12" name="Rectangle 11"/>
            <p:cNvSpPr/>
            <p:nvPr/>
          </p:nvSpPr>
          <p:spPr>
            <a:xfrm>
              <a:off x="2667000" y="3657600"/>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Relationship Matrix</a:t>
              </a:r>
            </a:p>
            <a:p>
              <a:pPr algn="ctr">
                <a:defRPr/>
              </a:pPr>
              <a:endParaRPr lang="en-US" sz="1200" dirty="0"/>
            </a:p>
            <a:p>
              <a:pPr algn="ctr">
                <a:defRPr/>
              </a:pPr>
              <a:r>
                <a:rPr lang="en-US" sz="1200" dirty="0"/>
                <a:t>[What’s vs. How’s]</a:t>
              </a:r>
              <a:endParaRPr lang="en-IN" sz="1200" dirty="0"/>
            </a:p>
          </p:txBody>
        </p:sp>
        <p:sp>
          <p:nvSpPr>
            <p:cNvPr id="13" name="Rectangle 12"/>
            <p:cNvSpPr/>
            <p:nvPr/>
          </p:nvSpPr>
          <p:spPr>
            <a:xfrm>
              <a:off x="2667000" y="4572000"/>
              <a:ext cx="2895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Degree of Technical Difficulty</a:t>
              </a:r>
            </a:p>
            <a:p>
              <a:pPr algn="ctr">
                <a:defRPr/>
              </a:pPr>
              <a:r>
                <a:rPr lang="en-US" sz="1200" dirty="0"/>
                <a:t>Overall Importance Ratings</a:t>
              </a:r>
            </a:p>
            <a:p>
              <a:pPr algn="ctr">
                <a:defRPr/>
              </a:pPr>
              <a:r>
                <a:rPr lang="en-US" sz="1200" dirty="0"/>
                <a:t>Technical Competitive Evaluations</a:t>
              </a:r>
            </a:p>
            <a:p>
              <a:pPr algn="ctr">
                <a:defRPr/>
              </a:pPr>
              <a:r>
                <a:rPr lang="en-US" sz="1200" dirty="0"/>
                <a:t>Target Goals</a:t>
              </a:r>
            </a:p>
            <a:p>
              <a:pPr algn="ctr">
                <a:defRPr/>
              </a:pPr>
              <a:endParaRPr lang="en-IN" sz="1200" dirty="0"/>
            </a:p>
          </p:txBody>
        </p:sp>
        <p:sp>
          <p:nvSpPr>
            <p:cNvPr id="14" name="Rectangle 13"/>
            <p:cNvSpPr/>
            <p:nvPr/>
          </p:nvSpPr>
          <p:spPr>
            <a:xfrm>
              <a:off x="12192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Requirements</a:t>
              </a:r>
            </a:p>
            <a:p>
              <a:pPr algn="ctr">
                <a:defRPr/>
              </a:pPr>
              <a:endParaRPr lang="en-US" sz="1200" dirty="0"/>
            </a:p>
            <a:p>
              <a:pPr algn="ctr">
                <a:defRPr/>
              </a:pPr>
              <a:r>
                <a:rPr lang="en-US" sz="1200" dirty="0"/>
                <a:t>[What’s]</a:t>
              </a:r>
              <a:endParaRPr lang="en-IN" sz="1200" dirty="0"/>
            </a:p>
          </p:txBody>
        </p:sp>
        <p:sp>
          <p:nvSpPr>
            <p:cNvPr id="15" name="Rectangle 14"/>
            <p:cNvSpPr/>
            <p:nvPr/>
          </p:nvSpPr>
          <p:spPr>
            <a:xfrm>
              <a:off x="1219200" y="4572000"/>
              <a:ext cx="1447800" cy="1295400"/>
            </a:xfrm>
            <a:prstGeom prst="rect">
              <a:avLst/>
            </a:prstGeom>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r>
                <a:rPr lang="en-US" sz="1200" dirty="0">
                  <a:solidFill>
                    <a:schemeClr val="tx1"/>
                  </a:solidFill>
                </a:rPr>
                <a:t>How Much’s</a:t>
              </a:r>
              <a:endParaRPr lang="en-IN" sz="1200" dirty="0">
                <a:solidFill>
                  <a:schemeClr val="tx1"/>
                </a:solidFill>
              </a:endParaRPr>
            </a:p>
          </p:txBody>
        </p:sp>
        <p:sp>
          <p:nvSpPr>
            <p:cNvPr id="16" name="Rectangle 15"/>
            <p:cNvSpPr/>
            <p:nvPr/>
          </p:nvSpPr>
          <p:spPr>
            <a:xfrm>
              <a:off x="5562600" y="2895600"/>
              <a:ext cx="2362200" cy="762000"/>
            </a:xfrm>
            <a:prstGeom prst="rect">
              <a:avLst/>
            </a:prstGeom>
          </p:spPr>
          <p:style>
            <a:lnRef idx="2">
              <a:schemeClr val="dk1">
                <a:shade val="50000"/>
              </a:schemeClr>
            </a:lnRef>
            <a:fillRef idx="1001">
              <a:schemeClr val="lt2"/>
            </a:fillRef>
            <a:effectRef idx="0">
              <a:schemeClr val="dk1"/>
            </a:effectRef>
            <a:fontRef idx="minor">
              <a:schemeClr val="lt1"/>
            </a:fontRef>
          </p:style>
          <p:txBody>
            <a:bodyPr anchor="ctr"/>
            <a:lstStyle/>
            <a:p>
              <a:pPr algn="ctr">
                <a:defRPr/>
              </a:pPr>
              <a:r>
                <a:rPr lang="en-US" sz="1200" dirty="0">
                  <a:solidFill>
                    <a:schemeClr val="tx1"/>
                  </a:solidFill>
                </a:rPr>
                <a:t>Why’s</a:t>
              </a:r>
              <a:endParaRPr lang="en-IN" sz="1200" dirty="0">
                <a:solidFill>
                  <a:schemeClr val="tx1"/>
                </a:solidFill>
              </a:endParaRPr>
            </a:p>
          </p:txBody>
        </p:sp>
        <p:sp>
          <p:nvSpPr>
            <p:cNvPr id="17" name="Rectangle 16"/>
            <p:cNvSpPr/>
            <p:nvPr/>
          </p:nvSpPr>
          <p:spPr>
            <a:xfrm>
              <a:off x="5562600" y="36576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Importance Rating</a:t>
              </a:r>
              <a:endParaRPr lang="en-IN" sz="1200" dirty="0"/>
            </a:p>
          </p:txBody>
        </p:sp>
        <p:sp>
          <p:nvSpPr>
            <p:cNvPr id="18" name="Rectangle 17"/>
            <p:cNvSpPr/>
            <p:nvPr/>
          </p:nvSpPr>
          <p:spPr>
            <a:xfrm>
              <a:off x="68580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Customer Market Evaluation</a:t>
              </a:r>
            </a:p>
            <a:p>
              <a:pPr algn="ctr">
                <a:defRPr/>
              </a:pPr>
              <a:r>
                <a:rPr lang="en-US" sz="1200" dirty="0"/>
                <a:t>[What’s vs. Why’s]</a:t>
              </a:r>
              <a:endParaRPr lang="en-IN" sz="1200" dirty="0"/>
            </a:p>
          </p:txBody>
        </p:sp>
        <p:grpSp>
          <p:nvGrpSpPr>
            <p:cNvPr id="10256" name="Group 26"/>
            <p:cNvGrpSpPr>
              <a:grpSpLocks/>
            </p:cNvGrpSpPr>
            <p:nvPr/>
          </p:nvGrpSpPr>
          <p:grpSpPr bwMode="auto">
            <a:xfrm>
              <a:off x="3581400" y="1758016"/>
              <a:ext cx="1074738" cy="509587"/>
              <a:chOff x="3581400" y="1758016"/>
              <a:chExt cx="1074738" cy="509587"/>
            </a:xfrm>
          </p:grpSpPr>
          <p:sp>
            <p:nvSpPr>
              <p:cNvPr id="10257" name="Line 45"/>
              <p:cNvSpPr>
                <a:spLocks noChangeShapeType="1"/>
              </p:cNvSpPr>
              <p:nvPr/>
            </p:nvSpPr>
            <p:spPr bwMode="auto">
              <a:xfrm flipV="1">
                <a:off x="3703638" y="1758016"/>
                <a:ext cx="538162" cy="503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8" name="Line 46"/>
              <p:cNvSpPr>
                <a:spLocks noChangeShapeType="1"/>
              </p:cNvSpPr>
              <p:nvPr/>
            </p:nvSpPr>
            <p:spPr bwMode="auto">
              <a:xfrm rot="16200000" flipV="1">
                <a:off x="4006056" y="1746110"/>
                <a:ext cx="493713" cy="52705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59" name="Line 47"/>
              <p:cNvSpPr>
                <a:spLocks noChangeShapeType="1"/>
              </p:cNvSpPr>
              <p:nvPr/>
            </p:nvSpPr>
            <p:spPr bwMode="auto">
              <a:xfrm flipV="1">
                <a:off x="3978275" y="1878666"/>
                <a:ext cx="403225" cy="3778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0" name="Line 48"/>
              <p:cNvSpPr>
                <a:spLocks noChangeShapeType="1"/>
              </p:cNvSpPr>
              <p:nvPr/>
            </p:nvSpPr>
            <p:spPr bwMode="auto">
              <a:xfrm flipV="1">
                <a:off x="4248150" y="2004078"/>
                <a:ext cx="268288" cy="25241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1" name="Line 49"/>
              <p:cNvSpPr>
                <a:spLocks noChangeShapeType="1"/>
              </p:cNvSpPr>
              <p:nvPr/>
            </p:nvSpPr>
            <p:spPr bwMode="auto">
              <a:xfrm flipV="1">
                <a:off x="4525963" y="2129491"/>
                <a:ext cx="130175" cy="12223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2" name="Line 50"/>
              <p:cNvSpPr>
                <a:spLocks noChangeShapeType="1"/>
              </p:cNvSpPr>
              <p:nvPr/>
            </p:nvSpPr>
            <p:spPr bwMode="auto">
              <a:xfrm rot="16200000" flipH="1">
                <a:off x="3863181" y="1876285"/>
                <a:ext cx="377825" cy="40481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3" name="Line 51"/>
              <p:cNvSpPr>
                <a:spLocks noChangeShapeType="1"/>
              </p:cNvSpPr>
              <p:nvPr/>
            </p:nvSpPr>
            <p:spPr bwMode="auto">
              <a:xfrm rot="16200000" flipH="1">
                <a:off x="3725863" y="2007253"/>
                <a:ext cx="250825" cy="2698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64" name="Line 52"/>
              <p:cNvSpPr>
                <a:spLocks noChangeShapeType="1"/>
              </p:cNvSpPr>
              <p:nvPr/>
            </p:nvSpPr>
            <p:spPr bwMode="auto">
              <a:xfrm rot="16200000" flipH="1">
                <a:off x="3585369" y="2138222"/>
                <a:ext cx="120650" cy="12858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spTree>
    <p:custDataLst>
      <p:tags r:id="rId1"/>
    </p:custDataLst>
    <p:extLst>
      <p:ext uri="{BB962C8B-B14F-4D97-AF65-F5344CB8AC3E}">
        <p14:creationId xmlns:p14="http://schemas.microsoft.com/office/powerpoint/2010/main" val="3710095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1: Determine Customer Requirements</a:t>
            </a:r>
          </a:p>
        </p:txBody>
      </p:sp>
      <p:sp>
        <p:nvSpPr>
          <p:cNvPr id="3" name="Content Placeholder 2"/>
          <p:cNvSpPr>
            <a:spLocks noGrp="1"/>
          </p:cNvSpPr>
          <p:nvPr>
            <p:ph idx="1"/>
          </p:nvPr>
        </p:nvSpPr>
        <p:spPr/>
        <p:txBody>
          <a:bodyPr>
            <a:normAutofit/>
          </a:bodyPr>
          <a:lstStyle/>
          <a:p>
            <a:pPr algn="just"/>
            <a:r>
              <a:rPr lang="en-IN" dirty="0"/>
              <a:t>Identify the important customer requirements. These are the “What’s” and are typically determined through the VOC/CTQ process.</a:t>
            </a:r>
          </a:p>
          <a:p>
            <a:pPr marL="114300" indent="0" algn="just">
              <a:buNone/>
            </a:pPr>
            <a:endParaRPr lang="en-IN" dirty="0"/>
          </a:p>
          <a:p>
            <a:pPr algn="just"/>
            <a:r>
              <a:rPr lang="en-IN" dirty="0"/>
              <a:t>Use the results from your requirements tree diagram as inputs for the customer requirements in your HOQ.</a:t>
            </a:r>
          </a:p>
        </p:txBody>
      </p:sp>
      <p:sp>
        <p:nvSpPr>
          <p:cNvPr id="9" name="Slide Number Placeholder 8"/>
          <p:cNvSpPr>
            <a:spLocks noGrp="1"/>
          </p:cNvSpPr>
          <p:nvPr>
            <p:ph type="sldNum" sz="quarter" idx="4"/>
          </p:nvPr>
        </p:nvSpPr>
        <p:spPr/>
        <p:txBody>
          <a:bodyPr/>
          <a:lstStyle/>
          <a:p>
            <a:fld id="{5A6A12F4-C341-4E64-9C18-B0BA3358FAF5}" type="slidenum">
              <a:rPr lang="en-US" smtClean="0"/>
              <a:pPr/>
              <a:t>98</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425" y="3540125"/>
            <a:ext cx="19081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2" name="Group 19"/>
          <p:cNvGrpSpPr>
            <a:grpSpLocks/>
          </p:cNvGrpSpPr>
          <p:nvPr/>
        </p:nvGrpSpPr>
        <p:grpSpPr bwMode="auto">
          <a:xfrm>
            <a:off x="3810000" y="3429000"/>
            <a:ext cx="2133600" cy="3124200"/>
            <a:chOff x="2667000" y="3352800"/>
            <a:chExt cx="2133600" cy="3124200"/>
          </a:xfrm>
        </p:grpSpPr>
        <p:sp>
          <p:nvSpPr>
            <p:cNvPr id="11" name="Rectangle 148"/>
            <p:cNvSpPr>
              <a:spLocks noChangeArrowheads="1"/>
            </p:cNvSpPr>
            <p:nvPr/>
          </p:nvSpPr>
          <p:spPr bwMode="auto">
            <a:xfrm>
              <a:off x="2667000" y="3352800"/>
              <a:ext cx="2133600" cy="376238"/>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On-Time Delivery</a:t>
              </a:r>
            </a:p>
          </p:txBody>
        </p:sp>
        <p:sp>
          <p:nvSpPr>
            <p:cNvPr id="12" name="Rectangle 149"/>
            <p:cNvSpPr>
              <a:spLocks noChangeArrowheads="1"/>
            </p:cNvSpPr>
            <p:nvPr/>
          </p:nvSpPr>
          <p:spPr bwMode="auto">
            <a:xfrm>
              <a:off x="2667000" y="3811588"/>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Increase Product Quality</a:t>
              </a:r>
            </a:p>
          </p:txBody>
        </p:sp>
        <p:sp>
          <p:nvSpPr>
            <p:cNvPr id="13" name="Rectangle 150"/>
            <p:cNvSpPr>
              <a:spLocks noChangeArrowheads="1"/>
            </p:cNvSpPr>
            <p:nvPr/>
          </p:nvSpPr>
          <p:spPr bwMode="auto">
            <a:xfrm>
              <a:off x="2667000" y="42703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Alternative Solutions</a:t>
              </a:r>
            </a:p>
          </p:txBody>
        </p:sp>
        <p:sp>
          <p:nvSpPr>
            <p:cNvPr id="14" name="Rectangle 151"/>
            <p:cNvSpPr>
              <a:spLocks noChangeArrowheads="1"/>
            </p:cNvSpPr>
            <p:nvPr/>
          </p:nvSpPr>
          <p:spPr bwMode="auto">
            <a:xfrm>
              <a:off x="2667000" y="47275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Turn-Around Time</a:t>
              </a:r>
            </a:p>
          </p:txBody>
        </p:sp>
        <p:sp>
          <p:nvSpPr>
            <p:cNvPr id="15" name="Rectangle 152"/>
            <p:cNvSpPr>
              <a:spLocks noChangeArrowheads="1"/>
            </p:cNvSpPr>
            <p:nvPr/>
          </p:nvSpPr>
          <p:spPr bwMode="auto">
            <a:xfrm>
              <a:off x="2667000" y="5184775"/>
              <a:ext cx="2133600" cy="374650"/>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Optimize Resource</a:t>
              </a:r>
            </a:p>
          </p:txBody>
        </p:sp>
        <p:sp>
          <p:nvSpPr>
            <p:cNvPr id="16" name="Rectangle 153"/>
            <p:cNvSpPr>
              <a:spLocks noChangeArrowheads="1"/>
            </p:cNvSpPr>
            <p:nvPr/>
          </p:nvSpPr>
          <p:spPr bwMode="auto">
            <a:xfrm>
              <a:off x="2667000" y="56435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Reduce COPQ</a:t>
              </a:r>
            </a:p>
          </p:txBody>
        </p:sp>
        <p:sp>
          <p:nvSpPr>
            <p:cNvPr id="17" name="Rectangle 154"/>
            <p:cNvSpPr>
              <a:spLocks noChangeArrowheads="1"/>
            </p:cNvSpPr>
            <p:nvPr/>
          </p:nvSpPr>
          <p:spPr bwMode="auto">
            <a:xfrm>
              <a:off x="2667000" y="6100763"/>
              <a:ext cx="2133600" cy="376237"/>
            </a:xfrm>
            <a:prstGeom prst="rect">
              <a:avLst/>
            </a:prstGeom>
            <a:solidFill>
              <a:schemeClr val="accent5">
                <a:lumMod val="25000"/>
                <a:lumOff val="75000"/>
              </a:schemeClr>
            </a:solidFill>
            <a:ln w="12700">
              <a:solidFill>
                <a:schemeClr val="tx1"/>
              </a:solidFill>
              <a:miter lim="800000"/>
              <a:headEnd/>
              <a:tailEnd/>
            </a:ln>
          </p:spPr>
          <p:txBody>
            <a:bodyPr lIns="60325" tIns="31750" rIns="60325" bIns="31750" anchor="ctr"/>
            <a:lstStyle/>
            <a:p>
              <a:pPr defTabSz="323850">
                <a:defRPr/>
              </a:pPr>
              <a:r>
                <a:rPr lang="en-GB" sz="1100" b="1" dirty="0">
                  <a:solidFill>
                    <a:schemeClr val="accent1">
                      <a:lumMod val="90000"/>
                      <a:lumOff val="10000"/>
                    </a:schemeClr>
                  </a:solidFill>
                </a:rPr>
                <a:t>High Productivity</a:t>
              </a:r>
            </a:p>
          </p:txBody>
        </p:sp>
      </p:grpSp>
      <p:cxnSp>
        <p:nvCxnSpPr>
          <p:cNvPr id="18" name="Straight Arrow Connector 17"/>
          <p:cNvCxnSpPr/>
          <p:nvPr/>
        </p:nvCxnSpPr>
        <p:spPr>
          <a:xfrm>
            <a:off x="3558987" y="3429000"/>
            <a:ext cx="0" cy="327660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775431" y="4806157"/>
            <a:ext cx="3124200" cy="369887"/>
          </a:xfrm>
          <a:prstGeom prst="rect">
            <a:avLst/>
          </a:prstGeom>
          <a:noFill/>
        </p:spPr>
        <p:txBody>
          <a:bodyPr>
            <a:spAutoFit/>
          </a:bodyPr>
          <a:lstStyle/>
          <a:p>
            <a:pPr algn="ctr">
              <a:defRPr/>
            </a:pPr>
            <a:r>
              <a:rPr lang="en-US" dirty="0">
                <a:solidFill>
                  <a:schemeClr val="accent1">
                    <a:lumMod val="90000"/>
                    <a:lumOff val="10000"/>
                  </a:schemeClr>
                </a:solidFill>
              </a:rPr>
              <a:t>Customer Requirements</a:t>
            </a:r>
            <a:endParaRPr lang="en-IN" dirty="0">
              <a:solidFill>
                <a:schemeClr val="accent1">
                  <a:lumMod val="90000"/>
                  <a:lumOff val="10000"/>
                </a:schemeClr>
              </a:solidFill>
            </a:endParaRPr>
          </a:p>
        </p:txBody>
      </p:sp>
    </p:spTree>
    <p:custDataLst>
      <p:tags r:id="rId1"/>
    </p:custDataLst>
    <p:extLst>
      <p:ext uri="{BB962C8B-B14F-4D97-AF65-F5344CB8AC3E}">
        <p14:creationId xmlns:p14="http://schemas.microsoft.com/office/powerpoint/2010/main" val="28642187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Step 2: Technical Specification</a:t>
            </a:r>
          </a:p>
        </p:txBody>
      </p:sp>
      <p:sp>
        <p:nvSpPr>
          <p:cNvPr id="12294" name="Content Placeholder 2"/>
          <p:cNvSpPr>
            <a:spLocks noGrp="1"/>
          </p:cNvSpPr>
          <p:nvPr>
            <p:ph idx="1"/>
          </p:nvPr>
        </p:nvSpPr>
        <p:spPr/>
        <p:txBody>
          <a:bodyPr>
            <a:normAutofit/>
          </a:bodyPr>
          <a:lstStyle/>
          <a:p>
            <a:pPr algn="just">
              <a:lnSpc>
                <a:spcPct val="150000"/>
              </a:lnSpc>
            </a:pPr>
            <a:r>
              <a:rPr lang="en-IN" dirty="0"/>
              <a:t>Potential choices for product features</a:t>
            </a:r>
          </a:p>
          <a:p>
            <a:pPr algn="just">
              <a:lnSpc>
                <a:spcPct val="150000"/>
              </a:lnSpc>
            </a:pPr>
            <a:r>
              <a:rPr lang="en-US" dirty="0"/>
              <a:t>Voice of Designers or Engineers</a:t>
            </a:r>
          </a:p>
          <a:p>
            <a:pPr algn="just">
              <a:lnSpc>
                <a:spcPct val="150000"/>
              </a:lnSpc>
            </a:pPr>
            <a:r>
              <a:rPr lang="en-US" dirty="0"/>
              <a:t>Each “What” item must be refined to “How’s”</a:t>
            </a:r>
            <a:endParaRPr lang="en-IN" dirty="0"/>
          </a:p>
        </p:txBody>
      </p:sp>
      <p:sp>
        <p:nvSpPr>
          <p:cNvPr id="9" name="Slide Number Placeholder 8"/>
          <p:cNvSpPr>
            <a:spLocks noGrp="1"/>
          </p:cNvSpPr>
          <p:nvPr>
            <p:ph type="sldNum" sz="quarter" idx="4"/>
          </p:nvPr>
        </p:nvSpPr>
        <p:spPr/>
        <p:txBody>
          <a:bodyPr/>
          <a:lstStyle/>
          <a:p>
            <a:fld id="{5A6A12F4-C341-4E64-9C18-B0BA3358FAF5}" type="slidenum">
              <a:rPr lang="en-US" smtClean="0"/>
              <a:pPr/>
              <a:t>99</a:t>
            </a:fld>
            <a:endParaRPr lang="en-US" dirty="0"/>
          </a:p>
        </p:txBody>
      </p:sp>
      <p:sp>
        <p:nvSpPr>
          <p:cNvPr id="8" name="Footer Placeholder 7"/>
          <p:cNvSpPr>
            <a:spLocks noGrp="1"/>
          </p:cNvSpPr>
          <p:nvPr>
            <p:ph type="ftr" sz="quarter" idx="3"/>
          </p:nvPr>
        </p:nvSpPr>
        <p:spPr/>
        <p:txBody>
          <a:bodyPr/>
          <a:lstStyle/>
          <a:p>
            <a:r>
              <a:rPr lang="en-US"/>
              <a:t>© Lean Partner Global</a:t>
            </a:r>
            <a:endParaRPr lang="en-US" dirty="0"/>
          </a:p>
        </p:txBody>
      </p:sp>
      <p:sp>
        <p:nvSpPr>
          <p:cNvPr id="7" name="Date Placeholder 6"/>
          <p:cNvSpPr>
            <a:spLocks noGrp="1"/>
          </p:cNvSpPr>
          <p:nvPr>
            <p:ph type="dt" sz="half" idx="2"/>
          </p:nvPr>
        </p:nvSpPr>
        <p:spPr/>
        <p:txBody>
          <a:bodyPr/>
          <a:lstStyle/>
          <a:p>
            <a:r>
              <a:rPr lang="en-US"/>
              <a:t>Lean Six Sigma Training - SXL</a:t>
            </a:r>
            <a:endParaRPr lang="en-US" dirty="0"/>
          </a:p>
        </p:txBody>
      </p:sp>
      <p:pic>
        <p:nvPicPr>
          <p:cNvPr id="1229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0200" y="3462337"/>
            <a:ext cx="19081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667000" y="3352800"/>
            <a:ext cx="4102101" cy="2476500"/>
            <a:chOff x="1841499" y="3352800"/>
            <a:chExt cx="4102101" cy="2400300"/>
          </a:xfrm>
        </p:grpSpPr>
        <p:sp>
          <p:nvSpPr>
            <p:cNvPr id="23" name="Rectangle 137"/>
            <p:cNvSpPr>
              <a:spLocks noChangeArrowheads="1"/>
            </p:cNvSpPr>
            <p:nvPr/>
          </p:nvSpPr>
          <p:spPr bwMode="auto">
            <a:xfrm rot="16200000">
              <a:off x="1126331"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Design and Development</a:t>
              </a:r>
            </a:p>
          </p:txBody>
        </p:sp>
        <p:sp>
          <p:nvSpPr>
            <p:cNvPr id="24" name="Rectangle 138"/>
            <p:cNvSpPr>
              <a:spLocks noChangeArrowheads="1"/>
            </p:cNvSpPr>
            <p:nvPr/>
          </p:nvSpPr>
          <p:spPr bwMode="auto">
            <a:xfrm rot="16200000">
              <a:off x="172640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Supply and Distribution</a:t>
              </a:r>
            </a:p>
          </p:txBody>
        </p:sp>
        <p:sp>
          <p:nvSpPr>
            <p:cNvPr id="25" name="Rectangle 139"/>
            <p:cNvSpPr>
              <a:spLocks noChangeArrowheads="1"/>
            </p:cNvSpPr>
            <p:nvPr/>
          </p:nvSpPr>
          <p:spPr bwMode="auto">
            <a:xfrm rot="16200000">
              <a:off x="2328068" y="4544219"/>
              <a:ext cx="1924050" cy="493712"/>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Research and </a:t>
              </a:r>
            </a:p>
            <a:p>
              <a:pPr defTabSz="323850">
                <a:defRPr/>
              </a:pPr>
              <a:r>
                <a:rPr lang="en-GB" sz="1100" b="1" dirty="0">
                  <a:solidFill>
                    <a:schemeClr val="accent1">
                      <a:lumMod val="90000"/>
                      <a:lumOff val="10000"/>
                    </a:schemeClr>
                  </a:solidFill>
                </a:rPr>
                <a:t>Development</a:t>
              </a:r>
            </a:p>
          </p:txBody>
        </p:sp>
        <p:sp>
          <p:nvSpPr>
            <p:cNvPr id="26" name="Rectangle 140"/>
            <p:cNvSpPr>
              <a:spLocks noChangeArrowheads="1"/>
            </p:cNvSpPr>
            <p:nvPr/>
          </p:nvSpPr>
          <p:spPr bwMode="auto">
            <a:xfrm rot="16200000">
              <a:off x="2932112" y="4543425"/>
              <a:ext cx="1919287"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 Resource </a:t>
              </a:r>
              <a:br>
                <a:rPr lang="en-GB" sz="1100" b="1" dirty="0">
                  <a:solidFill>
                    <a:schemeClr val="accent1">
                      <a:lumMod val="90000"/>
                      <a:lumOff val="10000"/>
                    </a:schemeClr>
                  </a:solidFill>
                </a:rPr>
              </a:br>
              <a:r>
                <a:rPr lang="en-GB" sz="1100" b="1" dirty="0">
                  <a:solidFill>
                    <a:schemeClr val="accent1">
                      <a:lumMod val="90000"/>
                      <a:lumOff val="10000"/>
                    </a:schemeClr>
                  </a:solidFill>
                </a:rPr>
                <a:t>Development</a:t>
              </a:r>
            </a:p>
          </p:txBody>
        </p:sp>
        <p:sp>
          <p:nvSpPr>
            <p:cNvPr id="28" name="Rectangle 141"/>
            <p:cNvSpPr>
              <a:spLocks noChangeArrowheads="1"/>
            </p:cNvSpPr>
            <p:nvPr/>
          </p:nvSpPr>
          <p:spPr bwMode="auto">
            <a:xfrm rot="16200000">
              <a:off x="3532187" y="4543425"/>
              <a:ext cx="1924050" cy="495300"/>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Asset Management</a:t>
              </a:r>
            </a:p>
          </p:txBody>
        </p:sp>
        <p:sp>
          <p:nvSpPr>
            <p:cNvPr id="29" name="Rectangle 142"/>
            <p:cNvSpPr>
              <a:spLocks noChangeArrowheads="1"/>
            </p:cNvSpPr>
            <p:nvPr/>
          </p:nvSpPr>
          <p:spPr bwMode="auto">
            <a:xfrm rot="16200000">
              <a:off x="4133056" y="4544218"/>
              <a:ext cx="1924050" cy="493713"/>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Material Management</a:t>
              </a:r>
            </a:p>
          </p:txBody>
        </p:sp>
        <p:sp>
          <p:nvSpPr>
            <p:cNvPr id="30" name="Rectangle 143"/>
            <p:cNvSpPr>
              <a:spLocks noChangeArrowheads="1"/>
            </p:cNvSpPr>
            <p:nvPr/>
          </p:nvSpPr>
          <p:spPr bwMode="auto">
            <a:xfrm rot="16200000">
              <a:off x="4735512" y="4545012"/>
              <a:ext cx="1924051" cy="492125"/>
            </a:xfrm>
            <a:prstGeom prst="rect">
              <a:avLst/>
            </a:prstGeom>
            <a:solidFill>
              <a:schemeClr val="bg1">
                <a:lumMod val="85000"/>
              </a:schemeClr>
            </a:solidFill>
            <a:ln w="12700">
              <a:solidFill>
                <a:schemeClr val="tx1"/>
              </a:solidFill>
              <a:miter lim="800000"/>
              <a:headEnd/>
              <a:tailEnd/>
            </a:ln>
          </p:spPr>
          <p:txBody>
            <a:bodyPr wrap="none" lIns="60325" tIns="31750" rIns="60325" bIns="31750" anchor="ctr"/>
            <a:lstStyle/>
            <a:p>
              <a:pPr defTabSz="323850">
                <a:defRPr/>
              </a:pPr>
              <a:r>
                <a:rPr lang="en-GB" sz="1100" b="1" dirty="0">
                  <a:solidFill>
                    <a:schemeClr val="accent1">
                      <a:lumMod val="90000"/>
                      <a:lumOff val="10000"/>
                    </a:schemeClr>
                  </a:solidFill>
                </a:rPr>
                <a:t>Customer Support</a:t>
              </a:r>
            </a:p>
          </p:txBody>
        </p:sp>
        <p:cxnSp>
          <p:nvCxnSpPr>
            <p:cNvPr id="31" name="Straight Arrow Connector 30"/>
            <p:cNvCxnSpPr/>
            <p:nvPr/>
          </p:nvCxnSpPr>
          <p:spPr>
            <a:xfrm>
              <a:off x="1870074" y="3711575"/>
              <a:ext cx="4038600" cy="0"/>
            </a:xfrm>
            <a:prstGeom prst="straightConnector1">
              <a:avLst/>
            </a:prstGeom>
            <a:ln w="28575">
              <a:solidFill>
                <a:schemeClr val="accent1">
                  <a:lumMod val="90000"/>
                  <a:lumOff val="1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74874" y="3352800"/>
              <a:ext cx="3657600" cy="369888"/>
            </a:xfrm>
            <a:prstGeom prst="rect">
              <a:avLst/>
            </a:prstGeom>
            <a:noFill/>
          </p:spPr>
          <p:txBody>
            <a:bodyPr>
              <a:spAutoFit/>
            </a:bodyPr>
            <a:lstStyle/>
            <a:p>
              <a:pPr algn="ctr">
                <a:defRPr/>
              </a:pPr>
              <a:r>
                <a:rPr lang="en-US" dirty="0">
                  <a:solidFill>
                    <a:schemeClr val="accent1">
                      <a:lumMod val="90000"/>
                      <a:lumOff val="10000"/>
                    </a:schemeClr>
                  </a:solidFill>
                </a:rPr>
                <a:t>Technical Specification</a:t>
              </a:r>
              <a:endParaRPr lang="en-IN" dirty="0">
                <a:solidFill>
                  <a:schemeClr val="accent1">
                    <a:lumMod val="90000"/>
                    <a:lumOff val="10000"/>
                  </a:schemeClr>
                </a:solidFill>
              </a:endParaRPr>
            </a:p>
          </p:txBody>
        </p:sp>
      </p:grpSp>
    </p:spTree>
    <p:custDataLst>
      <p:tags r:id="rId1"/>
    </p:custDataLst>
    <p:extLst>
      <p:ext uri="{BB962C8B-B14F-4D97-AF65-F5344CB8AC3E}">
        <p14:creationId xmlns:p14="http://schemas.microsoft.com/office/powerpoint/2010/main" val="105462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00"/>
  <p:tag name="41001" val="1"/>
  <p:tag name="ENGAGE_INTERACTION_GUID_1" val="9aa26838-e2ae-47fc-b12f-1e7b109df8ed"/>
  <p:tag name="PRESENTATION_PLAYLIST_COUNT" val="0"/>
  <p:tag name="PRESENTATION_PRESENTER_SLIDE_LEVEL" val="0"/>
  <p:tag name="ARTICULATE_TEMPLATE_GUID" val="53b1528e-a86a-45f9-89cf-897549bc11d0"/>
  <p:tag name="ARTICULATE_LOGO" val="ssdlogo695x115.png"/>
  <p:tag name="ARTICULATE_PRESENTER" val="Michael J. Parker"/>
  <p:tag name="ARTICULATE_PRESENTER_GUID" val="57F2C8FB2D71"/>
  <p:tag name="PRESENTER_PREVIEW_MODE_REFRESH" val="0"/>
  <p:tag name="ARTICULATE_PROJECT_CHECK" val="0"/>
  <p:tag name="LMS_PUBLISH" val="No"/>
  <p:tag name="ARTICULATE_TEMPLATE" val="Six Sigma Digest"/>
  <p:tag name="PLAYERLOGOHEIGHT" val="82"/>
  <p:tag name="PLAYERLOGOWIDTH" val="486"/>
  <p:tag name="PRESENTER_PREVIEW_MODE" val="0"/>
  <p:tag name="ARTICULATE_PRESENTER_VERSION" val="6"/>
  <p:tag name="ENGAGE_TAB_COUNT" val="1"/>
  <p:tag name="AQP_PASS_ACTION_1" val="0"/>
  <p:tag name="AQP_FAIL_ACTION_1" val="0"/>
  <p:tag name="AQP_PASS_SCORE_1" val="0"/>
  <p:tag name="AQP_TRAP_1" val="0"/>
  <p:tag name="AQP_ATTEMPTS_1" val="0"/>
  <p:tag name="ENGAGE_INTERACTION_TITLE_2" val="HELP"/>
  <p:tag name="ENGAGE_INTERACTION_FILENAME_2" val="C:\Users\EPlate\Dropbox\eLearning Modules\2.2 Six Sigma Statistics\Help.intr"/>
  <p:tag name="ENGAGE_INTERACTION_PAUSE_2" val="1"/>
  <p:tag name="ENGAGE_INTERACTION_ID_2" val="6dyhs6E9x0r"/>
  <p:tag name="ENGAGE_INTERACTION_TABNAME_2" val="HELP"/>
  <p:tag name="ENGAGE_LAST_MODIFY_DATE_2" val="41275.8828125"/>
  <p:tag name="EMBEDDEDCONTENT_LASTWRITETIMEUTC_2" val="2014-11-18 18:57:17Z"/>
  <p:tag name="AQP_PASS_ACTION_2" val="0"/>
  <p:tag name="AQP_FAIL_ACTION_2" val="0"/>
  <p:tag name="AQP_PASS_SCORE_2" val="0"/>
  <p:tag name="AQP_TRAP_2" val="0"/>
  <p:tag name="AQP_ATTEMPTS_2" val="0"/>
  <p:tag name="ENGAGE_INTERACTION_TITLE_1" val="Performing Multiple Linear Regression"/>
  <p:tag name="ENGAGE_INTERACTION_FILENAME_1" val="C:\Users\adminmp\AppData\Roaming\Articulate\Presenter\Project\FE172514-6928-46A6-83BD-380246AEF28B\embedded content\379\Performing Multiple Linear Regression_slide_9.intr"/>
  <p:tag name="ENGAGE_INTERACTION_PAUSE_1" val="1"/>
  <p:tag name="ENGAGE_INTERACTION_ID_1" val="a38ba"/>
  <p:tag name="ENGAGE_INTERACTION_TABNAME_1" val="Performing Multiple Linear Regression"/>
  <p:tag name="ENGAGE_LAST_MODIFY_DATE_1" val="42899.7852662037"/>
  <p:tag name="EMBEDDEDCONTENT_LASTWRITETIMEUTC_1" val="2017-06-13 22:50:47Z"/>
  <p:tag name="ARTICULATE_SLIDE_COUNT" val="551"/>
  <p:tag name="ARTICULATE_DESIGN_ID_LEANSIGMA" val="t8qpFiLr"/>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540610bb-5bee-463f-9fce-f797a95cc758"/>
  <p:tag name="ELAPSEDTIME" val="27.9"/>
  <p:tag name="ANNOTATION_TYPE_1" val="2"/>
  <p:tag name="ANNOTATION_START_1" val="2.8"/>
  <p:tag name="ANNOTATION_END_1" val="-2.8"/>
  <p:tag name="ANNOTATION_TOP_1" val="-37.2"/>
  <p:tag name="ANNOTATION_LEFT_1" val="-37.3"/>
  <p:tag name="ANNOTATION_WIDTH_1" val="650.5"/>
  <p:tag name="ANNOTATION_HEIGHT_1" val="506.4"/>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2.8"/>
  <p:tag name="ANNOTATION_END_2" val="-7.6"/>
  <p:tag name="ANNOTATION_TOP_2" val="63.9"/>
  <p:tag name="ANNOTATION_LEFT_2" val="28.3"/>
  <p:tag name="ANNOTATION_WIDTH_2" val="415.0"/>
  <p:tag name="ANNOTATION_HEIGHT_2" val="35.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7.6"/>
  <p:tag name="ANNOTATION_END_3" val="-7.6"/>
  <p:tag name="ANNOTATION_TOP_3" val="-37.2"/>
  <p:tag name="ANNOTATION_LEFT_3" val="-37.3"/>
  <p:tag name="ANNOTATION_WIDTH_3" val="650.5"/>
  <p:tag name="ANNOTATION_HEIGHT_3" val="506.4"/>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7.6"/>
  <p:tag name="ANNOTATION_END_4" val="-13.5"/>
  <p:tag name="ANNOTATION_TOP_4" val="102.6"/>
  <p:tag name="ANNOTATION_LEFT_4" val="242.2"/>
  <p:tag name="ANNOTATION_WIDTH_4" val="133.4"/>
  <p:tag name="ANNOTATION_HEIGHT_4" val="37.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13.5"/>
  <p:tag name="ANNOTATION_END_5" val="-13.5"/>
  <p:tag name="ANNOTATION_TOP_5" val="-37.2"/>
  <p:tag name="ANNOTATION_LEFT_5" val="-37.3"/>
  <p:tag name="ANNOTATION_WIDTH_5" val="650.5"/>
  <p:tag name="ANNOTATION_HEIGHT_5" val="506.4"/>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13.5"/>
  <p:tag name="ANNOTATION_END_6" val="-1.0"/>
  <p:tag name="ANNOTATION_TOP_6" val="182.9"/>
  <p:tag name="ANNOTATION_LEFT_6" val="49.9"/>
  <p:tag name="ANNOTATION_WIDTH_6" val="444.1"/>
  <p:tag name="ANNOTATION_HEIGHT_6" val="78.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START_7" val="19.6"/>
  <p:tag name="ANNOTATION_END_7" val="-1.0"/>
  <p:tag name="ANNOTATION_TOP_7" val="260.2"/>
  <p:tag name="ANNOTATION_LEFT_7" val="500.0"/>
  <p:tag name="ANNOTATION_WIDTH_7" val="111.8"/>
  <p:tag name="ANNOTATION_HEIGHT_7" val="111.5"/>
  <p:tag name="ANNOTATION_ANIMATION_7" val="3"/>
  <p:tag name="ANNOTATION_ROTATION_7" val="135"/>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24.7"/>
  <p:tag name="ANNOTATION_TOP_8" val="253.5"/>
  <p:tag name="ANNOTATION_LEFT_8" val="29.1"/>
  <p:tag name="ANNOTATION_WIDTH_8" val="111.8"/>
  <p:tag name="ANNOTATION_HEIGHT_8" val="111.5"/>
  <p:tag name="ANNOTATION_ANIMATION_8" val="3"/>
  <p:tag name="ANNOTATION_ROTATION_8" val="45"/>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COUNT" val="0"/>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cfbda9d9-9668-4cdc-9ed9-ee7b1ce8a0e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4480d204-f299-419d-8ec6-11990df06ed1"/>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3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41976d6e-6de8-424c-9c3f-0e10035e62fa"/>
  <p:tag name="ARTICULATE_SLIDE_PAUSE" val="1"/>
  <p:tag name="ARTICULATE_NAV_LEVEL" val="1"/>
  <p:tag name="ARTICULATE_PLAYLIST_ID" val="-1"/>
  <p:tag name="ARTICULATE_LOCK_SLIDE" val="0"/>
  <p:tag name="ARTICULATE_SLIDE_THUMBNAIL_REFRESH" val="1"/>
</p:tagLst>
</file>

<file path=ppt/tags/tag4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A_GROUPS_ONLY" val="1"/>
  <p:tag name="ANIM_SPRITE_COUNT" val=" 10"/>
</p:tagLst>
</file>

<file path=ppt/tags/tag4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6de2e9f7-6626-4f2d-99a7-ffd136c68cc2"/>
  <p:tag name="ARTICULATE_SLIDE_PAUSE" val="1"/>
  <p:tag name="ARTICULATE_NAV_LEVEL" val="1"/>
  <p:tag name="ARTICULATE_PLAYLIST_ID" val="-1"/>
  <p:tag name="ARTICULATE_LOCK_SLIDE" val="0"/>
  <p:tag name="ARTICULATE_SLIDE_THUMBNAIL_REFRESH" val="1"/>
</p:tagLst>
</file>

<file path=ppt/tags/tag4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4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15ba4f4b-544f-4194-a3b4-1115edcd56f4"/>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GUID" val="dee63f55-a3e9-4b3b-bdd2-ab0066cc8b89"/>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ELAPSEDTIME" val="5"/>
  <p:tag name="ANNOTATION_TYPE_2" val="0"/>
  <p:tag name="ANNOTATION_START_2" val="3.9"/>
  <p:tag name="ANNOTATION_END_2" val="3.9"/>
  <p:tag name="ANNOTATION_TOP_2" val="248.3"/>
  <p:tag name="ANNOTATION_LEFT_2" val="384.5"/>
  <p:tag name="ANNOTATION_WIDTH_2" val="111.8"/>
  <p:tag name="ANNOTATION_HEIGHT_2" val="111.5"/>
  <p:tag name="ANNOTATION_ANIMATION_2" val="4"/>
  <p:tag name="ANNOTATION_ROTATION_2" val="0"/>
  <p:tag name="ANNOTATION_SUB_TYPE_2" val="7"/>
  <p:tag name="ANNOTATION_LOOP_COUNT_2" val="1"/>
  <p:tag name="ANNOTATION_BOX_RADIUS_2" val="0"/>
  <p:tag name="ANNOTATION_SCALE_2" val="125"/>
  <p:tag name="ANNOTATION_BORDER_ALPHA_2" val="100"/>
  <p:tag name="ANNOTATION_BORDER_COLOR_2" val="16777215"/>
  <p:tag name="ANNOTATION_FILL_COLOR_2" val="3487637"/>
  <p:tag name="ANNOTATION_FILL_ALPHA_2" val="100"/>
  <p:tag name="ANNOTATION_BORDER_WIDTH_2" val="2"/>
  <p:tag name="ANNOTATION_TYPE_3" val="0"/>
  <p:tag name="ANNOTATION_START_3" val="3.9"/>
  <p:tag name="ANNOTATION_END_3" val="3.9"/>
  <p:tag name="ANNOTATION_TOP_3" val="243.1"/>
  <p:tag name="ANNOTATION_LEFT_3" val="397.2"/>
  <p:tag name="ANNOTATION_WIDTH_3" val="111.8"/>
  <p:tag name="ANNOTATION_HEIGHT_3" val="111.5"/>
  <p:tag name="ANNOTATION_ANIMATION_3" val="4"/>
  <p:tag name="ANNOTATION_ROTATION_3" val="0"/>
  <p:tag name="ANNOTATION_SUB_TYPE_3" val="7"/>
  <p:tag name="ANNOTATION_LOOP_COUNT_3" val="1"/>
  <p:tag name="ANNOTATION_BOX_RADIUS_3" val="0"/>
  <p:tag name="ANNOTATION_SCALE_3" val="125"/>
  <p:tag name="ANNOTATION_BORDER_ALPHA_3" val="100"/>
  <p:tag name="ANNOTATION_BORDER_COLOR_3" val="16777215"/>
  <p:tag name="ANNOTATION_FILL_COLOR_3" val="3487637"/>
  <p:tag name="ANNOTATION_FILL_ALPHA_3" val="100"/>
  <p:tag name="ANNOTATION_BORDER_WIDTH_3" val="2"/>
  <p:tag name="ANNOTATION_TYPE_4" val="0"/>
  <p:tag name="ANNOTATION_START_4" val="3.9"/>
  <p:tag name="ANNOTATION_END_4" val="3.9"/>
  <p:tag name="ANNOTATION_TOP_4" val="244.6"/>
  <p:tag name="ANNOTATION_LEFT_4" val="391.9"/>
  <p:tag name="ANNOTATION_WIDTH_4" val="111.8"/>
  <p:tag name="ANNOTATION_HEIGHT_4" val="111.5"/>
  <p:tag name="ANNOTATION_ANIMATION_4" val="4"/>
  <p:tag name="ANNOTATION_ROTATION_4" val="0"/>
  <p:tag name="ANNOTATION_SUB_TYPE_4" val="7"/>
  <p:tag name="ANNOTATION_LOOP_COUNT_4" val="1"/>
  <p:tag name="ANNOTATION_BOX_RADIUS_4" val="0"/>
  <p:tag name="ANNOTATION_SCALE_4" val="125"/>
  <p:tag name="ANNOTATION_BORDER_ALPHA_4" val="100"/>
  <p:tag name="ANNOTATION_BORDER_COLOR_4" val="16777215"/>
  <p:tag name="ANNOTATION_FILL_COLOR_4" val="3487637"/>
  <p:tag name="ANNOTATION_FILL_ALPHA_4" val="100"/>
  <p:tag name="ANNOTATION_BORDER_WIDTH_4" val="2"/>
  <p:tag name="ANNOTATION_TYPE_5" val="0"/>
  <p:tag name="ANNOTATION_START_5" val="3.9"/>
  <p:tag name="ANNOTATION_TOP_5" val="244.6"/>
  <p:tag name="ANNOTATION_LEFT_5" val="391.9"/>
  <p:tag name="ANNOTATION_WIDTH_5" val="111.8"/>
  <p:tag name="ANNOTATION_HEIGHT_5" val="111.5"/>
  <p:tag name="ANNOTATION_ANIMATION_5" val="4"/>
  <p:tag name="ANNOTATION_ROTATION_5" val="0"/>
  <p:tag name="ANNOTATION_SUB_TYPE_5" val="7"/>
  <p:tag name="ANNOTATION_LOOP_COUNT_5" val="1"/>
  <p:tag name="ANNOTATION_BOX_RADIUS_5" val="0"/>
  <p:tag name="ANNOTATION_SCALE_5" val="125"/>
  <p:tag name="ANNOTATION_BORDER_ALPHA_5" val="100"/>
  <p:tag name="ANNOTATION_BORDER_COLOR_5" val="16777215"/>
  <p:tag name="ANNOTATION_FILL_COLOR_5" val="3487637"/>
  <p:tag name="ANNOTATION_FILL_ALPHA_5" val="100"/>
  <p:tag name="ANNOTATION_BORDER_WIDTH_5" val="2"/>
  <p:tag name="ARTICULATE_SLIDE_GUID" val="4dca033a-fb64-426a-81cb-5ff1d225b4d6"/>
  <p:tag name="ANNOTATION_TYPE_1" val="0"/>
  <p:tag name="ANNOTATION_START_1" val="2.5"/>
  <p:tag name="ANNOTATION_TOP_1" val="262.5"/>
  <p:tag name="ANNOTATION_LEFT_1" val="342.8"/>
  <p:tag name="ANNOTATION_WIDTH_1" val="111.8"/>
  <p:tag name="ANNOTATION_HEIGHT_1" val="111.5"/>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COUNT" val="1"/>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anSigma">
  <a:themeElements>
    <a:clrScheme name="Nixor">
      <a:dk1>
        <a:srgbClr val="18283B"/>
      </a:dk1>
      <a:lt1>
        <a:srgbClr val="FFFFFF"/>
      </a:lt1>
      <a:dk2>
        <a:srgbClr val="18283B"/>
      </a:dk2>
      <a:lt2>
        <a:srgbClr val="FFFFFF"/>
      </a:lt2>
      <a:accent1>
        <a:srgbClr val="18283B"/>
      </a:accent1>
      <a:accent2>
        <a:srgbClr val="778899"/>
      </a:accent2>
      <a:accent3>
        <a:srgbClr val="12882F"/>
      </a:accent3>
      <a:accent4>
        <a:srgbClr val="F4791D"/>
      </a:accent4>
      <a:accent5>
        <a:srgbClr val="18283B"/>
      </a:accent5>
      <a:accent6>
        <a:srgbClr val="FFFFFF"/>
      </a:accent6>
      <a:hlink>
        <a:srgbClr val="F4791D"/>
      </a:hlink>
      <a:folHlink>
        <a:srgbClr val="F479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064C630C741944965BCE3B1D09AE0E" ma:contentTypeVersion="8" ma:contentTypeDescription="Create a new document." ma:contentTypeScope="" ma:versionID="b8fb977e0d349952a12220630dae0ffc">
  <xsd:schema xmlns:xsd="http://www.w3.org/2001/XMLSchema" xmlns:xs="http://www.w3.org/2001/XMLSchema" xmlns:p="http://schemas.microsoft.com/office/2006/metadata/properties" xmlns:ns2="bd37fc63-8ab8-4d09-9a00-22bf9119bb85" xmlns:ns3="462c1dbc-3f81-426d-a3a1-ed120e18b43d" targetNamespace="http://schemas.microsoft.com/office/2006/metadata/properties" ma:root="true" ma:fieldsID="428e03594f4a9b2c088c9ff20e4d0968" ns2:_="" ns3:_="">
    <xsd:import namespace="bd37fc63-8ab8-4d09-9a00-22bf9119bb85"/>
    <xsd:import namespace="462c1dbc-3f81-426d-a3a1-ed120e18b43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c63-8ab8-4d09-9a00-22bf9119bb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2c1dbc-3f81-426d-a3a1-ed120e18b43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70C3D-6F85-48AB-9CFC-2D07F6A0E451}">
  <ds:schemaRefs>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bd37fc63-8ab8-4d09-9a00-22bf9119bb85"/>
    <ds:schemaRef ds:uri="462c1dbc-3f81-426d-a3a1-ed120e18b43d"/>
    <ds:schemaRef ds:uri="http://www.w3.org/XML/1998/namespace"/>
    <ds:schemaRef ds:uri="http://purl.org/dc/dcmitype/"/>
  </ds:schemaRefs>
</ds:datastoreItem>
</file>

<file path=customXml/itemProps2.xml><?xml version="1.0" encoding="utf-8"?>
<ds:datastoreItem xmlns:ds="http://schemas.openxmlformats.org/officeDocument/2006/customXml" ds:itemID="{37A064ED-2FC1-4F54-B722-F3DB69EEF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7fc63-8ab8-4d09-9a00-22bf9119bb85"/>
    <ds:schemaRef ds:uri="462c1dbc-3f81-426d-a3a1-ed120e18b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181DF7-E18C-47F2-916C-55B9886A2B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LeanSigma</Template>
  <TotalTime>31065</TotalTime>
  <Words>64881</Words>
  <Application>Microsoft Office PowerPoint</Application>
  <PresentationFormat>Widescreen</PresentationFormat>
  <Paragraphs>7638</Paragraphs>
  <Slides>551</Slides>
  <Notes>537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551</vt:i4>
      </vt:variant>
    </vt:vector>
  </HeadingPairs>
  <TitlesOfParts>
    <vt:vector size="562" baseType="lpstr">
      <vt:lpstr>MS Mincho</vt:lpstr>
      <vt:lpstr>ＭＳ Ｐゴシック</vt:lpstr>
      <vt:lpstr>PMingLiU</vt:lpstr>
      <vt:lpstr>Arial</vt:lpstr>
      <vt:lpstr>Calibri</vt:lpstr>
      <vt:lpstr>Source Sans Pro</vt:lpstr>
      <vt:lpstr>Symbol</vt:lpstr>
      <vt:lpstr>Times New Roman</vt:lpstr>
      <vt:lpstr>Trebuchet MS</vt:lpstr>
      <vt:lpstr>LeanSigma</vt:lpstr>
      <vt:lpstr>Equation</vt:lpstr>
      <vt:lpstr>PowerPoint Presentation</vt:lpstr>
      <vt:lpstr>1.0 Define Phase</vt:lpstr>
      <vt:lpstr>1.1 Overview of Six Sigma</vt:lpstr>
      <vt:lpstr>Yellow Belt Training: Define Phase</vt:lpstr>
      <vt:lpstr>1.1.1 What is Six Sigma</vt:lpstr>
      <vt:lpstr>What is Six Sigma?</vt:lpstr>
      <vt:lpstr>What is Six Sigma?</vt:lpstr>
      <vt:lpstr>What is Six Sigma: Sigma Level</vt:lpstr>
      <vt:lpstr>What is Six Sigma: Sigma Level</vt:lpstr>
      <vt:lpstr>What is Six Sigma: Sigma Level</vt:lpstr>
      <vt:lpstr>What is Six Sigma: Sigma Level</vt:lpstr>
      <vt:lpstr>What is Six Sigma: Sigma Level</vt:lpstr>
      <vt:lpstr>What is Six Sigma: The Methodology</vt:lpstr>
      <vt:lpstr>What is Six Sigma: The Methodology</vt:lpstr>
      <vt:lpstr>1.1.2 Six Sigma History</vt:lpstr>
      <vt:lpstr>Six Sigma History</vt:lpstr>
      <vt:lpstr>Six Sigma History</vt:lpstr>
      <vt:lpstr>Six Sigma History</vt:lpstr>
      <vt:lpstr>Six Sigma History</vt:lpstr>
      <vt:lpstr>Six Sigma History</vt:lpstr>
      <vt:lpstr>1.1.3 Six Sigma Approach</vt:lpstr>
      <vt:lpstr>Six Sigma Approach: Y = f(x)</vt:lpstr>
      <vt:lpstr>Six Sigma Approach: Y = f(x)</vt:lpstr>
      <vt:lpstr>Six Sigma Approach: Y = f(x)</vt:lpstr>
      <vt:lpstr>Six Sigma Approach: Y = f(x)</vt:lpstr>
      <vt:lpstr>Six Sigma Approach: Y = f(x)</vt:lpstr>
      <vt:lpstr>1.1.4 Six Sigma Methodology</vt:lpstr>
      <vt:lpstr>Six Sigma Methodology</vt:lpstr>
      <vt:lpstr>Six Sigma Methodology</vt:lpstr>
      <vt:lpstr>Six Sigma Methodology: Define Phase</vt:lpstr>
      <vt:lpstr>Six Sigma Methodology: Define Phase</vt:lpstr>
      <vt:lpstr>Six Sigma Methodology: Measure Phase</vt:lpstr>
      <vt:lpstr>Six Sigma Methodology: Measure Phase</vt:lpstr>
      <vt:lpstr>Six Sigma Methodology: Analyze Phase</vt:lpstr>
      <vt:lpstr>Six Sigma Methodology: Analyze Phase</vt:lpstr>
      <vt:lpstr>Six Sigma Methodology: Improve Phase</vt:lpstr>
      <vt:lpstr>Six Sigma Methodology: Improve Phase</vt:lpstr>
      <vt:lpstr>Six Sigma Methodology: Control Phase</vt:lpstr>
      <vt:lpstr>Six Sigma Methodology: Control Phase</vt:lpstr>
      <vt:lpstr> Six Sigma Methodology</vt:lpstr>
      <vt:lpstr>1.1.5 Roles and Responsibilities</vt:lpstr>
      <vt:lpstr>Roles and Responsibilities</vt:lpstr>
      <vt:lpstr>Roles and Responsibilities</vt:lpstr>
      <vt:lpstr>Roles and Responsibilities: MBB</vt:lpstr>
      <vt:lpstr>Roles and Responsibilities: MBB</vt:lpstr>
      <vt:lpstr>Roles and Responsibilities: BB</vt:lpstr>
      <vt:lpstr>Roles and Responsibilities: BB</vt:lpstr>
      <vt:lpstr>Roles and Responsibilities: BB</vt:lpstr>
      <vt:lpstr>Roles and Responsibilities: GB</vt:lpstr>
      <vt:lpstr>Roles and Responsibilities: GB</vt:lpstr>
      <vt:lpstr>Roles and Responsibilities: YB</vt:lpstr>
      <vt:lpstr>Roles and Responsibilities: YB</vt:lpstr>
      <vt:lpstr>Roles and Responsibilities: Champions &amp; Sponsors</vt:lpstr>
      <vt:lpstr>Roles and Responsibilities: Champions &amp; Sponsors</vt:lpstr>
      <vt:lpstr>Roles and Responsibilities: Stakeholders</vt:lpstr>
      <vt:lpstr>Roles and Responsibilities: SMEs</vt:lpstr>
      <vt:lpstr>Roles and Responsibilities</vt:lpstr>
      <vt:lpstr>1.2. Six Sigma Fundamentals</vt:lpstr>
      <vt:lpstr>Yellow Belt Training: Define Phase</vt:lpstr>
      <vt:lpstr>1.2.1 Defining a Process</vt:lpstr>
      <vt:lpstr>Defining a Process</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Detailed Process Map</vt:lpstr>
      <vt:lpstr>Functional Process Map</vt:lpstr>
      <vt:lpstr>1.2.2 VOC and CTQs</vt:lpstr>
      <vt:lpstr>Voice of the Customer</vt:lpstr>
      <vt:lpstr>Gathering VOC</vt:lpstr>
      <vt:lpstr>Gathering VOC</vt:lpstr>
      <vt:lpstr>Gathering VOC</vt:lpstr>
      <vt:lpstr>Critical to Quality: CTQ</vt:lpstr>
      <vt:lpstr>Affinity Diagram: Building a CTQ Tree</vt:lpstr>
      <vt:lpstr>Affinity Diagram: Building a CTQ Tree</vt:lpstr>
      <vt:lpstr>Affinity Diagram: Building a CTQ Tree</vt:lpstr>
      <vt:lpstr>Affinity Diagram: Building a CTQ Tree</vt:lpstr>
      <vt:lpstr>CTQ Tree</vt:lpstr>
      <vt:lpstr>Kano</vt:lpstr>
      <vt:lpstr>Validating VOC and CTQs</vt:lpstr>
      <vt:lpstr>Translating CTQs to Requirements</vt:lpstr>
      <vt:lpstr>1.2.3 Quality Function Deployment</vt:lpstr>
      <vt:lpstr>History of QFD</vt:lpstr>
      <vt:lpstr>What is QFD?</vt:lpstr>
      <vt:lpstr>Purpose of QFD</vt:lpstr>
      <vt:lpstr>Phases of QFD</vt:lpstr>
      <vt:lpstr>How to build a House of Quality</vt:lpstr>
      <vt:lpstr>House of Quality</vt:lpstr>
      <vt:lpstr>Step 1: Determine Customer Requirements</vt:lpstr>
      <vt:lpstr>Step 2: Technical Specification</vt:lpstr>
      <vt:lpstr>Step 3: Develop Relationship Matrix (What’s &amp; How’s)</vt:lpstr>
      <vt:lpstr>Step 4: Prioritize Customer Requirements</vt:lpstr>
      <vt:lpstr>Step 5: Competitive Assessments</vt:lpstr>
      <vt:lpstr>Step 6: Correlation Matrix</vt:lpstr>
      <vt:lpstr>PowerPoint Presentation</vt:lpstr>
      <vt:lpstr>PowerPoint Presentation</vt:lpstr>
      <vt:lpstr>House of Quality</vt:lpstr>
      <vt:lpstr>Pros of QFD</vt:lpstr>
      <vt:lpstr>Cons of QFD</vt:lpstr>
      <vt:lpstr>QFD Summary</vt:lpstr>
      <vt:lpstr>1.2.4 Cost of Poor Quality</vt:lpstr>
      <vt:lpstr>Cost of Poor Quality</vt:lpstr>
      <vt:lpstr>Cost of Poor Quality</vt:lpstr>
      <vt:lpstr>Cost of Poor Quality</vt:lpstr>
      <vt:lpstr>COPQ: Costs Related to Production</vt:lpstr>
      <vt:lpstr>COPQ: Costs Related to Prevention</vt:lpstr>
      <vt:lpstr>COPQ: Costs Related to Detection</vt:lpstr>
      <vt:lpstr>COPQ: Costs Related to Obligation</vt:lpstr>
      <vt:lpstr>COPQ: Types of Cost</vt:lpstr>
      <vt:lpstr>1.2.5 Pareto Charts and Analysis</vt:lpstr>
      <vt:lpstr>Pareto Principle</vt:lpstr>
      <vt:lpstr>Pareto Principle</vt:lpstr>
      <vt:lpstr>Pareto Charts</vt:lpstr>
      <vt:lpstr>Pareto Charts</vt:lpstr>
      <vt:lpstr>Create Pareto Chart in SigmaXL</vt:lpstr>
      <vt:lpstr>Create Pareto Chart in SigmaXL</vt:lpstr>
      <vt:lpstr>Create Pareto Chart in SigmaXL</vt:lpstr>
      <vt:lpstr>Pareto Analysis</vt:lpstr>
      <vt:lpstr>Pareto Analysis: First Level</vt:lpstr>
      <vt:lpstr>Pareto Analysis: Second Level</vt:lpstr>
      <vt:lpstr>Pareto Analysis: Third Level</vt:lpstr>
      <vt:lpstr>Pareto Analysis: Conclusion</vt:lpstr>
      <vt:lpstr>1.3 Six Sigma Projects</vt:lpstr>
      <vt:lpstr>Yellow Belt Training: Define Phase</vt:lpstr>
      <vt:lpstr>1.3.1 Six Sigma Metrics</vt:lpstr>
      <vt:lpstr>Six Sigma Metrics</vt:lpstr>
      <vt:lpstr>Defects per Unit: DPU</vt:lpstr>
      <vt:lpstr>DPMO: Defects per Million Opportunities</vt:lpstr>
      <vt:lpstr>DPMO: Defects per Million Opportunities</vt:lpstr>
      <vt:lpstr>DPMO: Defects per Million Opportunities</vt:lpstr>
      <vt:lpstr>DPMO: Defects per Million Opportunities</vt:lpstr>
      <vt:lpstr>DPMO: Defects per Million Opportunities</vt:lpstr>
      <vt:lpstr>RTY: Rolled Throughput Yield</vt:lpstr>
      <vt:lpstr>RTY: Rolled Throughput Yield</vt:lpstr>
      <vt:lpstr>RTY: Rolled Throughput Yield</vt:lpstr>
      <vt:lpstr>RTY: Rolled Throughput Yield</vt:lpstr>
      <vt:lpstr>RTY: Rolled Throughput Yield</vt:lpstr>
      <vt:lpstr>RTY: Using an Estimate of Yield</vt:lpstr>
      <vt:lpstr>1.3.2 Business Case and Charter</vt:lpstr>
      <vt:lpstr>Business Case and Project Charter</vt:lpstr>
      <vt:lpstr>Project Charter</vt:lpstr>
      <vt:lpstr>Project Charter</vt:lpstr>
      <vt:lpstr>Project Charter: Key Elements</vt:lpstr>
      <vt:lpstr>Project Charter: Key Elements</vt:lpstr>
      <vt:lpstr>Project Charter: Key Elements</vt:lpstr>
      <vt:lpstr>Project Charter: Problem Statement Examples</vt:lpstr>
      <vt:lpstr>Project Charter: Key Elements</vt:lpstr>
      <vt:lpstr>Project Charter: Key Elements</vt:lpstr>
      <vt:lpstr>Project Charter: Key Elements</vt:lpstr>
      <vt:lpstr>Project Charter: Key Elements</vt:lpstr>
      <vt:lpstr>Project Charter: Key Elements</vt:lpstr>
      <vt:lpstr>1.3.3 Project Team Selection</vt:lpstr>
      <vt:lpstr>Project Team Selection</vt:lpstr>
      <vt:lpstr>Project Team Selection</vt:lpstr>
      <vt:lpstr>Project Team Selection</vt:lpstr>
      <vt:lpstr>Project Team Selection</vt:lpstr>
      <vt:lpstr>Project Team Development</vt:lpstr>
      <vt:lpstr>Project Team Development</vt:lpstr>
      <vt:lpstr>Project Team Development</vt:lpstr>
      <vt:lpstr>Project Team Development</vt:lpstr>
      <vt:lpstr>1.3.4 Project Risk Management</vt:lpstr>
      <vt:lpstr>Risk</vt:lpstr>
      <vt:lpstr>What is Project Risk Management?</vt:lpstr>
      <vt:lpstr>Three Basic Parameters of Risk Analysis</vt:lpstr>
      <vt:lpstr>Why is Risk Analysis Necessary?</vt:lpstr>
      <vt:lpstr>Project Risk Analysis Steps</vt:lpstr>
      <vt:lpstr>Risk Identification</vt:lpstr>
      <vt:lpstr>Risk Identification</vt:lpstr>
      <vt:lpstr>Risk Identification</vt:lpstr>
      <vt:lpstr>Risk Identification</vt:lpstr>
      <vt:lpstr>Risk Assessment</vt:lpstr>
      <vt:lpstr>Risk Mitigation Planning</vt:lpstr>
      <vt:lpstr>Risk Mitigation Action Implementation</vt:lpstr>
      <vt:lpstr>Risk Occurrence and Contingency Plans</vt:lpstr>
      <vt:lpstr>Risk Tracking and Reporting</vt:lpstr>
      <vt:lpstr>Risk Closure</vt:lpstr>
      <vt:lpstr>Risk Analysis Features</vt:lpstr>
      <vt:lpstr>Project Risk Analysis Advantages</vt:lpstr>
      <vt:lpstr>1.3.5 Project Planning</vt:lpstr>
      <vt:lpstr>What is Project Management?</vt:lpstr>
      <vt:lpstr>What is a Project Plan?</vt:lpstr>
      <vt:lpstr>Project Planning Stages</vt:lpstr>
      <vt:lpstr>Planning and Scheduling Objectives</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Activities </vt:lpstr>
      <vt:lpstr>Project Planning Tools Advantages</vt:lpstr>
      <vt:lpstr>Project Planning Tools Disadvantages</vt:lpstr>
      <vt:lpstr>1.4 Lean Fundamentals</vt:lpstr>
      <vt:lpstr>Yellow Belt Training: Define Phase</vt:lpstr>
      <vt:lpstr>1.4.1 Lean and Six Sigma</vt:lpstr>
      <vt:lpstr>What is Lean?</vt:lpstr>
      <vt:lpstr>The 5 Lean Principles</vt:lpstr>
      <vt:lpstr>Lean &amp; Six Sigma</vt:lpstr>
      <vt:lpstr>1.4.2 History of Lean</vt:lpstr>
      <vt:lpstr>History of Lean</vt:lpstr>
      <vt:lpstr>History of Lean</vt:lpstr>
      <vt:lpstr>History of Lean</vt:lpstr>
      <vt:lpstr>1.4.3 Seven Deadly Muda</vt:lpstr>
      <vt:lpstr>The 7 Deadly Muda</vt:lpstr>
      <vt:lpstr>The 7 Deadly Muda: Defects</vt:lpstr>
      <vt:lpstr>The 7 Deadly Muda: Overproduction</vt:lpstr>
      <vt:lpstr>The 7 Deadly Muda: Over-processing</vt:lpstr>
      <vt:lpstr>The 7 Deadly Muda: Inventory</vt:lpstr>
      <vt:lpstr>The 7 Deadly Muda: Motion</vt:lpstr>
      <vt:lpstr>The 7 Deadly Muda: Transportation</vt:lpstr>
      <vt:lpstr>The 7 Deadly Muda: Waiting</vt:lpstr>
      <vt:lpstr>1.4.4 Five-S (5S)</vt:lpstr>
      <vt:lpstr>What is 5S?</vt:lpstr>
      <vt:lpstr>Five-S (5S)</vt:lpstr>
      <vt:lpstr>Goals of 5S</vt:lpstr>
      <vt:lpstr>Benefits of 5S Systems</vt:lpstr>
      <vt:lpstr>Reported Results of 5S Systems</vt:lpstr>
      <vt:lpstr>Sorting (Seiri)</vt:lpstr>
      <vt:lpstr>Straightening (Seiton)</vt:lpstr>
      <vt:lpstr>Shining (Seiso)</vt:lpstr>
      <vt:lpstr>Standardizing (Seiketsu)</vt:lpstr>
      <vt:lpstr>Sustaining (Shisuke)</vt:lpstr>
      <vt:lpstr>Simplified Summary of 5S</vt:lpstr>
      <vt:lpstr>Five-S (5S)</vt:lpstr>
      <vt:lpstr>2.0 Measure Phase</vt:lpstr>
      <vt:lpstr>Yellow Belt Training: Measure Phase</vt:lpstr>
      <vt:lpstr>2.1 Process Definition</vt:lpstr>
      <vt:lpstr>Yellow Belt Training: Measure Phase</vt:lpstr>
      <vt:lpstr>2.1.1 Cause and Effect Diagram</vt:lpstr>
      <vt:lpstr>What is a Cause and Effect Diagram?</vt:lpstr>
      <vt:lpstr>Major Categories of Potential Causes </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How to Plot a Cause and Effect Diagram</vt:lpstr>
      <vt:lpstr>Benefits to Using Cause and Effect Diagram</vt:lpstr>
      <vt:lpstr>Limitation of Cause and Effect Diagrams</vt:lpstr>
      <vt:lpstr>Cause and Effect Diagram Example</vt:lpstr>
      <vt:lpstr>Cause and Effect Diagram Example</vt:lpstr>
      <vt:lpstr>Cause and Effect Diagram Example</vt:lpstr>
      <vt:lpstr>Cause and Effect Diagram Example</vt:lpstr>
      <vt:lpstr>Cause and Effect Diagram Example</vt:lpstr>
      <vt:lpstr>2.1.2 Cause and Effects Matrix</vt:lpstr>
      <vt:lpstr>What is a Cause and Effect Matrix?</vt:lpstr>
      <vt:lpstr>Cause and Effects Matrix</vt:lpstr>
      <vt:lpstr>How to Use a Cause and Effect Matrix</vt:lpstr>
      <vt:lpstr>Cause and Effect Matrix Notes</vt:lpstr>
      <vt:lpstr>After You Have Completed the C&amp;E Matrix</vt:lpstr>
      <vt:lpstr>2.1.3 Process Mapping</vt:lpstr>
      <vt:lpstr>What is a Process Map?</vt:lpstr>
      <vt:lpstr>Process Map Basic Symbols</vt:lpstr>
      <vt:lpstr>Additional Process Symbols</vt:lpstr>
      <vt:lpstr>Additional Process Symbols</vt:lpstr>
      <vt:lpstr>Additional Process Symbols</vt:lpstr>
      <vt:lpstr>How to Plot a Process Map</vt:lpstr>
      <vt:lpstr>How to Plot a Process Map</vt:lpstr>
      <vt:lpstr>How to Plot a Process Map</vt:lpstr>
      <vt:lpstr>How to Plot a Process Map</vt:lpstr>
      <vt:lpstr>How to Plot a Process Map</vt:lpstr>
      <vt:lpstr>How to Plot a Process Map</vt:lpstr>
      <vt:lpstr>High Level Process Map</vt:lpstr>
      <vt:lpstr>Detailed Process Map</vt:lpstr>
      <vt:lpstr>Functional Process Map</vt:lpstr>
      <vt:lpstr>What is SIPOC? </vt:lpstr>
      <vt:lpstr>Key Components of a SIPOC</vt:lpstr>
      <vt:lpstr>How to Plot a SIPOC Diagram</vt:lpstr>
      <vt:lpstr>How to Plot a SIPOC Diagram</vt:lpstr>
      <vt:lpstr>Benefits of SIPOC Diagrams</vt:lpstr>
      <vt:lpstr>SIPOC Diagram Example</vt:lpstr>
      <vt:lpstr>Creating a SIPOC</vt:lpstr>
      <vt:lpstr>Creating a SIPOC</vt:lpstr>
      <vt:lpstr>Creating a SIPOC</vt:lpstr>
      <vt:lpstr>Creating a SIPOC</vt:lpstr>
      <vt:lpstr>Creating a SIPOC</vt:lpstr>
      <vt:lpstr>SIPOC Benefits</vt:lpstr>
      <vt:lpstr>What is Value Stream Mapping?</vt:lpstr>
      <vt:lpstr>Non-Value-Added Activities</vt:lpstr>
      <vt:lpstr>How to Plot a Value Stream Map</vt:lpstr>
      <vt:lpstr>Basic Value Stream Map Prototype </vt:lpstr>
      <vt:lpstr>Additional Mapping Techniques</vt:lpstr>
      <vt:lpstr>Spaghetti Chart</vt:lpstr>
      <vt:lpstr>How to Plot a Spaghetti Chart</vt:lpstr>
      <vt:lpstr>Spaghetti Chart Example</vt:lpstr>
      <vt:lpstr>Thought Process Mapping</vt:lpstr>
      <vt:lpstr>How to Plot a Thought Process Map</vt:lpstr>
      <vt:lpstr>Thought Process Map Example</vt:lpstr>
      <vt:lpstr>2.1.4 FMEA</vt:lpstr>
      <vt:lpstr>What is FMEA? </vt:lpstr>
      <vt:lpstr>Basic FMEA Terms</vt:lpstr>
      <vt:lpstr>Basic FMEA Terms</vt:lpstr>
      <vt:lpstr>Basic FMEA Terms</vt:lpstr>
      <vt:lpstr>How to Conduct an FMEA</vt:lpstr>
      <vt:lpstr>How to Conduct an FMEA</vt:lpstr>
      <vt:lpstr>How to Conduct an FMEA</vt:lpstr>
      <vt:lpstr>FMEA Example</vt:lpstr>
      <vt:lpstr>FMEA Example</vt:lpstr>
      <vt:lpstr>FMEA Example</vt:lpstr>
      <vt:lpstr>FMEA Example</vt:lpstr>
      <vt:lpstr>FMEA Example</vt:lpstr>
      <vt:lpstr>FMEA Example</vt:lpstr>
      <vt:lpstr>2.1.5 Theory of Constraints</vt:lpstr>
      <vt:lpstr>What is the Theory of Constraints?</vt:lpstr>
      <vt:lpstr>Performance Measures</vt:lpstr>
      <vt:lpstr>Five Focusing Steps</vt:lpstr>
      <vt:lpstr>Logical Thinking Processes</vt:lpstr>
      <vt:lpstr>Simulation Exercise</vt:lpstr>
      <vt:lpstr>Simulation Exercise</vt:lpstr>
      <vt:lpstr>2.2 Six Sigma Statistics</vt:lpstr>
      <vt:lpstr>Yellow Belt Training: Measure Phase</vt:lpstr>
      <vt:lpstr>2.2.1 Basic Statistics</vt:lpstr>
      <vt:lpstr>What is Statistics?</vt:lpstr>
      <vt:lpstr>Types of Statistics</vt:lpstr>
      <vt:lpstr>Descriptive Statistics</vt:lpstr>
      <vt:lpstr>Inferential Statistics</vt:lpstr>
      <vt:lpstr>Statistics vs. Parameters</vt:lpstr>
      <vt:lpstr>Continuous Variable vs. Discrete Variable</vt:lpstr>
      <vt:lpstr>Types of Data</vt:lpstr>
      <vt:lpstr>2.2.2 Descriptive Statistics</vt:lpstr>
      <vt:lpstr>Basics of Descriptive Statistics</vt:lpstr>
      <vt:lpstr>Shape of the Data </vt:lpstr>
      <vt:lpstr>Shape of the Data</vt:lpstr>
      <vt:lpstr>Shape of the Data</vt:lpstr>
      <vt:lpstr>Location of the Data</vt:lpstr>
      <vt:lpstr>Mean</vt:lpstr>
      <vt:lpstr>Median</vt:lpstr>
      <vt:lpstr>Mode</vt:lpstr>
      <vt:lpstr>Spread of the Data</vt:lpstr>
      <vt:lpstr>Range</vt:lpstr>
      <vt:lpstr>Variance</vt:lpstr>
      <vt:lpstr>Standard Deviation</vt:lpstr>
      <vt:lpstr>2.2.3 Normal Distribution &amp; Normality</vt:lpstr>
      <vt:lpstr>What is Normal Distribution?</vt:lpstr>
      <vt:lpstr>Z Distribution</vt:lpstr>
      <vt:lpstr>Z Score</vt:lpstr>
      <vt:lpstr>Shape of Normal Distribution</vt:lpstr>
      <vt:lpstr>Location of Normal Distribution</vt:lpstr>
      <vt:lpstr>Spread of Normal Distribution</vt:lpstr>
      <vt:lpstr>68-95-99.7 Rule</vt:lpstr>
      <vt:lpstr>68-95-99.7 Rule</vt:lpstr>
      <vt:lpstr>Normality</vt:lpstr>
      <vt:lpstr>Normality Testing</vt:lpstr>
      <vt:lpstr>Use SigmaXL to Run a Normality Test</vt:lpstr>
      <vt:lpstr>Use SigmaXL to Run a Normality Test</vt:lpstr>
      <vt:lpstr>Use SigmaXL to Run a Normality Test</vt:lpstr>
      <vt:lpstr>Use SigmaXL to Run a Normality Test</vt:lpstr>
      <vt:lpstr>2.2.4 Graphical Analysis</vt:lpstr>
      <vt:lpstr>What is Graphical Analysis?</vt:lpstr>
      <vt:lpstr>Graphical Analysis Example</vt:lpstr>
      <vt:lpstr>Box Plot</vt:lpstr>
      <vt:lpstr>Box Plot</vt:lpstr>
      <vt:lpstr>How to Use SigmaXL to Generate a Box Plot </vt:lpstr>
      <vt:lpstr>How to Use SigmaXL to Generate a Box Plot </vt:lpstr>
      <vt:lpstr>How to Use SigmaXL to Generate a Box Plot </vt:lpstr>
      <vt:lpstr>Histogram</vt:lpstr>
      <vt:lpstr>Histogram</vt:lpstr>
      <vt:lpstr>Histogram</vt:lpstr>
      <vt:lpstr>How to Use SigmaXL to Generate a Histogram</vt:lpstr>
      <vt:lpstr>How to Use SigmaXL to Generate a Histogram</vt:lpstr>
      <vt:lpstr>How to Use SigmaXL to Generate a Histogram</vt:lpstr>
      <vt:lpstr>Scatter Plot</vt:lpstr>
      <vt:lpstr>Scatter Plot</vt:lpstr>
      <vt:lpstr>How to Use SigmaXL to Generate a Scatter Plot</vt:lpstr>
      <vt:lpstr>How to Use SigmaXL to Generate a Scatter Plot</vt:lpstr>
      <vt:lpstr>How to Use SigmaXL to Generate a Scatter Plot</vt:lpstr>
      <vt:lpstr>Run Chart</vt:lpstr>
      <vt:lpstr>How to Plot a Run Chart in SigmaXL</vt:lpstr>
      <vt:lpstr>How to Plot a Run Chart in SigmaXL</vt:lpstr>
      <vt:lpstr>Run Chart Example</vt:lpstr>
      <vt:lpstr>Run Chart Example</vt:lpstr>
      <vt:lpstr>Run Chart Example</vt:lpstr>
      <vt:lpstr>2.3 MSA (Measurement System Analysis)</vt:lpstr>
      <vt:lpstr>Yellow Belt Training: Measure Phase</vt:lpstr>
      <vt:lpstr>2.3.1 Precision and Accuracy</vt:lpstr>
      <vt:lpstr>What is Measurement System Analysis</vt:lpstr>
      <vt:lpstr>Data-Based Analysis</vt:lpstr>
      <vt:lpstr>Measurement System</vt:lpstr>
      <vt:lpstr>Measurement Errors</vt:lpstr>
      <vt:lpstr>Measurement Errors</vt:lpstr>
      <vt:lpstr>Measurement Errors</vt:lpstr>
      <vt:lpstr>Measurement Errors</vt:lpstr>
      <vt:lpstr>Characteristics of a Measurement System</vt:lpstr>
      <vt:lpstr>Accuracy vs. Precision</vt:lpstr>
      <vt:lpstr>Accuracy vs. Precision</vt:lpstr>
      <vt:lpstr>Accuracy vs. Precision</vt:lpstr>
      <vt:lpstr>Accuracy vs. Precision</vt:lpstr>
      <vt:lpstr>Accuracy vs. Precision</vt:lpstr>
      <vt:lpstr>MSA Conclusions</vt:lpstr>
      <vt:lpstr>Stratification of Accuracy and Precision</vt:lpstr>
      <vt:lpstr>2.3.2 Bias, Linearity and Stability</vt:lpstr>
      <vt:lpstr>Bias</vt:lpstr>
      <vt:lpstr>Bias</vt:lpstr>
      <vt:lpstr>Bias</vt:lpstr>
      <vt:lpstr>Bias</vt:lpstr>
      <vt:lpstr>Linearity</vt:lpstr>
      <vt:lpstr>Linearity</vt:lpstr>
      <vt:lpstr>Linearity</vt:lpstr>
      <vt:lpstr>Linearity</vt:lpstr>
      <vt:lpstr>Linearity</vt:lpstr>
      <vt:lpstr>Stability</vt:lpstr>
      <vt:lpstr>Stability</vt:lpstr>
      <vt:lpstr>Stability</vt:lpstr>
      <vt:lpstr>Stability</vt:lpstr>
      <vt:lpstr>2.3.3 Gage R&amp;R</vt:lpstr>
      <vt:lpstr>Repeatability </vt:lpstr>
      <vt:lpstr>Reproducibility</vt:lpstr>
      <vt:lpstr>Gauge R&amp;R</vt:lpstr>
      <vt:lpstr>Gauge R&amp;R</vt:lpstr>
      <vt:lpstr>Gauge R&amp;R</vt:lpstr>
      <vt:lpstr>Gauge R&amp;R</vt:lpstr>
      <vt:lpstr>Gauge R&amp;R</vt:lpstr>
      <vt:lpstr>Gauge R&amp;R</vt:lpstr>
      <vt:lpstr>2.3.4 Variable and Attribute MSA</vt:lpstr>
      <vt:lpstr>Variable Gage R&amp;R</vt:lpstr>
      <vt:lpstr>Key Measures of a Variable Gage R&amp;R</vt:lpstr>
      <vt:lpstr>Variable Gage R&amp;R Guidelines (AIAG)</vt:lpstr>
      <vt:lpstr>Guidelines for Distinct Categories</vt:lpstr>
      <vt:lpstr>Use SigmaXL to Implement a Variable MSA </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 Variable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Use SigmaXL to Implement an Attribute MSA</vt:lpstr>
      <vt:lpstr>2.4 Process Capability</vt:lpstr>
      <vt:lpstr>Yellow Belt Training: Measure Phase</vt:lpstr>
      <vt:lpstr>2.4.1 Capability Analysis</vt:lpstr>
      <vt:lpstr>What is Process Capability?</vt:lpstr>
      <vt:lpstr>Process Capability Analysis Steps</vt:lpstr>
      <vt:lpstr>Process Capability Indices</vt:lpstr>
      <vt:lpstr>Cp</vt:lpstr>
      <vt:lpstr>Cp</vt:lpstr>
      <vt:lpstr>Pp</vt:lpstr>
      <vt:lpstr>Pp</vt:lpstr>
      <vt:lpstr>Cpk</vt:lpstr>
      <vt:lpstr>Cpk</vt:lpstr>
      <vt:lpstr>Cpk</vt:lpstr>
      <vt:lpstr>Cpk</vt:lpstr>
      <vt:lpstr>Ppk</vt:lpstr>
      <vt:lpstr>Ppk</vt:lpstr>
      <vt:lpstr>Ppk</vt:lpstr>
      <vt:lpstr>Ppk</vt:lpstr>
      <vt:lpstr>Cpm</vt:lpstr>
      <vt:lpstr>Cpm</vt:lpstr>
      <vt:lpstr>Use SigmaXL to Run a Process Capability Analysis</vt:lpstr>
      <vt:lpstr>Use SigmaXL to Run a Process Capability Analysis</vt:lpstr>
      <vt:lpstr>Use SigmaXL to Run a Process Capability Analysis</vt:lpstr>
      <vt:lpstr>2.4.2 Concept of Stability</vt:lpstr>
      <vt:lpstr>What is Process Stability?</vt:lpstr>
      <vt:lpstr>Root Causes of Variation in the Process</vt:lpstr>
      <vt:lpstr>Control Charts</vt:lpstr>
      <vt:lpstr>Popular Control Charts</vt:lpstr>
      <vt:lpstr>Process Stability vs. Process Capability</vt:lpstr>
      <vt:lpstr>2.4.3 Attribute &amp; Discrete Capability</vt:lpstr>
      <vt:lpstr>Process Capability Analysis for Binomial Data</vt:lpstr>
      <vt:lpstr>Process Capability Analysis for Poisson Data</vt:lpstr>
      <vt:lpstr>2.4.4 Monitoring Techniques</vt:lpstr>
      <vt:lpstr>Capability and Monitoring</vt:lpstr>
      <vt:lpstr>3.0 Control Phase</vt:lpstr>
      <vt:lpstr>Yellow Belt Training: Control Phase</vt:lpstr>
      <vt:lpstr>3.1 Lean Controls</vt:lpstr>
      <vt:lpstr>Yellow Belt Training: Control Phase</vt:lpstr>
      <vt:lpstr>3.1.1 Control Methods for 5S</vt:lpstr>
      <vt:lpstr>What is 5S?</vt:lpstr>
      <vt:lpstr>5S Goals</vt:lpstr>
      <vt:lpstr>5S Benefits</vt:lpstr>
      <vt:lpstr>5S Systems Reported Results </vt:lpstr>
      <vt:lpstr>Sorting (Seiri)</vt:lpstr>
      <vt:lpstr>Straightening (Seiton)</vt:lpstr>
      <vt:lpstr>Shining (Seiso)</vt:lpstr>
      <vt:lpstr>Standardizing (Seiketsu )</vt:lpstr>
      <vt:lpstr>Sustaining (Shisuke)</vt:lpstr>
      <vt:lpstr>Simplified Summary of 5S</vt:lpstr>
      <vt:lpstr>3.1.2 Kanban</vt:lpstr>
      <vt:lpstr>What is Kanban?</vt:lpstr>
      <vt:lpstr>Kanban System</vt:lpstr>
      <vt:lpstr>Kanban System</vt:lpstr>
      <vt:lpstr>Kanban Card</vt:lpstr>
      <vt:lpstr>Kanban System Example</vt:lpstr>
      <vt:lpstr>Kanban System Benefits</vt:lpstr>
      <vt:lpstr>3.1.3 Poka-Yoke</vt:lpstr>
      <vt:lpstr>What is Poka-Yoke?</vt:lpstr>
      <vt:lpstr>Two Types of Poka-Yoke</vt:lpstr>
      <vt:lpstr>Three Methods of Poka-Yoke</vt:lpstr>
      <vt:lpstr>Poka-Yoke Devices</vt:lpstr>
      <vt:lpstr>Steps to Apply Poka-Yoke</vt:lpstr>
      <vt:lpstr>3.2 Six Sigma Control Plans</vt:lpstr>
      <vt:lpstr>Yellow Belt Training: Control Phase</vt:lpstr>
      <vt:lpstr>3.2.1 Cost Benefit Analysis</vt:lpstr>
      <vt:lpstr>What is Cost-Benefit Analysis?</vt:lpstr>
      <vt:lpstr>Why Cost-Benefit Analysis?</vt:lpstr>
      <vt:lpstr>Return on Investment</vt:lpstr>
      <vt:lpstr>Return on Investment (ROI)</vt:lpstr>
      <vt:lpstr>Net Present Value (NPV)</vt:lpstr>
      <vt:lpstr>Cost Estimation</vt:lpstr>
      <vt:lpstr>Benefits Estimation</vt:lpstr>
      <vt:lpstr>Challenges in Cost and Benefit Estimation </vt:lpstr>
      <vt:lpstr>3.2.2 Elements of Control Plans</vt:lpstr>
      <vt:lpstr>Control Plans</vt:lpstr>
      <vt:lpstr>What is a Control Plan?</vt:lpstr>
      <vt:lpstr>Control Plan Elements</vt:lpstr>
      <vt:lpstr>Control Plan</vt:lpstr>
      <vt:lpstr>Control Plan</vt:lpstr>
      <vt:lpstr>Control Plan</vt:lpstr>
      <vt:lpstr>Control Plan</vt:lpstr>
      <vt:lpstr>Control Plan Example</vt:lpstr>
      <vt:lpstr>Standard Operating Procedures (SOPs)</vt:lpstr>
      <vt:lpstr>SOP Elements</vt:lpstr>
      <vt:lpstr>SOP Elements</vt:lpstr>
      <vt:lpstr>SOP Template</vt:lpstr>
      <vt:lpstr>Communication Plans</vt:lpstr>
      <vt:lpstr>Communication Plan Template</vt:lpstr>
      <vt:lpstr>Training Plans</vt:lpstr>
      <vt:lpstr>Training Plan Template</vt:lpstr>
      <vt:lpstr>Audits</vt:lpstr>
      <vt:lpstr>Audit Guidelines</vt:lpstr>
      <vt:lpstr>Audit Checklists</vt:lpstr>
      <vt:lpstr>Audit Checklist Template</vt:lpstr>
      <vt:lpstr>3.2.3 Response Plan Elements</vt:lpstr>
      <vt:lpstr>What is a Response Plan?</vt:lpstr>
      <vt:lpstr>Response Plan Elements</vt:lpstr>
      <vt:lpstr>Response Plan Elements</vt:lpstr>
      <vt:lpstr>Response Plan Elements</vt:lpstr>
      <vt:lpstr>Response Plan Elements</vt:lpstr>
      <vt:lpstr>PowerPoint Presentation</vt:lpstr>
    </vt:vector>
  </TitlesOfParts>
  <Company>Lean Sigma Corporation</Company>
  <LinksUpToDate>false</LinksUpToDate>
  <SharedDoc>false</SharedDoc>
  <HyperlinkBase>https://www.leansigmacorporation.com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Six Sigma Yellow Belt Training</dc:title>
  <dc:subject>Lean Six Sigma</dc:subject>
  <dc:creator>Michael</dc:creator>
  <cp:lastModifiedBy>Michael Parker</cp:lastModifiedBy>
  <cp:revision>1017</cp:revision>
  <dcterms:created xsi:type="dcterms:W3CDTF">2011-02-21T21:38:10Z</dcterms:created>
  <dcterms:modified xsi:type="dcterms:W3CDTF">2019-01-08T16:22:30Z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1.0 Define</vt:lpwstr>
  </property>
  <property fmtid="{D5CDD505-2E9C-101B-9397-08002B2CF9AE}" pid="4" name="ArticulateGUID">
    <vt:lpwstr>346E8412-3B2E-416F-BD42-E6F7BA5B9A4F</vt:lpwstr>
  </property>
  <property fmtid="{D5CDD505-2E9C-101B-9397-08002B2CF9AE}" pid="5" name="ArticulateProjectFull">
    <vt:lpwstr>E:\Dropbox (LS Corp)\Lean Sigma Corporation\Courseware\Lean Sigma Corporation\SIX SIGMA\Courseware v4.0 (unpublished)\SXL_v_8\BLACK_BELT_SXL_4.0.ppta</vt:lpwstr>
  </property>
  <property fmtid="{D5CDD505-2E9C-101B-9397-08002B2CF9AE}" pid="6" name="ContentTypeId">
    <vt:lpwstr>0x01010091064C630C741944965BCE3B1D09AE0E</vt:lpwstr>
  </property>
</Properties>
</file>